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7" r:id="rId2"/>
    <p:sldId id="271" r:id="rId3"/>
    <p:sldId id="256" r:id="rId4"/>
    <p:sldId id="258" r:id="rId5"/>
    <p:sldId id="260" r:id="rId6"/>
    <p:sldId id="261" r:id="rId7"/>
    <p:sldId id="272" r:id="rId8"/>
    <p:sldId id="270" r:id="rId9"/>
    <p:sldId id="262" r:id="rId10"/>
    <p:sldId id="265" r:id="rId11"/>
    <p:sldId id="264" r:id="rId1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7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A4487-32C3-4561-8299-53AADAE58FA9}" type="datetimeFigureOut">
              <a:rPr lang="es-EC" smtClean="0"/>
              <a:t>17/03/2013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CF85D-A16B-4B97-9491-7CED38AF6B8A}" type="slidenum">
              <a:rPr lang="es-EC" smtClean="0"/>
              <a:t>‹Nº›</a:t>
            </a:fld>
            <a:endParaRPr lang="es-EC"/>
          </a:p>
        </p:txBody>
      </p:sp>
    </p:spTree>
    <p:extLst>
      <p:ext uri="{BB962C8B-B14F-4D97-AF65-F5344CB8AC3E}">
        <p14:creationId xmlns:p14="http://schemas.microsoft.com/office/powerpoint/2010/main" val="399054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5CCF85D-A16B-4B97-9491-7CED38AF6B8A}" type="slidenum">
              <a:rPr lang="es-EC" smtClean="0"/>
              <a:t>8</a:t>
            </a:fld>
            <a:endParaRPr lang="es-EC"/>
          </a:p>
        </p:txBody>
      </p:sp>
    </p:spTree>
    <p:extLst>
      <p:ext uri="{BB962C8B-B14F-4D97-AF65-F5344CB8AC3E}">
        <p14:creationId xmlns:p14="http://schemas.microsoft.com/office/powerpoint/2010/main" val="278673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A961BBD-FE09-4383-825D-A370BDD8C809}" type="datetimeFigureOut">
              <a:rPr lang="es-EC" smtClean="0"/>
              <a:t>17/03/2013</a:t>
            </a:fld>
            <a:endParaRPr lang="es-EC"/>
          </a:p>
        </p:txBody>
      </p:sp>
      <p:sp>
        <p:nvSpPr>
          <p:cNvPr id="5" name="Footer Placeholder 4"/>
          <p:cNvSpPr>
            <a:spLocks noGrp="1"/>
          </p:cNvSpPr>
          <p:nvPr>
            <p:ph type="ftr" sz="quarter" idx="11"/>
          </p:nvPr>
        </p:nvSpPr>
        <p:spPr>
          <a:xfrm>
            <a:off x="1174044" y="5357592"/>
            <a:ext cx="5034845" cy="365125"/>
          </a:xfrm>
        </p:spPr>
        <p:txBody>
          <a:bodyPr/>
          <a:lstStyle/>
          <a:p>
            <a:endParaRPr lang="es-EC"/>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8AA6928-14DA-4C29-A20F-8CADC2AE13B0}"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961BBD-FE09-4383-825D-A370BDD8C809}" type="datetimeFigureOut">
              <a:rPr lang="es-EC" smtClean="0"/>
              <a:t>17/03/2013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AA6928-14DA-4C29-A20F-8CADC2AE13B0}"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961BBD-FE09-4383-825D-A370BDD8C809}" type="datetimeFigureOut">
              <a:rPr lang="es-EC" smtClean="0"/>
              <a:t>17/03/2013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AA6928-14DA-4C29-A20F-8CADC2AE13B0}"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961BBD-FE09-4383-825D-A370BDD8C809}" type="datetimeFigureOut">
              <a:rPr lang="es-EC" smtClean="0"/>
              <a:t>17/03/2013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AA6928-14DA-4C29-A20F-8CADC2AE13B0}"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961BBD-FE09-4383-825D-A370BDD8C809}" type="datetimeFigureOut">
              <a:rPr lang="es-EC" smtClean="0"/>
              <a:t>17/03/2013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AA6928-14DA-4C29-A20F-8CADC2AE13B0}"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961BBD-FE09-4383-825D-A370BDD8C809}" type="datetimeFigureOut">
              <a:rPr lang="es-EC" smtClean="0"/>
              <a:t>17/03/2013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AA6928-14DA-4C29-A20F-8CADC2AE13B0}" type="slidenum">
              <a:rPr lang="es-EC" smtClean="0"/>
              <a:t>‹Nº›</a:t>
            </a:fld>
            <a:endParaRPr lang="es-EC"/>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961BBD-FE09-4383-825D-A370BDD8C809}" type="datetimeFigureOut">
              <a:rPr lang="es-EC" smtClean="0"/>
              <a:t>17/03/2013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8AA6928-14DA-4C29-A20F-8CADC2AE13B0}" type="slidenum">
              <a:rPr lang="es-EC" smtClean="0"/>
              <a:t>‹Nº›</a:t>
            </a:fld>
            <a:endParaRPr lang="es-EC"/>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961BBD-FE09-4383-825D-A370BDD8C809}" type="datetimeFigureOut">
              <a:rPr lang="es-EC" smtClean="0"/>
              <a:t>17/03/2013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8AA6928-14DA-4C29-A20F-8CADC2AE13B0}"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1BBD-FE09-4383-825D-A370BDD8C809}" type="datetimeFigureOut">
              <a:rPr lang="es-EC" smtClean="0"/>
              <a:t>17/03/2013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8AA6928-14DA-4C29-A20F-8CADC2AE13B0}"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7A961BBD-FE09-4383-825D-A370BDD8C809}" type="datetimeFigureOut">
              <a:rPr lang="es-EC" smtClean="0"/>
              <a:t>17/03/2013</a:t>
            </a:fld>
            <a:endParaRPr lang="es-EC"/>
          </a:p>
        </p:txBody>
      </p:sp>
      <p:sp>
        <p:nvSpPr>
          <p:cNvPr id="6" name="Footer Placeholder 5"/>
          <p:cNvSpPr>
            <a:spLocks noGrp="1"/>
          </p:cNvSpPr>
          <p:nvPr>
            <p:ph type="ftr" sz="quarter" idx="11"/>
          </p:nvPr>
        </p:nvSpPr>
        <p:spPr>
          <a:xfrm rot="-60000">
            <a:off x="914554" y="5829261"/>
            <a:ext cx="3522607" cy="365125"/>
          </a:xfrm>
        </p:spPr>
        <p:txBody>
          <a:bodyPr/>
          <a:lstStyle/>
          <a:p>
            <a:endParaRPr lang="es-EC"/>
          </a:p>
        </p:txBody>
      </p:sp>
      <p:sp>
        <p:nvSpPr>
          <p:cNvPr id="7" name="Slide Number Placeholder 6"/>
          <p:cNvSpPr>
            <a:spLocks noGrp="1"/>
          </p:cNvSpPr>
          <p:nvPr>
            <p:ph type="sldNum" sz="quarter" idx="12"/>
          </p:nvPr>
        </p:nvSpPr>
        <p:spPr>
          <a:xfrm rot="60000">
            <a:off x="7557313" y="5896961"/>
            <a:ext cx="554023" cy="365125"/>
          </a:xfrm>
        </p:spPr>
        <p:txBody>
          <a:bodyPr/>
          <a:lstStyle/>
          <a:p>
            <a:fld id="{38AA6928-14DA-4C29-A20F-8CADC2AE13B0}"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7A961BBD-FE09-4383-825D-A370BDD8C809}" type="datetimeFigureOut">
              <a:rPr lang="es-EC" smtClean="0"/>
              <a:t>17/03/2013</a:t>
            </a:fld>
            <a:endParaRPr lang="es-EC"/>
          </a:p>
        </p:txBody>
      </p:sp>
      <p:sp>
        <p:nvSpPr>
          <p:cNvPr id="6" name="Footer Placeholder 5"/>
          <p:cNvSpPr>
            <a:spLocks noGrp="1"/>
          </p:cNvSpPr>
          <p:nvPr>
            <p:ph type="ftr" sz="quarter" idx="11"/>
          </p:nvPr>
        </p:nvSpPr>
        <p:spPr>
          <a:xfrm rot="-60000">
            <a:off x="914569" y="5831037"/>
            <a:ext cx="3319043" cy="365125"/>
          </a:xfrm>
        </p:spPr>
        <p:txBody>
          <a:bodyPr/>
          <a:lstStyle/>
          <a:p>
            <a:endParaRPr lang="es-EC"/>
          </a:p>
        </p:txBody>
      </p:sp>
      <p:sp>
        <p:nvSpPr>
          <p:cNvPr id="7" name="Slide Number Placeholder 6"/>
          <p:cNvSpPr>
            <a:spLocks noGrp="1"/>
          </p:cNvSpPr>
          <p:nvPr>
            <p:ph type="sldNum" sz="quarter" idx="12"/>
          </p:nvPr>
        </p:nvSpPr>
        <p:spPr>
          <a:xfrm rot="60000">
            <a:off x="7562089" y="5900026"/>
            <a:ext cx="554023" cy="365125"/>
          </a:xfrm>
        </p:spPr>
        <p:txBody>
          <a:bodyPr/>
          <a:lstStyle/>
          <a:p>
            <a:fld id="{38AA6928-14DA-4C29-A20F-8CADC2AE13B0}"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A961BBD-FE09-4383-825D-A370BDD8C809}" type="datetimeFigureOut">
              <a:rPr lang="es-EC" smtClean="0"/>
              <a:t>17/03/2013</a:t>
            </a:fld>
            <a:endParaRPr lang="es-EC"/>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C"/>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8AA6928-14DA-4C29-A20F-8CADC2AE13B0}"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sortiz@espol.edu.e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ICROUNIDADES%20DE%20ANALISIS%20INTRODUCCION%20A%20LA%20COMUNICACION%20CIENT&#205;FICA.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8229600" cy="2952328"/>
          </a:xfrm>
        </p:spPr>
        <p:txBody>
          <a:bodyPr>
            <a:noAutofit/>
          </a:bodyPr>
          <a:lstStyle/>
          <a:p>
            <a:r>
              <a:rPr lang="es-EC" sz="6000" dirty="0" smtClean="0"/>
              <a:t>INTRODUCCIÓN A </a:t>
            </a:r>
            <a:r>
              <a:rPr lang="es-EC" sz="6000" dirty="0" smtClean="0"/>
              <a:t/>
            </a:r>
            <a:br>
              <a:rPr lang="es-EC" sz="6000" dirty="0" smtClean="0"/>
            </a:br>
            <a:r>
              <a:rPr lang="es-EC" sz="6000" dirty="0" smtClean="0"/>
              <a:t>LA </a:t>
            </a:r>
            <a:r>
              <a:rPr lang="es-EC" sz="6000" dirty="0" smtClean="0"/>
              <a:t>COMUNICACIÓN  CIENTÍFICA</a:t>
            </a:r>
            <a:endParaRPr lang="es-EC" sz="6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05" y="4928394"/>
            <a:ext cx="2664296" cy="116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Imagen 3" descr="ARTE FINAL LOGO ESPOL"/>
          <p:cNvPicPr>
            <a:picLocks noChangeAspect="1" noChangeArrowheads="1"/>
          </p:cNvPicPr>
          <p:nvPr/>
        </p:nvPicPr>
        <p:blipFill>
          <a:blip r:embed="rId3">
            <a:extLst>
              <a:ext uri="{28A0092B-C50C-407E-A947-70E740481C1C}">
                <a14:useLocalDpi xmlns:a14="http://schemas.microsoft.com/office/drawing/2010/main" val="0"/>
              </a:ext>
            </a:extLst>
          </a:blip>
          <a:srcRect t="14073" r="79472"/>
          <a:stretch>
            <a:fillRect/>
          </a:stretch>
        </p:blipFill>
        <p:spPr bwMode="auto">
          <a:xfrm>
            <a:off x="6372200" y="4221088"/>
            <a:ext cx="1773238" cy="16383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779912" y="5040238"/>
            <a:ext cx="1789272" cy="600164"/>
          </a:xfrm>
          <a:prstGeom prst="rect">
            <a:avLst/>
          </a:prstGeom>
          <a:noFill/>
        </p:spPr>
        <p:txBody>
          <a:bodyPr wrap="none" rtlCol="0">
            <a:spAutoFit/>
          </a:bodyPr>
          <a:lstStyle/>
          <a:p>
            <a:r>
              <a:rPr lang="es-EC" sz="1100" dirty="0" smtClean="0"/>
              <a:t>Tania Samantha Ortiz </a:t>
            </a:r>
            <a:r>
              <a:rPr lang="es-EC" sz="1100" dirty="0" smtClean="0"/>
              <a:t>Msc</a:t>
            </a:r>
            <a:r>
              <a:rPr lang="es-EC" sz="1100" dirty="0" smtClean="0"/>
              <a:t>.</a:t>
            </a:r>
          </a:p>
          <a:p>
            <a:r>
              <a:rPr lang="es-EC" sz="1100" dirty="0" smtClean="0">
                <a:hlinkClick r:id="rId4"/>
              </a:rPr>
              <a:t>sortiz@espol.edu.ec</a:t>
            </a:r>
            <a:endParaRPr lang="es-EC" sz="1100" dirty="0" smtClean="0"/>
          </a:p>
          <a:p>
            <a:r>
              <a:rPr lang="es-EC" sz="1100" dirty="0" smtClean="0"/>
              <a:t>Celular: </a:t>
            </a:r>
            <a:r>
              <a:rPr lang="es-EC" sz="1100" dirty="0" smtClean="0"/>
              <a:t>0988789388</a:t>
            </a:r>
            <a:endParaRPr lang="es-EC" sz="1100" dirty="0"/>
          </a:p>
        </p:txBody>
      </p:sp>
    </p:spTree>
    <p:extLst>
      <p:ext uri="{BB962C8B-B14F-4D97-AF65-F5344CB8AC3E}">
        <p14:creationId xmlns:p14="http://schemas.microsoft.com/office/powerpoint/2010/main" val="410685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116632"/>
            <a:ext cx="4536505" cy="332656"/>
          </a:xfrm>
          <a:solidFill>
            <a:schemeClr val="bg1"/>
          </a:solidFill>
        </p:spPr>
        <p:txBody>
          <a:bodyPr>
            <a:normAutofit fontScale="90000"/>
          </a:bodyPr>
          <a:lstStyle/>
          <a:p>
            <a:r>
              <a:rPr lang="es-EC" sz="2000" dirty="0" smtClean="0"/>
              <a:t>PROYECTO DE AULA</a:t>
            </a:r>
            <a:endParaRPr lang="es-EC" sz="2000" dirty="0"/>
          </a:p>
        </p:txBody>
      </p:sp>
      <p:graphicFrame>
        <p:nvGraphicFramePr>
          <p:cNvPr id="4" name="3 Tabla"/>
          <p:cNvGraphicFramePr>
            <a:graphicFrameLocks noGrp="1"/>
          </p:cNvGraphicFramePr>
          <p:nvPr>
            <p:extLst>
              <p:ext uri="{D42A27DB-BD31-4B8C-83A1-F6EECF244321}">
                <p14:modId xmlns:p14="http://schemas.microsoft.com/office/powerpoint/2010/main" val="3840848088"/>
              </p:ext>
            </p:extLst>
          </p:nvPr>
        </p:nvGraphicFramePr>
        <p:xfrm>
          <a:off x="432274" y="656690"/>
          <a:ext cx="8280920" cy="5724637"/>
        </p:xfrm>
        <a:graphic>
          <a:graphicData uri="http://schemas.openxmlformats.org/drawingml/2006/table">
            <a:tbl>
              <a:tblPr firstRow="1" firstCol="1" bandRow="1">
                <a:tableStyleId>{5C22544A-7EE6-4342-B048-85BDC9FD1C3A}</a:tableStyleId>
              </a:tblPr>
              <a:tblGrid>
                <a:gridCol w="1547661"/>
                <a:gridCol w="1112217"/>
                <a:gridCol w="2177217"/>
                <a:gridCol w="1548409"/>
                <a:gridCol w="1895416"/>
              </a:tblGrid>
              <a:tr h="408903">
                <a:tc>
                  <a:txBody>
                    <a:bodyPr/>
                    <a:lstStyle/>
                    <a:p>
                      <a:pPr algn="l">
                        <a:spcAft>
                          <a:spcPts val="0"/>
                        </a:spcAft>
                      </a:pPr>
                      <a:r>
                        <a:rPr lang="es-ES" sz="1200" dirty="0">
                          <a:effectLst/>
                          <a:latin typeface="Calibri" pitchFamily="34" charset="0"/>
                        </a:rPr>
                        <a:t>Propósito</a:t>
                      </a:r>
                      <a:endParaRPr lang="es-EC" sz="1200" dirty="0">
                        <a:effectLst/>
                        <a:latin typeface="Calibri" pitchFamily="34" charset="0"/>
                        <a:ea typeface="Times New Roman"/>
                      </a:endParaRPr>
                    </a:p>
                  </a:txBody>
                  <a:tcPr marL="41315" marR="41315" marT="0" marB="0"/>
                </a:tc>
                <a:tc>
                  <a:txBody>
                    <a:bodyPr/>
                    <a:lstStyle/>
                    <a:p>
                      <a:pPr algn="l">
                        <a:spcAft>
                          <a:spcPts val="0"/>
                        </a:spcAft>
                      </a:pPr>
                      <a:r>
                        <a:rPr lang="es-ES" sz="1200" dirty="0">
                          <a:effectLst/>
                          <a:latin typeface="Calibri" pitchFamily="34" charset="0"/>
                        </a:rPr>
                        <a:t>Eje Transversal</a:t>
                      </a:r>
                      <a:endParaRPr lang="es-EC" sz="1200" dirty="0">
                        <a:effectLst/>
                        <a:latin typeface="Calibri" pitchFamily="34" charset="0"/>
                        <a:ea typeface="Times New Roman"/>
                      </a:endParaRPr>
                    </a:p>
                  </a:txBody>
                  <a:tcPr marL="41315" marR="41315" marT="0" marB="0"/>
                </a:tc>
                <a:tc>
                  <a:txBody>
                    <a:bodyPr/>
                    <a:lstStyle/>
                    <a:p>
                      <a:pPr algn="l">
                        <a:spcAft>
                          <a:spcPts val="0"/>
                        </a:spcAft>
                      </a:pPr>
                      <a:r>
                        <a:rPr lang="es-ES" sz="1200" dirty="0">
                          <a:effectLst/>
                          <a:latin typeface="Calibri" pitchFamily="34" charset="0"/>
                        </a:rPr>
                        <a:t>Articulación con otros campos y asignaturas</a:t>
                      </a:r>
                      <a:endParaRPr lang="es-EC" sz="1200" dirty="0">
                        <a:effectLst/>
                        <a:latin typeface="Calibri" pitchFamily="34" charset="0"/>
                        <a:ea typeface="Times New Roman"/>
                      </a:endParaRPr>
                    </a:p>
                  </a:txBody>
                  <a:tcPr marL="41315" marR="41315" marT="0" marB="0"/>
                </a:tc>
                <a:tc>
                  <a:txBody>
                    <a:bodyPr/>
                    <a:lstStyle/>
                    <a:p>
                      <a:pPr algn="l">
                        <a:spcAft>
                          <a:spcPts val="0"/>
                        </a:spcAft>
                      </a:pPr>
                      <a:r>
                        <a:rPr lang="es-ES" sz="1200" dirty="0">
                          <a:effectLst/>
                          <a:latin typeface="Calibri" pitchFamily="34" charset="0"/>
                        </a:rPr>
                        <a:t>Productos académicos y evaluación</a:t>
                      </a:r>
                      <a:endParaRPr lang="es-EC" sz="1200" dirty="0">
                        <a:effectLst/>
                        <a:latin typeface="Calibri" pitchFamily="34" charset="0"/>
                        <a:ea typeface="Times New Roman"/>
                      </a:endParaRPr>
                    </a:p>
                  </a:txBody>
                  <a:tcPr marL="41315" marR="41315" marT="0" marB="0"/>
                </a:tc>
                <a:tc>
                  <a:txBody>
                    <a:bodyPr/>
                    <a:lstStyle/>
                    <a:p>
                      <a:pPr algn="l">
                        <a:spcAft>
                          <a:spcPts val="0"/>
                        </a:spcAft>
                      </a:pPr>
                      <a:r>
                        <a:rPr lang="es-ES" sz="1200" dirty="0">
                          <a:effectLst/>
                          <a:latin typeface="Calibri" pitchFamily="34" charset="0"/>
                        </a:rPr>
                        <a:t>Organización del aprendizaje</a:t>
                      </a:r>
                      <a:endParaRPr lang="es-EC" sz="1200" dirty="0">
                        <a:effectLst/>
                        <a:latin typeface="Calibri" pitchFamily="34" charset="0"/>
                        <a:ea typeface="Times New Roman"/>
                      </a:endParaRPr>
                    </a:p>
                  </a:txBody>
                  <a:tcPr marL="41315" marR="41315" marT="0" marB="0"/>
                </a:tc>
              </a:tr>
              <a:tr h="5315734">
                <a:tc>
                  <a:txBody>
                    <a:bodyPr/>
                    <a:lstStyle/>
                    <a:p>
                      <a:pPr algn="ctr">
                        <a:spcAft>
                          <a:spcPts val="0"/>
                        </a:spcAft>
                      </a:pPr>
                      <a:r>
                        <a:rPr lang="es-ES" sz="1100" dirty="0">
                          <a:solidFill>
                            <a:schemeClr val="bg1"/>
                          </a:solidFill>
                          <a:effectLst/>
                          <a:latin typeface="Calibri" pitchFamily="34" charset="0"/>
                        </a:rPr>
                        <a:t>El propósito de este proyecto es integrar todos los saberes que se han aprehendido en esta asignatura. Por lo tanto, se evidenciará el aprendizaje del estudiante en la elaboración de una síntesis de un texto científico previamente seleccionado y contextualizado. </a:t>
                      </a:r>
                      <a:endParaRPr lang="es-EC" sz="1100" dirty="0">
                        <a:solidFill>
                          <a:schemeClr val="bg1"/>
                        </a:solidFill>
                        <a:effectLst/>
                        <a:latin typeface="Calibri" pitchFamily="34" charset="0"/>
                        <a:ea typeface="Times New Roman"/>
                      </a:endParaRPr>
                    </a:p>
                  </a:txBody>
                  <a:tcPr marL="41315" marR="41315" marT="0" marB="0"/>
                </a:tc>
                <a:tc>
                  <a:txBody>
                    <a:bodyPr/>
                    <a:lstStyle/>
                    <a:p>
                      <a:pPr algn="l">
                        <a:spcAft>
                          <a:spcPts val="0"/>
                        </a:spcAft>
                      </a:pPr>
                      <a:r>
                        <a:rPr lang="es-ES" sz="1200" dirty="0">
                          <a:effectLst/>
                          <a:latin typeface="Calibri" pitchFamily="34" charset="0"/>
                        </a:rPr>
                        <a:t>Corresponde al eje de formación humanística.</a:t>
                      </a:r>
                      <a:endParaRPr lang="es-EC" sz="1200" dirty="0">
                        <a:effectLst/>
                        <a:latin typeface="Calibri" pitchFamily="34" charset="0"/>
                        <a:ea typeface="Times New Roman"/>
                      </a:endParaRPr>
                    </a:p>
                  </a:txBody>
                  <a:tcPr marL="41315" marR="41315" marT="0" marB="0"/>
                </a:tc>
                <a:tc>
                  <a:txBody>
                    <a:bodyPr/>
                    <a:lstStyle/>
                    <a:p>
                      <a:pPr algn="just">
                        <a:spcAft>
                          <a:spcPts val="0"/>
                        </a:spcAft>
                      </a:pPr>
                      <a:r>
                        <a:rPr lang="es-ES" sz="1000" dirty="0">
                          <a:effectLst/>
                          <a:latin typeface="Calibri" pitchFamily="34" charset="0"/>
                        </a:rPr>
                        <a:t>Este proyecto es básico en la formación pues aporta a todas las asignaturas de las carreras ya que en ellas se debe procesar datos, información </a:t>
                      </a:r>
                      <a:endParaRPr lang="es-EC" sz="1000" dirty="0">
                        <a:effectLst/>
                        <a:latin typeface="Calibri" pitchFamily="34" charset="0"/>
                      </a:endParaRPr>
                    </a:p>
                    <a:p>
                      <a:pPr algn="just">
                        <a:spcAft>
                          <a:spcPts val="0"/>
                        </a:spcAft>
                      </a:pPr>
                      <a:r>
                        <a:rPr lang="es-ES" sz="1000" dirty="0">
                          <a:effectLst/>
                          <a:latin typeface="Calibri" pitchFamily="34" charset="0"/>
                        </a:rPr>
                        <a:t>especializada.</a:t>
                      </a:r>
                      <a:endParaRPr lang="es-EC" sz="1000" dirty="0">
                        <a:effectLst/>
                        <a:latin typeface="Calibri" pitchFamily="34" charset="0"/>
                      </a:endParaRPr>
                    </a:p>
                    <a:p>
                      <a:pPr algn="just">
                        <a:spcAft>
                          <a:spcPts val="0"/>
                        </a:spcAft>
                      </a:pPr>
                      <a:r>
                        <a:rPr lang="es-ES" sz="1000" dirty="0">
                          <a:effectLst/>
                          <a:latin typeface="Calibri" pitchFamily="34" charset="0"/>
                        </a:rPr>
                        <a:t> </a:t>
                      </a:r>
                      <a:endParaRPr lang="es-EC" sz="1000" dirty="0">
                        <a:effectLst/>
                        <a:latin typeface="Calibri" pitchFamily="34" charset="0"/>
                      </a:endParaRPr>
                    </a:p>
                    <a:p>
                      <a:pPr algn="just">
                        <a:spcAft>
                          <a:spcPts val="0"/>
                        </a:spcAft>
                      </a:pPr>
                      <a:r>
                        <a:rPr lang="es-ES" sz="1000" u="sng" dirty="0">
                          <a:effectLst/>
                          <a:latin typeface="Calibri" pitchFamily="34" charset="0"/>
                        </a:rPr>
                        <a:t>INICIACIÓN</a:t>
                      </a:r>
                      <a:endParaRPr lang="es-EC" sz="1000" dirty="0">
                        <a:effectLst/>
                        <a:latin typeface="Calibri" pitchFamily="34" charset="0"/>
                      </a:endParaRPr>
                    </a:p>
                    <a:p>
                      <a:pPr algn="just">
                        <a:spcAft>
                          <a:spcPts val="0"/>
                        </a:spcAft>
                      </a:pPr>
                      <a:r>
                        <a:rPr lang="es-ES" sz="1000" dirty="0">
                          <a:effectLst/>
                          <a:latin typeface="Calibri" pitchFamily="34" charset="0"/>
                        </a:rPr>
                        <a:t>La presentación del proyecto de clase se da el primer día del curso de nivelación.</a:t>
                      </a:r>
                      <a:endParaRPr lang="es-EC" sz="1000" dirty="0">
                        <a:effectLst/>
                        <a:latin typeface="Calibri" pitchFamily="34" charset="0"/>
                      </a:endParaRPr>
                    </a:p>
                    <a:p>
                      <a:pPr algn="just">
                        <a:spcAft>
                          <a:spcPts val="0"/>
                        </a:spcAft>
                      </a:pPr>
                      <a:r>
                        <a:rPr lang="es-ES" sz="1000" dirty="0">
                          <a:effectLst/>
                          <a:latin typeface="Calibri" pitchFamily="34" charset="0"/>
                        </a:rPr>
                        <a:t> </a:t>
                      </a:r>
                      <a:endParaRPr lang="es-EC" sz="1000" dirty="0">
                        <a:effectLst/>
                        <a:latin typeface="Calibri" pitchFamily="34" charset="0"/>
                      </a:endParaRPr>
                    </a:p>
                    <a:p>
                      <a:pPr algn="just">
                        <a:spcAft>
                          <a:spcPts val="0"/>
                        </a:spcAft>
                      </a:pPr>
                      <a:r>
                        <a:rPr lang="es-ES" sz="1000" dirty="0">
                          <a:effectLst/>
                          <a:latin typeface="Calibri" pitchFamily="34" charset="0"/>
                        </a:rPr>
                        <a:t>Se plantea qué conocimientos, habilidades, etc. debe poseer el estudiante para realizar con éxito el proyecto.</a:t>
                      </a:r>
                      <a:endParaRPr lang="es-EC" sz="1000" dirty="0">
                        <a:effectLst/>
                        <a:latin typeface="Calibri" pitchFamily="34" charset="0"/>
                      </a:endParaRPr>
                    </a:p>
                    <a:p>
                      <a:pPr algn="just">
                        <a:spcAft>
                          <a:spcPts val="0"/>
                        </a:spcAft>
                      </a:pPr>
                      <a:r>
                        <a:rPr lang="es-ES" sz="1000" dirty="0">
                          <a:effectLst/>
                          <a:latin typeface="Calibri" pitchFamily="34" charset="0"/>
                        </a:rPr>
                        <a:t> </a:t>
                      </a:r>
                      <a:endParaRPr lang="es-EC" sz="1000" dirty="0">
                        <a:effectLst/>
                        <a:latin typeface="Calibri" pitchFamily="34" charset="0"/>
                      </a:endParaRPr>
                    </a:p>
                    <a:p>
                      <a:pPr algn="just">
                        <a:spcAft>
                          <a:spcPts val="0"/>
                        </a:spcAft>
                      </a:pPr>
                      <a:r>
                        <a:rPr lang="es-ES" sz="1000" u="sng" dirty="0">
                          <a:effectLst/>
                          <a:latin typeface="Calibri" pitchFamily="34" charset="0"/>
                        </a:rPr>
                        <a:t>DESARROLLO </a:t>
                      </a:r>
                      <a:endParaRPr lang="es-EC" sz="1000" dirty="0">
                        <a:effectLst/>
                        <a:latin typeface="Calibri" pitchFamily="34" charset="0"/>
                      </a:endParaRPr>
                    </a:p>
                    <a:p>
                      <a:pPr algn="just">
                        <a:spcAft>
                          <a:spcPts val="0"/>
                        </a:spcAft>
                      </a:pPr>
                      <a:r>
                        <a:rPr lang="es-ES" sz="1000" dirty="0">
                          <a:effectLst/>
                          <a:latin typeface="Calibri" pitchFamily="34" charset="0"/>
                        </a:rPr>
                        <a:t>Se comienza a desarrollar a partir de la Unidad Nº 3. Aplicación de las estrategias de procesamiento de la información y los niveles de lectura.</a:t>
                      </a:r>
                      <a:endParaRPr lang="es-EC" sz="1000" dirty="0">
                        <a:effectLst/>
                        <a:latin typeface="Calibri" pitchFamily="34" charset="0"/>
                      </a:endParaRPr>
                    </a:p>
                    <a:p>
                      <a:pPr algn="just">
                        <a:spcAft>
                          <a:spcPts val="0"/>
                        </a:spcAft>
                      </a:pPr>
                      <a:r>
                        <a:rPr lang="es-ES" sz="1000" dirty="0">
                          <a:effectLst/>
                          <a:latin typeface="Calibri" pitchFamily="34" charset="0"/>
                        </a:rPr>
                        <a:t> </a:t>
                      </a:r>
                      <a:endParaRPr lang="es-EC" sz="1000" dirty="0">
                        <a:effectLst/>
                        <a:latin typeface="Calibri" pitchFamily="34" charset="0"/>
                      </a:endParaRPr>
                    </a:p>
                    <a:p>
                      <a:pPr algn="just">
                        <a:spcAft>
                          <a:spcPts val="0"/>
                        </a:spcAft>
                      </a:pPr>
                      <a:r>
                        <a:rPr lang="es-ES" sz="1000" u="sng" dirty="0">
                          <a:effectLst/>
                          <a:latin typeface="Calibri" pitchFamily="34" charset="0"/>
                        </a:rPr>
                        <a:t>PRESENTACIÓN</a:t>
                      </a:r>
                      <a:endParaRPr lang="es-EC" sz="1000" dirty="0">
                        <a:effectLst/>
                        <a:latin typeface="Calibri" pitchFamily="34" charset="0"/>
                      </a:endParaRPr>
                    </a:p>
                    <a:p>
                      <a:pPr algn="just">
                        <a:spcAft>
                          <a:spcPts val="0"/>
                        </a:spcAft>
                      </a:pPr>
                      <a:r>
                        <a:rPr lang="es-ES" sz="1000" dirty="0">
                          <a:effectLst/>
                          <a:latin typeface="Calibri" pitchFamily="34" charset="0"/>
                        </a:rPr>
                        <a:t> Se presenta faltando seis horas de clase para concluir la Unidad Nº 4</a:t>
                      </a:r>
                      <a:endParaRPr lang="es-EC" sz="1000" dirty="0">
                        <a:effectLst/>
                        <a:latin typeface="Calibri" pitchFamily="34" charset="0"/>
                      </a:endParaRPr>
                    </a:p>
                    <a:p>
                      <a:pPr algn="just">
                        <a:spcAft>
                          <a:spcPts val="0"/>
                        </a:spcAft>
                      </a:pPr>
                      <a:r>
                        <a:rPr lang="es-ES" sz="1000" dirty="0">
                          <a:effectLst/>
                          <a:latin typeface="Calibri" pitchFamily="34" charset="0"/>
                        </a:rPr>
                        <a:t> </a:t>
                      </a:r>
                      <a:endParaRPr lang="es-EC" sz="1000" dirty="0">
                        <a:effectLst/>
                        <a:latin typeface="Calibri" pitchFamily="34" charset="0"/>
                      </a:endParaRPr>
                    </a:p>
                    <a:p>
                      <a:pPr algn="just">
                        <a:spcAft>
                          <a:spcPts val="0"/>
                        </a:spcAft>
                      </a:pPr>
                      <a:r>
                        <a:rPr lang="es-ES" sz="1000" u="sng" dirty="0">
                          <a:effectLst/>
                          <a:latin typeface="Calibri" pitchFamily="34" charset="0"/>
                        </a:rPr>
                        <a:t>RETROALIMENTACIÓN DEL TRABAJO</a:t>
                      </a:r>
                      <a:endParaRPr lang="es-EC" sz="1000" dirty="0">
                        <a:effectLst/>
                        <a:latin typeface="Calibri" pitchFamily="34" charset="0"/>
                      </a:endParaRPr>
                    </a:p>
                    <a:p>
                      <a:pPr algn="just">
                        <a:spcAft>
                          <a:spcPts val="0"/>
                        </a:spcAft>
                      </a:pPr>
                      <a:r>
                        <a:rPr lang="es-ES" sz="1000" dirty="0">
                          <a:effectLst/>
                          <a:latin typeface="Calibri" pitchFamily="34" charset="0"/>
                        </a:rPr>
                        <a:t> </a:t>
                      </a:r>
                      <a:endParaRPr lang="es-EC" sz="1000" dirty="0">
                        <a:effectLst/>
                        <a:latin typeface="Calibri" pitchFamily="34" charset="0"/>
                      </a:endParaRPr>
                    </a:p>
                    <a:p>
                      <a:pPr algn="just">
                        <a:spcAft>
                          <a:spcPts val="0"/>
                        </a:spcAft>
                      </a:pPr>
                      <a:r>
                        <a:rPr lang="es-ES" sz="1000" dirty="0">
                          <a:effectLst/>
                          <a:latin typeface="Calibri" pitchFamily="34" charset="0"/>
                        </a:rPr>
                        <a:t>A medida que se va revisando el proyecto se realiza la retroalimentación individual y, por último, la grupal.</a:t>
                      </a:r>
                      <a:endParaRPr lang="es-EC" sz="1000" dirty="0">
                        <a:effectLst/>
                        <a:latin typeface="Calibri" pitchFamily="34" charset="0"/>
                        <a:ea typeface="Times New Roman"/>
                      </a:endParaRPr>
                    </a:p>
                  </a:txBody>
                  <a:tcPr marL="41315" marR="41315" marT="0" marB="0"/>
                </a:tc>
                <a:tc>
                  <a:txBody>
                    <a:bodyPr/>
                    <a:lstStyle/>
                    <a:p>
                      <a:pPr algn="just">
                        <a:spcAft>
                          <a:spcPts val="0"/>
                        </a:spcAft>
                      </a:pPr>
                      <a:r>
                        <a:rPr lang="es-ES" sz="900" dirty="0">
                          <a:effectLst/>
                          <a:latin typeface="Calibri" pitchFamily="34" charset="0"/>
                        </a:rPr>
                        <a:t>Se aplicará una rúbrica en donde estarán los criterios de evaluación del proyecto</a:t>
                      </a:r>
                      <a:endParaRPr lang="es-EC" sz="900" dirty="0">
                        <a:effectLst/>
                        <a:latin typeface="Calibri" pitchFamily="34" charset="0"/>
                      </a:endParaRPr>
                    </a:p>
                    <a:p>
                      <a:pPr algn="just">
                        <a:spcAft>
                          <a:spcPts val="0"/>
                        </a:spcAft>
                      </a:pPr>
                      <a:r>
                        <a:rPr lang="es-ES" sz="900" dirty="0">
                          <a:effectLst/>
                          <a:latin typeface="Calibri" pitchFamily="34" charset="0"/>
                        </a:rPr>
                        <a:t> </a:t>
                      </a:r>
                      <a:endParaRPr lang="es-EC" sz="900" dirty="0">
                        <a:effectLst/>
                        <a:latin typeface="Calibri" pitchFamily="34" charset="0"/>
                      </a:endParaRPr>
                    </a:p>
                    <a:p>
                      <a:pPr algn="just">
                        <a:spcAft>
                          <a:spcPts val="0"/>
                        </a:spcAft>
                      </a:pPr>
                      <a:r>
                        <a:rPr lang="es-ES" sz="900" dirty="0">
                          <a:effectLst/>
                          <a:latin typeface="Calibri" pitchFamily="34" charset="0"/>
                        </a:rPr>
                        <a:t>Se dará una guía por escrito del Proyecto de aula con los tiempos, las actividades, estrategia, requisitos de presentación.</a:t>
                      </a:r>
                      <a:endParaRPr lang="es-EC" sz="900" dirty="0">
                        <a:effectLst/>
                        <a:latin typeface="Calibri" pitchFamily="34" charset="0"/>
                      </a:endParaRPr>
                    </a:p>
                    <a:p>
                      <a:pPr algn="just">
                        <a:spcAft>
                          <a:spcPts val="0"/>
                        </a:spcAft>
                      </a:pPr>
                      <a:r>
                        <a:rPr lang="es-ES" sz="900" dirty="0">
                          <a:effectLst/>
                          <a:latin typeface="Calibri" pitchFamily="34" charset="0"/>
                        </a:rPr>
                        <a:t> </a:t>
                      </a:r>
                      <a:endParaRPr lang="es-EC" sz="900" dirty="0">
                        <a:effectLst/>
                        <a:latin typeface="Calibri" pitchFamily="34" charset="0"/>
                      </a:endParaRPr>
                    </a:p>
                    <a:p>
                      <a:pPr algn="just">
                        <a:spcAft>
                          <a:spcPts val="0"/>
                        </a:spcAft>
                      </a:pPr>
                      <a:r>
                        <a:rPr lang="es-ES" sz="900" dirty="0">
                          <a:effectLst/>
                          <a:latin typeface="Calibri" pitchFamily="34" charset="0"/>
                        </a:rPr>
                        <a:t>Los estándares de calidad a seguir son: claridad, pertinencia, exactitud, precisión.</a:t>
                      </a:r>
                      <a:endParaRPr lang="es-EC" sz="900" dirty="0">
                        <a:effectLst/>
                        <a:latin typeface="Calibri" pitchFamily="34" charset="0"/>
                        <a:ea typeface="Times New Roman"/>
                      </a:endParaRPr>
                    </a:p>
                  </a:txBody>
                  <a:tcPr marL="41315" marR="41315" marT="0" marB="0"/>
                </a:tc>
                <a:tc>
                  <a:txBody>
                    <a:bodyPr/>
                    <a:lstStyle/>
                    <a:p>
                      <a:pPr algn="just">
                        <a:spcAft>
                          <a:spcPts val="0"/>
                        </a:spcAft>
                      </a:pPr>
                      <a:r>
                        <a:rPr lang="es-ES" sz="900" dirty="0">
                          <a:effectLst/>
                          <a:latin typeface="Calibri" pitchFamily="34" charset="0"/>
                        </a:rPr>
                        <a:t>Delimitar:</a:t>
                      </a:r>
                      <a:endParaRPr lang="es-EC" sz="900" dirty="0">
                        <a:effectLst/>
                        <a:latin typeface="Calibri" pitchFamily="34" charset="0"/>
                      </a:endParaRPr>
                    </a:p>
                    <a:p>
                      <a:pPr marL="228600" algn="just">
                        <a:spcAft>
                          <a:spcPts val="0"/>
                        </a:spcAft>
                      </a:pPr>
                      <a:r>
                        <a:rPr lang="es-ES" sz="900" u="sng" dirty="0">
                          <a:effectLst/>
                          <a:latin typeface="Calibri" pitchFamily="34" charset="0"/>
                        </a:rPr>
                        <a:t>Ambientes de aprendizaje.</a:t>
                      </a:r>
                      <a:endParaRPr lang="es-EC" sz="900" dirty="0">
                        <a:effectLst/>
                        <a:latin typeface="Calibri" pitchFamily="34" charset="0"/>
                      </a:endParaRPr>
                    </a:p>
                    <a:p>
                      <a:pPr marL="228600" algn="just">
                        <a:spcAft>
                          <a:spcPts val="0"/>
                        </a:spcAft>
                      </a:pPr>
                      <a:r>
                        <a:rPr lang="es-ES" sz="900" u="none" strike="noStrike" dirty="0">
                          <a:effectLst/>
                          <a:latin typeface="Calibri" pitchFamily="34" charset="0"/>
                        </a:rPr>
                        <a:t> </a:t>
                      </a:r>
                      <a:endParaRPr lang="es-EC" sz="900" dirty="0">
                        <a:effectLst/>
                        <a:latin typeface="Calibri" pitchFamily="34" charset="0"/>
                      </a:endParaRPr>
                    </a:p>
                    <a:p>
                      <a:pPr marL="228600" algn="just">
                        <a:spcAft>
                          <a:spcPts val="0"/>
                        </a:spcAft>
                      </a:pPr>
                      <a:r>
                        <a:rPr lang="es-ES" sz="900" dirty="0">
                          <a:effectLst/>
                          <a:latin typeface="Calibri" pitchFamily="34" charset="0"/>
                        </a:rPr>
                        <a:t>Salón de clase, biblioteca.</a:t>
                      </a:r>
                      <a:endParaRPr lang="es-EC" sz="900" dirty="0">
                        <a:effectLst/>
                        <a:latin typeface="Calibri" pitchFamily="34" charset="0"/>
                      </a:endParaRPr>
                    </a:p>
                    <a:p>
                      <a:pPr marL="228600" algn="just">
                        <a:spcAft>
                          <a:spcPts val="0"/>
                        </a:spcAft>
                      </a:pPr>
                      <a:r>
                        <a:rPr lang="es-ES" sz="900" dirty="0">
                          <a:effectLst/>
                          <a:latin typeface="Calibri" pitchFamily="34" charset="0"/>
                        </a:rPr>
                        <a:t> </a:t>
                      </a:r>
                      <a:endParaRPr lang="es-EC" sz="900" dirty="0">
                        <a:effectLst/>
                        <a:latin typeface="Calibri" pitchFamily="34" charset="0"/>
                      </a:endParaRPr>
                    </a:p>
                    <a:p>
                      <a:pPr marL="228600" algn="just">
                        <a:spcAft>
                          <a:spcPts val="0"/>
                        </a:spcAft>
                      </a:pPr>
                      <a:r>
                        <a:rPr lang="es-ES" sz="900" u="sng" dirty="0">
                          <a:effectLst/>
                          <a:latin typeface="Calibri" pitchFamily="34" charset="0"/>
                        </a:rPr>
                        <a:t>Medios de aprendizaje a utilizar</a:t>
                      </a:r>
                      <a:endParaRPr lang="es-EC" sz="900" dirty="0">
                        <a:effectLst/>
                        <a:latin typeface="Calibri" pitchFamily="34" charset="0"/>
                      </a:endParaRPr>
                    </a:p>
                    <a:p>
                      <a:pPr marL="228600" algn="just">
                        <a:spcAft>
                          <a:spcPts val="0"/>
                        </a:spcAft>
                      </a:pPr>
                      <a:r>
                        <a:rPr lang="es-ES" sz="900" u="none" strike="noStrike" dirty="0">
                          <a:effectLst/>
                          <a:latin typeface="Calibri" pitchFamily="34" charset="0"/>
                        </a:rPr>
                        <a:t> </a:t>
                      </a:r>
                      <a:endParaRPr lang="es-EC" sz="900" dirty="0">
                        <a:effectLst/>
                        <a:latin typeface="Calibri" pitchFamily="34" charset="0"/>
                      </a:endParaRPr>
                    </a:p>
                    <a:p>
                      <a:pPr marL="457200" algn="just">
                        <a:spcAft>
                          <a:spcPts val="0"/>
                        </a:spcAft>
                      </a:pPr>
                      <a:r>
                        <a:rPr lang="es-ES" sz="900" dirty="0">
                          <a:effectLst/>
                          <a:latin typeface="Calibri" pitchFamily="34" charset="0"/>
                        </a:rPr>
                        <a:t>Rúbrica, guía, estándares.</a:t>
                      </a:r>
                      <a:endParaRPr lang="es-EC" sz="900" dirty="0">
                        <a:effectLst/>
                        <a:latin typeface="Calibri" pitchFamily="34" charset="0"/>
                      </a:endParaRPr>
                    </a:p>
                    <a:p>
                      <a:pPr marL="457200" algn="just">
                        <a:spcAft>
                          <a:spcPts val="0"/>
                        </a:spcAft>
                      </a:pPr>
                      <a:r>
                        <a:rPr lang="es-ES" sz="900" dirty="0">
                          <a:effectLst/>
                          <a:latin typeface="Calibri" pitchFamily="34" charset="0"/>
                        </a:rPr>
                        <a:t> </a:t>
                      </a:r>
                      <a:endParaRPr lang="es-EC" sz="900" dirty="0">
                        <a:effectLst/>
                        <a:latin typeface="Calibri" pitchFamily="34" charset="0"/>
                      </a:endParaRPr>
                    </a:p>
                    <a:p>
                      <a:pPr marL="228600" algn="just">
                        <a:spcAft>
                          <a:spcPts val="0"/>
                        </a:spcAft>
                      </a:pPr>
                      <a:r>
                        <a:rPr lang="es-ES" sz="900" u="sng" dirty="0">
                          <a:effectLst/>
                          <a:latin typeface="Calibri" pitchFamily="34" charset="0"/>
                        </a:rPr>
                        <a:t>Unidades de Análisis e investigación (programación</a:t>
                      </a:r>
                      <a:endParaRPr lang="es-EC" sz="900" dirty="0">
                        <a:effectLst/>
                        <a:latin typeface="Calibri" pitchFamily="34" charset="0"/>
                      </a:endParaRPr>
                    </a:p>
                    <a:p>
                      <a:pPr marL="228600" algn="just">
                        <a:spcAft>
                          <a:spcPts val="0"/>
                        </a:spcAft>
                      </a:pPr>
                      <a:r>
                        <a:rPr lang="es-ES" sz="900" u="none" strike="noStrike" dirty="0">
                          <a:effectLst/>
                          <a:latin typeface="Calibri" pitchFamily="34" charset="0"/>
                        </a:rPr>
                        <a:t> </a:t>
                      </a:r>
                      <a:endParaRPr lang="es-EC" sz="900" dirty="0">
                        <a:effectLst/>
                        <a:latin typeface="Calibri" pitchFamily="34" charset="0"/>
                      </a:endParaRPr>
                    </a:p>
                    <a:p>
                      <a:pPr marL="228600" algn="just">
                        <a:spcAft>
                          <a:spcPts val="0"/>
                        </a:spcAft>
                      </a:pPr>
                      <a:r>
                        <a:rPr lang="es-ES" sz="900" dirty="0">
                          <a:effectLst/>
                          <a:latin typeface="Calibri" pitchFamily="34" charset="0"/>
                        </a:rPr>
                        <a:t>El texto científico, características.</a:t>
                      </a:r>
                      <a:endParaRPr lang="es-EC" sz="900" dirty="0">
                        <a:effectLst/>
                        <a:latin typeface="Calibri" pitchFamily="34" charset="0"/>
                      </a:endParaRPr>
                    </a:p>
                    <a:p>
                      <a:pPr marL="228600" algn="just">
                        <a:spcAft>
                          <a:spcPts val="0"/>
                        </a:spcAft>
                      </a:pPr>
                      <a:r>
                        <a:rPr lang="es-ES" sz="900" dirty="0">
                          <a:effectLst/>
                          <a:latin typeface="Calibri" pitchFamily="34" charset="0"/>
                        </a:rPr>
                        <a:t>La cita textual directa e indirecta.</a:t>
                      </a:r>
                      <a:endParaRPr lang="es-EC" sz="900" dirty="0">
                        <a:effectLst/>
                        <a:latin typeface="Calibri" pitchFamily="34" charset="0"/>
                      </a:endParaRPr>
                    </a:p>
                    <a:p>
                      <a:pPr marL="228600" algn="just">
                        <a:spcAft>
                          <a:spcPts val="0"/>
                        </a:spcAft>
                      </a:pPr>
                      <a:r>
                        <a:rPr lang="es-ES" sz="900" dirty="0">
                          <a:effectLst/>
                          <a:latin typeface="Calibri" pitchFamily="34" charset="0"/>
                        </a:rPr>
                        <a:t>El método APA</a:t>
                      </a:r>
                      <a:endParaRPr lang="es-EC" sz="900" dirty="0">
                        <a:effectLst/>
                        <a:latin typeface="Calibri" pitchFamily="34" charset="0"/>
                      </a:endParaRPr>
                    </a:p>
                    <a:p>
                      <a:pPr marL="228600" algn="just">
                        <a:spcAft>
                          <a:spcPts val="0"/>
                        </a:spcAft>
                      </a:pPr>
                      <a:r>
                        <a:rPr lang="es-ES" sz="900" u="none" strike="noStrike" dirty="0">
                          <a:effectLst/>
                          <a:latin typeface="Calibri" pitchFamily="34" charset="0"/>
                        </a:rPr>
                        <a:t> </a:t>
                      </a:r>
                      <a:endParaRPr lang="es-EC" sz="900" dirty="0">
                        <a:effectLst/>
                        <a:latin typeface="Calibri" pitchFamily="34" charset="0"/>
                      </a:endParaRPr>
                    </a:p>
                    <a:p>
                      <a:pPr marL="228600" algn="just">
                        <a:spcAft>
                          <a:spcPts val="0"/>
                        </a:spcAft>
                      </a:pPr>
                      <a:r>
                        <a:rPr lang="es-ES" sz="900" u="sng" dirty="0">
                          <a:effectLst/>
                          <a:latin typeface="Calibri" pitchFamily="34" charset="0"/>
                        </a:rPr>
                        <a:t>Fechas de tutorías individual y grupal. orientación, desarrollo, entrega y evaluación</a:t>
                      </a:r>
                      <a:endParaRPr lang="es-EC" sz="900" dirty="0">
                        <a:effectLst/>
                        <a:latin typeface="Calibri" pitchFamily="34" charset="0"/>
                      </a:endParaRPr>
                    </a:p>
                    <a:p>
                      <a:pPr marL="228600" algn="just">
                        <a:spcAft>
                          <a:spcPts val="0"/>
                        </a:spcAft>
                      </a:pPr>
                      <a:r>
                        <a:rPr lang="es-ES" sz="900" u="none" strike="noStrike" dirty="0">
                          <a:effectLst/>
                          <a:latin typeface="Calibri" pitchFamily="34" charset="0"/>
                        </a:rPr>
                        <a:t> </a:t>
                      </a:r>
                      <a:endParaRPr lang="es-EC" sz="900" dirty="0">
                        <a:effectLst/>
                        <a:latin typeface="Calibri" pitchFamily="34" charset="0"/>
                      </a:endParaRPr>
                    </a:p>
                    <a:p>
                      <a:pPr marL="228600" algn="just">
                        <a:spcAft>
                          <a:spcPts val="0"/>
                        </a:spcAft>
                      </a:pPr>
                      <a:r>
                        <a:rPr lang="es-ES" sz="900" dirty="0">
                          <a:effectLst/>
                          <a:latin typeface="Calibri" pitchFamily="34" charset="0"/>
                        </a:rPr>
                        <a:t>Se presentará un cronograma de trabajo.</a:t>
                      </a:r>
                      <a:endParaRPr lang="es-EC" sz="900" dirty="0">
                        <a:effectLst/>
                        <a:latin typeface="Calibri" pitchFamily="34" charset="0"/>
                      </a:endParaRPr>
                    </a:p>
                    <a:p>
                      <a:pPr marL="228600" algn="just">
                        <a:spcAft>
                          <a:spcPts val="0"/>
                        </a:spcAft>
                      </a:pPr>
                      <a:r>
                        <a:rPr lang="es-ES" sz="900" dirty="0">
                          <a:effectLst/>
                          <a:latin typeface="Calibri" pitchFamily="34" charset="0"/>
                        </a:rPr>
                        <a:t> </a:t>
                      </a:r>
                      <a:endParaRPr lang="es-EC" sz="900" dirty="0">
                        <a:effectLst/>
                        <a:latin typeface="Calibri" pitchFamily="34" charset="0"/>
                      </a:endParaRPr>
                    </a:p>
                    <a:p>
                      <a:pPr marL="228600" algn="just">
                        <a:spcAft>
                          <a:spcPts val="0"/>
                        </a:spcAft>
                      </a:pPr>
                      <a:r>
                        <a:rPr lang="es-ES" sz="900" u="sng" dirty="0">
                          <a:effectLst/>
                          <a:latin typeface="Calibri" pitchFamily="34" charset="0"/>
                        </a:rPr>
                        <a:t>Recursos:</a:t>
                      </a:r>
                      <a:endParaRPr lang="es-EC" sz="900" dirty="0">
                        <a:effectLst/>
                        <a:latin typeface="Calibri" pitchFamily="34" charset="0"/>
                      </a:endParaRPr>
                    </a:p>
                    <a:p>
                      <a:pPr marL="457200" algn="just">
                        <a:spcAft>
                          <a:spcPts val="0"/>
                        </a:spcAft>
                      </a:pPr>
                      <a:r>
                        <a:rPr lang="es-ES" sz="900" dirty="0">
                          <a:effectLst/>
                          <a:latin typeface="Calibri" pitchFamily="34" charset="0"/>
                        </a:rPr>
                        <a:t>Textos, libros, la red.</a:t>
                      </a:r>
                      <a:endParaRPr lang="es-EC" sz="900" dirty="0">
                        <a:effectLst/>
                        <a:latin typeface="Calibri" pitchFamily="34" charset="0"/>
                        <a:ea typeface="Times New Roman"/>
                      </a:endParaRPr>
                    </a:p>
                  </a:txBody>
                  <a:tcPr marL="41315" marR="41315" marT="0" marB="0"/>
                </a:tc>
              </a:tr>
            </a:tbl>
          </a:graphicData>
        </a:graphic>
      </p:graphicFrame>
      <p:sp>
        <p:nvSpPr>
          <p:cNvPr id="5" name="4 CuadroTexto"/>
          <p:cNvSpPr txBox="1"/>
          <p:nvPr/>
        </p:nvSpPr>
        <p:spPr>
          <a:xfrm>
            <a:off x="1187624" y="5709458"/>
            <a:ext cx="7128792" cy="646331"/>
          </a:xfrm>
          <a:prstGeom prst="rect">
            <a:avLst/>
          </a:prstGeom>
          <a:noFill/>
        </p:spPr>
        <p:txBody>
          <a:bodyPr wrap="square" rtlCol="0">
            <a:spAutoFit/>
          </a:bodyPr>
          <a:lstStyle/>
          <a:p>
            <a:r>
              <a:rPr lang="es-ES" sz="1200" b="1" dirty="0">
                <a:latin typeface="Calibri" pitchFamily="34" charset="0"/>
              </a:rPr>
              <a:t>PROYECTO DE AULA:  ES LA SÍNTESIS DE UN TEXTO </a:t>
            </a:r>
            <a:r>
              <a:rPr lang="es-ES" sz="1200" b="1" dirty="0" smtClean="0">
                <a:latin typeface="Calibri" pitchFamily="34" charset="0"/>
              </a:rPr>
              <a:t>CIENTÍFICO </a:t>
            </a:r>
            <a:r>
              <a:rPr lang="es-ES" sz="1200" b="1" dirty="0">
                <a:latin typeface="Calibri" pitchFamily="34" charset="0"/>
              </a:rPr>
              <a:t>PREVIAMENTE SELECCIONADO Y CONTEXTUALIZADO. LA EXTENSIÓN DEL TRABAJO UNA </a:t>
            </a:r>
            <a:r>
              <a:rPr lang="es-ES" sz="1200" b="1" dirty="0" smtClean="0">
                <a:latin typeface="Calibri" pitchFamily="34" charset="0"/>
              </a:rPr>
              <a:t>PÁGINA.</a:t>
            </a:r>
          </a:p>
          <a:p>
            <a:r>
              <a:rPr lang="es-ES" sz="1200" b="1" dirty="0" smtClean="0">
                <a:latin typeface="Calibri" pitchFamily="34" charset="0"/>
              </a:rPr>
              <a:t>SE TRABAJARÁ SOBRE LA BASE DE 4 TEXTOS CIENTÍFICOS DE LECTURAS QUE SE ENVIARÁN OPORTUNAMENTE</a:t>
            </a:r>
            <a:endParaRPr lang="es-EC" sz="1200" dirty="0">
              <a:latin typeface="Calibri" pitchFamily="34" charset="0"/>
            </a:endParaRPr>
          </a:p>
        </p:txBody>
      </p:sp>
    </p:spTree>
    <p:extLst>
      <p:ext uri="{BB962C8B-B14F-4D97-AF65-F5344CB8AC3E}">
        <p14:creationId xmlns:p14="http://schemas.microsoft.com/office/powerpoint/2010/main" val="146388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37"/>
          <a:stretch/>
        </p:blipFill>
        <p:spPr bwMode="auto">
          <a:xfrm>
            <a:off x="539552" y="332656"/>
            <a:ext cx="8064896" cy="6264696"/>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28028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86608" y="116632"/>
            <a:ext cx="4608512" cy="372140"/>
          </a:xfrm>
          <a:solidFill>
            <a:schemeClr val="bg1"/>
          </a:solidFill>
        </p:spPr>
        <p:txBody>
          <a:bodyPr>
            <a:normAutofit fontScale="90000"/>
          </a:bodyPr>
          <a:lstStyle/>
          <a:p>
            <a:r>
              <a:rPr lang="es-ES" sz="2800" b="1" dirty="0"/>
              <a:t>Propuesta </a:t>
            </a:r>
            <a:r>
              <a:rPr lang="es-ES" sz="2800" b="1" dirty="0" smtClean="0"/>
              <a:t>didáctica</a:t>
            </a:r>
            <a:endParaRPr lang="es-EC" sz="2800" dirty="0"/>
          </a:p>
        </p:txBody>
      </p:sp>
      <p:sp>
        <p:nvSpPr>
          <p:cNvPr id="4" name="3 Rectángulo"/>
          <p:cNvSpPr/>
          <p:nvPr/>
        </p:nvSpPr>
        <p:spPr>
          <a:xfrm>
            <a:off x="1187624" y="1340768"/>
            <a:ext cx="6606480" cy="4247317"/>
          </a:xfrm>
          <a:prstGeom prst="rect">
            <a:avLst/>
          </a:prstGeom>
        </p:spPr>
        <p:txBody>
          <a:bodyPr wrap="square">
            <a:spAutoFit/>
          </a:bodyPr>
          <a:lstStyle/>
          <a:p>
            <a:r>
              <a:rPr lang="es-ES" dirty="0" smtClean="0"/>
              <a:t>El </a:t>
            </a:r>
            <a:r>
              <a:rPr lang="es-ES" dirty="0"/>
              <a:t>Curso persigue los siguientes propósitos centrales</a:t>
            </a:r>
            <a:r>
              <a:rPr lang="es-ES" dirty="0" smtClean="0"/>
              <a:t>:</a:t>
            </a:r>
          </a:p>
          <a:p>
            <a:endParaRPr lang="es-EC" dirty="0"/>
          </a:p>
          <a:p>
            <a:pPr marL="285750" indent="-285750" algn="just">
              <a:buFont typeface="Arial" pitchFamily="34" charset="0"/>
              <a:buChar char="•"/>
            </a:pPr>
            <a:r>
              <a:rPr lang="es-ES" dirty="0" smtClean="0"/>
              <a:t>Obtener </a:t>
            </a:r>
            <a:r>
              <a:rPr lang="es-ES" dirty="0"/>
              <a:t>un diagnóstico de los alumnos ingresantes que permita, entre otras acciones, la detección temprana de dificultades y la implementación de acciones para su superación.</a:t>
            </a:r>
            <a:endParaRPr lang="es-EC" dirty="0"/>
          </a:p>
          <a:p>
            <a:pPr marL="285750" indent="-285750" algn="just">
              <a:buFont typeface="Arial" pitchFamily="34" charset="0"/>
              <a:buChar char="•"/>
            </a:pPr>
            <a:endParaRPr lang="es-ES" dirty="0"/>
          </a:p>
          <a:p>
            <a:pPr marL="285750" indent="-285750" algn="just">
              <a:buFont typeface="Arial" pitchFamily="34" charset="0"/>
              <a:buChar char="•"/>
            </a:pPr>
            <a:r>
              <a:rPr lang="es-ES" dirty="0" smtClean="0"/>
              <a:t>Generar </a:t>
            </a:r>
            <a:r>
              <a:rPr lang="es-ES" dirty="0"/>
              <a:t>la toma de conciencia en el alumnado acerca de la importancia de </a:t>
            </a:r>
            <a:r>
              <a:rPr lang="es-ES" dirty="0" smtClean="0"/>
              <a:t>la lectura comprensiva y crítica , </a:t>
            </a:r>
            <a:r>
              <a:rPr lang="es-ES" dirty="0"/>
              <a:t>de la comunicación </a:t>
            </a:r>
            <a:r>
              <a:rPr lang="es-ES" dirty="0" smtClean="0"/>
              <a:t>escrita y oral  </a:t>
            </a:r>
            <a:r>
              <a:rPr lang="es-ES" dirty="0"/>
              <a:t>eficiente para el aprendizaje en la Universidad y la futura practica profesional.</a:t>
            </a:r>
            <a:endParaRPr lang="es-EC" dirty="0"/>
          </a:p>
          <a:p>
            <a:pPr marL="285750" indent="-285750" algn="just">
              <a:buFont typeface="Arial" pitchFamily="34" charset="0"/>
              <a:buChar char="•"/>
            </a:pPr>
            <a:endParaRPr lang="es-ES" dirty="0" smtClean="0"/>
          </a:p>
          <a:p>
            <a:pPr marL="285750" indent="-285750" algn="just">
              <a:buFont typeface="Arial" pitchFamily="34" charset="0"/>
              <a:buChar char="•"/>
            </a:pPr>
            <a:r>
              <a:rPr lang="es-ES" dirty="0" smtClean="0"/>
              <a:t>Promover </a:t>
            </a:r>
            <a:r>
              <a:rPr lang="es-ES" dirty="0"/>
              <a:t>aprendizajes que impliquen una mejora en el desempeño de los alumnos en estos aspectos.</a:t>
            </a:r>
            <a:endParaRPr lang="es-EC" dirty="0"/>
          </a:p>
          <a:p>
            <a:endParaRPr lang="es-EC" dirty="0"/>
          </a:p>
        </p:txBody>
      </p:sp>
    </p:spTree>
    <p:extLst>
      <p:ext uri="{BB962C8B-B14F-4D97-AF65-F5344CB8AC3E}">
        <p14:creationId xmlns:p14="http://schemas.microsoft.com/office/powerpoint/2010/main" val="187521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3051449917"/>
              </p:ext>
            </p:extLst>
          </p:nvPr>
        </p:nvGraphicFramePr>
        <p:xfrm>
          <a:off x="971600" y="980728"/>
          <a:ext cx="7433383" cy="4968552"/>
        </p:xfrm>
        <a:graphic>
          <a:graphicData uri="http://schemas.openxmlformats.org/presentationml/2006/ole">
            <mc:AlternateContent xmlns:mc="http://schemas.openxmlformats.org/markup-compatibility/2006">
              <mc:Choice xmlns:v="urn:schemas-microsoft-com:vml" Requires="v">
                <p:oleObj spid="_x0000_s1048" name="Documento" r:id="rId3" imgW="8770680" imgH="6705744" progId="Word.Document.12">
                  <p:embed/>
                </p:oleObj>
              </mc:Choice>
              <mc:Fallback>
                <p:oleObj name="Documento" r:id="rId3" imgW="8770680" imgH="6705744"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980728"/>
                        <a:ext cx="7433383" cy="4968552"/>
                      </a:xfrm>
                      <a:prstGeom prst="rect">
                        <a:avLst/>
                      </a:prstGeom>
                      <a:noFill/>
                      <a:extLst/>
                    </p:spPr>
                  </p:pic>
                </p:oleObj>
              </mc:Fallback>
            </mc:AlternateContent>
          </a:graphicData>
        </a:graphic>
      </p:graphicFrame>
      <p:sp>
        <p:nvSpPr>
          <p:cNvPr id="2" name="1 CuadroTexto"/>
          <p:cNvSpPr txBox="1"/>
          <p:nvPr/>
        </p:nvSpPr>
        <p:spPr>
          <a:xfrm>
            <a:off x="1475656" y="349168"/>
            <a:ext cx="6408712" cy="369332"/>
          </a:xfrm>
          <a:prstGeom prst="rect">
            <a:avLst/>
          </a:prstGeom>
          <a:solidFill>
            <a:schemeClr val="bg1"/>
          </a:solidFill>
        </p:spPr>
        <p:txBody>
          <a:bodyPr wrap="square" rtlCol="0">
            <a:spAutoFit/>
          </a:bodyPr>
          <a:lstStyle/>
          <a:p>
            <a:r>
              <a:rPr lang="es-EC" b="1" dirty="0" smtClean="0">
                <a:latin typeface="Arial" pitchFamily="34" charset="0"/>
                <a:cs typeface="Arial" pitchFamily="34" charset="0"/>
              </a:rPr>
              <a:t>SISTEMA CONCEPTUAL DEL APRENDIZAJE  DE  ICC</a:t>
            </a:r>
            <a:endParaRPr lang="es-EC" b="1" dirty="0">
              <a:latin typeface="Arial" pitchFamily="34" charset="0"/>
              <a:cs typeface="Arial" pitchFamily="34" charset="0"/>
            </a:endParaRPr>
          </a:p>
        </p:txBody>
      </p:sp>
    </p:spTree>
    <p:extLst>
      <p:ext uri="{BB962C8B-B14F-4D97-AF65-F5344CB8AC3E}">
        <p14:creationId xmlns:p14="http://schemas.microsoft.com/office/powerpoint/2010/main" val="54811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7956376" cy="360040"/>
          </a:xfrm>
          <a:solidFill>
            <a:schemeClr val="bg1"/>
          </a:solidFill>
        </p:spPr>
        <p:txBody>
          <a:bodyPr>
            <a:normAutofit fontScale="90000"/>
          </a:bodyPr>
          <a:lstStyle/>
          <a:p>
            <a:r>
              <a:rPr lang="es-EC" sz="1800" dirty="0" smtClean="0"/>
              <a:t>CRONOGRAMA DE UNIDADES </a:t>
            </a:r>
            <a:r>
              <a:rPr lang="es-EC" sz="1800" dirty="0" smtClean="0"/>
              <a:t>DE </a:t>
            </a:r>
            <a:r>
              <a:rPr lang="es-EC" sz="1800" dirty="0" smtClean="0"/>
              <a:t>ANÁLISIS </a:t>
            </a:r>
            <a:r>
              <a:rPr lang="es-EC" sz="1800" dirty="0" smtClean="0"/>
              <a:t>SENESCYT NIVELACION DE CARRERA</a:t>
            </a:r>
            <a:endParaRPr lang="es-EC" sz="1800"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459802767"/>
              </p:ext>
            </p:extLst>
          </p:nvPr>
        </p:nvGraphicFramePr>
        <p:xfrm>
          <a:off x="1475654" y="764703"/>
          <a:ext cx="6408713" cy="3960442"/>
        </p:xfrm>
        <a:graphic>
          <a:graphicData uri="http://schemas.openxmlformats.org/drawingml/2006/table">
            <a:tbl>
              <a:tblPr>
                <a:tableStyleId>{F5AB1C69-6EDB-4FF4-983F-18BD219EF322}</a:tableStyleId>
              </a:tblPr>
              <a:tblGrid>
                <a:gridCol w="1469433"/>
                <a:gridCol w="987856"/>
                <a:gridCol w="987856"/>
                <a:gridCol w="987856"/>
                <a:gridCol w="987856"/>
                <a:gridCol w="987856"/>
              </a:tblGrid>
              <a:tr h="242454">
                <a:tc gridSpan="6">
                  <a:txBody>
                    <a:bodyPr/>
                    <a:lstStyle/>
                    <a:p>
                      <a:pPr algn="ctr" fontAlgn="b"/>
                      <a:r>
                        <a:rPr lang="es-EC" sz="1100" u="none" strike="noStrike" dirty="0">
                          <a:effectLst/>
                        </a:rPr>
                        <a:t>CARGA HORARIA EN PREPORCION A CARGA SENESCYT</a:t>
                      </a:r>
                      <a:endParaRPr lang="es-EC"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82037">
                <a:tc>
                  <a:txBody>
                    <a:bodyPr/>
                    <a:lstStyle/>
                    <a:p>
                      <a:pPr algn="ctr" fontAlgn="ctr"/>
                      <a:r>
                        <a:rPr lang="es-ES" sz="1000" u="none" strike="noStrike" dirty="0">
                          <a:effectLst/>
                        </a:rPr>
                        <a:t>Unidades de Análisis</a:t>
                      </a:r>
                      <a:endParaRPr lang="es-ES" sz="10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Horas de aprendizaje con Asistencia del Docente</a:t>
                      </a:r>
                      <a:endParaRPr lang="es-EC" sz="10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dirty="0">
                          <a:effectLst/>
                        </a:rPr>
                        <a:t>Hora de aprendizaje con Trabajo Autónomo</a:t>
                      </a:r>
                      <a:endParaRPr lang="es-EC" sz="10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Semanas</a:t>
                      </a:r>
                      <a:endParaRPr lang="es-ES" sz="10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Horas de Evaluación Semanal</a:t>
                      </a:r>
                      <a:endParaRPr lang="es-ES" sz="10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Horas semanales por módulo</a:t>
                      </a:r>
                      <a:endParaRPr lang="es-ES" sz="10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224">
                <a:tc>
                  <a:txBody>
                    <a:bodyPr/>
                    <a:lstStyle/>
                    <a:p>
                      <a:pPr algn="l" fontAlgn="ctr"/>
                      <a:r>
                        <a:rPr lang="es-ES" sz="1000" u="none" strike="noStrike" dirty="0">
                          <a:effectLst/>
                        </a:rPr>
                        <a:t>I.</a:t>
                      </a:r>
                      <a:r>
                        <a:rPr lang="es-ES" sz="700" u="none" strike="noStrike" dirty="0">
                          <a:effectLst/>
                        </a:rPr>
                        <a:t>                     </a:t>
                      </a:r>
                      <a:r>
                        <a:rPr lang="es-ES" sz="1000" u="none" strike="noStrike" dirty="0">
                          <a:effectLst/>
                        </a:rPr>
                        <a:t>COMUNICACIÓN Y LENGUAJE </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11,00</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10</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 1</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 1</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12</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224">
                <a:tc>
                  <a:txBody>
                    <a:bodyPr/>
                    <a:lstStyle/>
                    <a:p>
                      <a:pPr algn="l" fontAlgn="ctr"/>
                      <a:r>
                        <a:rPr lang="es-ES" sz="1000" u="none" strike="noStrike" dirty="0">
                          <a:effectLst/>
                        </a:rPr>
                        <a:t>II.</a:t>
                      </a:r>
                      <a:r>
                        <a:rPr lang="es-ES" sz="700" u="none" strike="noStrike" dirty="0">
                          <a:effectLst/>
                        </a:rPr>
                        <a:t>                    </a:t>
                      </a:r>
                      <a:r>
                        <a:rPr lang="es-ES" sz="1000" u="none" strike="noStrike" dirty="0">
                          <a:effectLst/>
                        </a:rPr>
                        <a:t>LINGÜÍSTICA DEL TEXTO </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19,00</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16</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2</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 1</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20</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815">
                <a:tc>
                  <a:txBody>
                    <a:bodyPr/>
                    <a:lstStyle/>
                    <a:p>
                      <a:pPr algn="l" fontAlgn="ctr"/>
                      <a:r>
                        <a:rPr lang="es-ES" sz="1000" u="none" strike="noStrike" dirty="0">
                          <a:effectLst/>
                        </a:rPr>
                        <a:t>III.</a:t>
                      </a:r>
                      <a:r>
                        <a:rPr lang="es-ES" sz="700" u="none" strike="noStrike" dirty="0">
                          <a:effectLst/>
                        </a:rPr>
                        <a:t>                  </a:t>
                      </a:r>
                      <a:r>
                        <a:rPr lang="es-ES" sz="1000" u="none" strike="noStrike" dirty="0">
                          <a:effectLst/>
                        </a:rPr>
                        <a:t>LECTURA COMPRENSIVA</a:t>
                      </a:r>
                      <a:endParaRPr lang="es-ES" sz="1000" b="0" i="0" u="none" strike="noStrike" dirty="0">
                        <a:solidFill>
                          <a:srgbClr val="000000"/>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25,00</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18</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2.5</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 1</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a:effectLst/>
                        </a:rPr>
                        <a:t>26</a:t>
                      </a:r>
                      <a:endParaRPr lang="es-ES"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815">
                <a:tc>
                  <a:txBody>
                    <a:bodyPr/>
                    <a:lstStyle/>
                    <a:p>
                      <a:pPr algn="l" fontAlgn="ctr"/>
                      <a:r>
                        <a:rPr lang="es-ES" sz="1000" u="none" strike="noStrike" dirty="0">
                          <a:effectLst/>
                        </a:rPr>
                        <a:t>IV.</a:t>
                      </a:r>
                      <a:r>
                        <a:rPr lang="es-ES" sz="700" u="none" strike="noStrike" dirty="0">
                          <a:effectLst/>
                        </a:rPr>
                        <a:t>                  </a:t>
                      </a:r>
                      <a:r>
                        <a:rPr lang="es-ES" sz="1000" u="none" strike="noStrike" dirty="0">
                          <a:effectLst/>
                        </a:rPr>
                        <a:t>EL TEXTO CIENTÍFICO</a:t>
                      </a:r>
                      <a:endParaRPr lang="es-ES" sz="1000" b="0" i="0" u="none" strike="noStrike" dirty="0">
                        <a:solidFill>
                          <a:srgbClr val="000000"/>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25,00</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22</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2.5 </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 1</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u="none" strike="noStrike" dirty="0">
                          <a:effectLst/>
                        </a:rPr>
                        <a:t>26</a:t>
                      </a:r>
                      <a:endParaRPr lang="es-ES"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873">
                <a:tc>
                  <a:txBody>
                    <a:bodyPr/>
                    <a:lstStyle/>
                    <a:p>
                      <a:pPr algn="l" fontAlgn="b"/>
                      <a:r>
                        <a:rPr lang="es-EC" sz="1100" u="none" strike="noStrike" dirty="0">
                          <a:effectLst/>
                        </a:rPr>
                        <a:t>TOTAL HORAS</a:t>
                      </a:r>
                      <a:endParaRPr lang="es-EC"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C" sz="1100" u="none" strike="noStrike" dirty="0">
                          <a:effectLst/>
                        </a:rPr>
                        <a:t>             80,00 </a:t>
                      </a:r>
                      <a:endParaRPr lang="es-EC"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u="none" strike="noStrike" dirty="0">
                          <a:effectLst/>
                        </a:rPr>
                        <a:t>66,00</a:t>
                      </a:r>
                      <a:endParaRPr lang="es-EC"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u="none" strike="noStrike" dirty="0">
                          <a:effectLst/>
                        </a:rPr>
                        <a:t>8,00</a:t>
                      </a:r>
                      <a:endParaRPr lang="es-EC"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u="none" strike="noStrike" dirty="0">
                          <a:effectLst/>
                        </a:rPr>
                        <a:t>4,00</a:t>
                      </a:r>
                      <a:endParaRPr lang="es-EC"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u="none" strike="noStrike" dirty="0">
                          <a:effectLst/>
                        </a:rPr>
                        <a:t>84,00</a:t>
                      </a:r>
                      <a:endParaRPr lang="es-EC"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8929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2114" y="116632"/>
            <a:ext cx="7200800" cy="369332"/>
          </a:xfrm>
          <a:prstGeom prst="rect">
            <a:avLst/>
          </a:prstGeom>
          <a:solidFill>
            <a:schemeClr val="bg1"/>
          </a:solidFill>
        </p:spPr>
        <p:txBody>
          <a:bodyPr wrap="square">
            <a:spAutoFit/>
          </a:bodyPr>
          <a:lstStyle/>
          <a:p>
            <a:pPr algn="ctr"/>
            <a:r>
              <a:rPr lang="es-EC" dirty="0" smtClean="0"/>
              <a:t>CRONOGRAMA DE UNIDADES DE ANÁLISIS ICC NIVELACION INTENSIVA </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3094654742"/>
              </p:ext>
            </p:extLst>
          </p:nvPr>
        </p:nvGraphicFramePr>
        <p:xfrm>
          <a:off x="1259632" y="1124744"/>
          <a:ext cx="6624734" cy="4248472"/>
        </p:xfrm>
        <a:graphic>
          <a:graphicData uri="http://schemas.openxmlformats.org/drawingml/2006/table">
            <a:tbl>
              <a:tblPr>
                <a:tableStyleId>{073A0DAA-6AF3-43AB-8588-CEC1D06C72B9}</a:tableStyleId>
              </a:tblPr>
              <a:tblGrid>
                <a:gridCol w="1518964"/>
                <a:gridCol w="1021154"/>
                <a:gridCol w="1021154"/>
                <a:gridCol w="1021154"/>
                <a:gridCol w="1021154"/>
                <a:gridCol w="1021154"/>
              </a:tblGrid>
              <a:tr h="1202779">
                <a:tc>
                  <a:txBody>
                    <a:bodyPr/>
                    <a:lstStyle/>
                    <a:p>
                      <a:pPr algn="ctr" fontAlgn="ctr"/>
                      <a:r>
                        <a:rPr lang="es-EC" sz="1050" u="none" strike="noStrike" dirty="0">
                          <a:effectLst/>
                        </a:rPr>
                        <a:t>Unidades de Análisis</a:t>
                      </a:r>
                      <a:endParaRPr lang="es-EC" sz="105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50" u="none" strike="noStrike" dirty="0">
                          <a:effectLst/>
                        </a:rPr>
                        <a:t>Horas de aprendizaje con Asistencia del Docente</a:t>
                      </a:r>
                      <a:endParaRPr lang="es-EC" sz="105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50" u="none" strike="noStrike" dirty="0">
                          <a:effectLst/>
                        </a:rPr>
                        <a:t>Hora de aprendizaje con Trabajo Autónomo</a:t>
                      </a:r>
                      <a:endParaRPr lang="es-EC" sz="105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50" u="none" strike="noStrike" dirty="0">
                          <a:effectLst/>
                        </a:rPr>
                        <a:t>Semanas</a:t>
                      </a:r>
                      <a:endParaRPr lang="es-EC" sz="105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50" u="none" strike="noStrike" dirty="0">
                          <a:effectLst/>
                        </a:rPr>
                        <a:t>Horas de Evaluación Semanal</a:t>
                      </a:r>
                      <a:endParaRPr lang="es-EC" sz="105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50" u="none" strike="noStrike" dirty="0">
                          <a:effectLst/>
                        </a:rPr>
                        <a:t>Horas semanales por módulo</a:t>
                      </a:r>
                      <a:endParaRPr lang="es-EC" sz="105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668">
                <a:tc>
                  <a:txBody>
                    <a:bodyPr/>
                    <a:lstStyle/>
                    <a:p>
                      <a:pPr algn="l" fontAlgn="ctr"/>
                      <a:r>
                        <a:rPr lang="es-EC" sz="1000" u="none" strike="noStrike" dirty="0">
                          <a:effectLst/>
                        </a:rPr>
                        <a:t>I</a:t>
                      </a:r>
                      <a:r>
                        <a:rPr lang="es-EC" sz="1000" u="none" strike="noStrike" dirty="0" smtClean="0">
                          <a:effectLst/>
                        </a:rPr>
                        <a:t>.</a:t>
                      </a:r>
                      <a:r>
                        <a:rPr lang="es-EC" sz="700" u="none" strike="noStrike" dirty="0">
                          <a:effectLst/>
                        </a:rPr>
                        <a:t>  </a:t>
                      </a:r>
                      <a:r>
                        <a:rPr lang="es-EC" sz="1000" u="none" strike="noStrike" dirty="0">
                          <a:effectLst/>
                        </a:rPr>
                        <a:t>COMUNICACIÓN Y LENGUAJE </a:t>
                      </a:r>
                      <a:endParaRPr lang="es-EC"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8</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6</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1</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 1</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9,0</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668">
                <a:tc>
                  <a:txBody>
                    <a:bodyPr/>
                    <a:lstStyle/>
                    <a:p>
                      <a:pPr algn="l" fontAlgn="ctr"/>
                      <a:r>
                        <a:rPr lang="es-EC" sz="1000" u="none" strike="noStrike" dirty="0">
                          <a:effectLst/>
                        </a:rPr>
                        <a:t>II.</a:t>
                      </a:r>
                      <a:r>
                        <a:rPr lang="es-EC" sz="700" u="none" strike="noStrike" dirty="0">
                          <a:effectLst/>
                        </a:rPr>
                        <a:t>  </a:t>
                      </a:r>
                      <a:r>
                        <a:rPr lang="es-EC" sz="1000" u="none" strike="noStrike" dirty="0" smtClean="0">
                          <a:effectLst/>
                        </a:rPr>
                        <a:t>LINGÜÍSTICA </a:t>
                      </a:r>
                      <a:r>
                        <a:rPr lang="es-EC" sz="1000" u="none" strike="noStrike" dirty="0">
                          <a:effectLst/>
                        </a:rPr>
                        <a:t>DEL TEXTO </a:t>
                      </a:r>
                      <a:endParaRPr lang="es-EC"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14</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10</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2</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 1</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15,0</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057">
                <a:tc>
                  <a:txBody>
                    <a:bodyPr/>
                    <a:lstStyle/>
                    <a:p>
                      <a:pPr algn="l" fontAlgn="ctr"/>
                      <a:r>
                        <a:rPr lang="es-EC" sz="1000" u="none" strike="noStrike" dirty="0">
                          <a:effectLst/>
                        </a:rPr>
                        <a:t>III</a:t>
                      </a:r>
                      <a:r>
                        <a:rPr lang="es-EC" sz="1000" u="none" strike="noStrike" dirty="0" smtClean="0">
                          <a:effectLst/>
                        </a:rPr>
                        <a:t>.</a:t>
                      </a:r>
                      <a:r>
                        <a:rPr lang="es-EC" sz="700" u="none" strike="noStrike" dirty="0" smtClean="0">
                          <a:effectLst/>
                        </a:rPr>
                        <a:t> </a:t>
                      </a:r>
                      <a:r>
                        <a:rPr lang="es-EC" sz="1000" u="none" strike="noStrike" dirty="0">
                          <a:effectLst/>
                        </a:rPr>
                        <a:t>LECTURA COMPRENSIVA</a:t>
                      </a:r>
                      <a:endParaRPr lang="es-EC" sz="1000" b="0" i="0" u="none" strike="noStrike" dirty="0">
                        <a:solidFill>
                          <a:srgbClr val="000000"/>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19</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11</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2,5</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 1</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20,0</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057">
                <a:tc>
                  <a:txBody>
                    <a:bodyPr/>
                    <a:lstStyle/>
                    <a:p>
                      <a:pPr algn="l" fontAlgn="ctr"/>
                      <a:r>
                        <a:rPr lang="es-EC" sz="1000" u="none" strike="noStrike" dirty="0">
                          <a:effectLst/>
                        </a:rPr>
                        <a:t>IV</a:t>
                      </a:r>
                      <a:r>
                        <a:rPr lang="es-EC" sz="1000" u="none" strike="noStrike" dirty="0" smtClean="0">
                          <a:effectLst/>
                        </a:rPr>
                        <a:t>.</a:t>
                      </a:r>
                      <a:r>
                        <a:rPr lang="es-EC" sz="700" u="none" strike="noStrike" dirty="0">
                          <a:effectLst/>
                        </a:rPr>
                        <a:t>  </a:t>
                      </a:r>
                      <a:r>
                        <a:rPr lang="es-EC" sz="1000" u="none" strike="noStrike" dirty="0">
                          <a:effectLst/>
                        </a:rPr>
                        <a:t>EL TEXTO CIENTÍFICO</a:t>
                      </a:r>
                      <a:endParaRPr lang="es-EC" sz="1000" b="0" i="0" u="none" strike="noStrike" dirty="0">
                        <a:solidFill>
                          <a:srgbClr val="000000"/>
                        </a:solidFill>
                        <a:effectLst/>
                        <a:latin typeface="Calibri"/>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19</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13</a:t>
                      </a:r>
                      <a:endParaRPr lang="es-EC" sz="11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2,5</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 1</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u="none" strike="noStrike">
                          <a:effectLst/>
                        </a:rPr>
                        <a:t>20,0</a:t>
                      </a:r>
                      <a:endParaRPr lang="es-EC"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243">
                <a:tc>
                  <a:txBody>
                    <a:bodyPr/>
                    <a:lstStyle/>
                    <a:p>
                      <a:pPr algn="l" fontAlgn="b"/>
                      <a:r>
                        <a:rPr lang="es-EC" sz="1100" u="none" strike="noStrike">
                          <a:effectLst/>
                        </a:rPr>
                        <a:t>TOTAL HORAS</a:t>
                      </a:r>
                      <a:endParaRPr lang="es-EC"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60,00</a:t>
                      </a:r>
                      <a:endParaRPr lang="es-EC"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EC" sz="1100" u="none" strike="noStrike" dirty="0">
                          <a:effectLst/>
                        </a:rPr>
                        <a:t>       </a:t>
                      </a:r>
                      <a:r>
                        <a:rPr lang="es-EC" sz="1100" u="none" strike="noStrike" dirty="0" smtClean="0">
                          <a:effectLst/>
                        </a:rPr>
                        <a:t>   </a:t>
                      </a:r>
                      <a:r>
                        <a:rPr lang="es-EC" sz="1100" u="none" strike="noStrike" dirty="0">
                          <a:effectLst/>
                        </a:rPr>
                        <a:t>40 </a:t>
                      </a:r>
                      <a:endParaRPr lang="es-EC"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8</a:t>
                      </a:r>
                      <a:endParaRPr lang="es-EC"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4</a:t>
                      </a:r>
                      <a:endParaRPr lang="es-EC"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64,0</a:t>
                      </a:r>
                      <a:endParaRPr lang="es-EC"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881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15" y="908720"/>
            <a:ext cx="811214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492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6632"/>
            <a:ext cx="6965245" cy="397292"/>
          </a:xfrm>
          <a:solidFill>
            <a:schemeClr val="bg1"/>
          </a:solidFill>
        </p:spPr>
        <p:txBody>
          <a:bodyPr>
            <a:noAutofit/>
          </a:bodyPr>
          <a:lstStyle/>
          <a:p>
            <a:r>
              <a:rPr lang="es-EC" sz="2400" dirty="0" smtClean="0"/>
              <a:t>CARGA HORARIA- TIEMPOS</a:t>
            </a:r>
            <a:endParaRPr lang="es-EC" sz="2400" dirty="0"/>
          </a:p>
        </p:txBody>
      </p:sp>
      <p:sp>
        <p:nvSpPr>
          <p:cNvPr id="3" name="2 Marcador de contenido"/>
          <p:cNvSpPr>
            <a:spLocks noGrp="1"/>
          </p:cNvSpPr>
          <p:nvPr>
            <p:ph idx="1"/>
          </p:nvPr>
        </p:nvSpPr>
        <p:spPr>
          <a:xfrm>
            <a:off x="1403648" y="836712"/>
            <a:ext cx="6196405" cy="4022261"/>
          </a:xfrm>
        </p:spPr>
        <p:txBody>
          <a:bodyPr>
            <a:normAutofit/>
          </a:bodyPr>
          <a:lstStyle/>
          <a:p>
            <a:pPr algn="just"/>
            <a:r>
              <a:rPr lang="es-EC" sz="2000" dirty="0" smtClean="0"/>
              <a:t>La carga horaria de la materia de Introducción a la comunicación científica será de  2 horas diarias de Lunes a Viernes, en los horarios indicados a cada profesor.</a:t>
            </a:r>
          </a:p>
          <a:p>
            <a:pPr algn="just"/>
            <a:r>
              <a:rPr lang="es-EC" sz="2000" dirty="0" smtClean="0"/>
              <a:t>El total de horas a la semana será de 10 horas y un total de 60 horas de este bloque. </a:t>
            </a:r>
          </a:p>
          <a:p>
            <a:pPr algn="just"/>
            <a:r>
              <a:rPr lang="es-EC" sz="2000" dirty="0" smtClean="0"/>
              <a:t>Inicio de bloque 18 de Marzo- término 30 Abril</a:t>
            </a:r>
          </a:p>
          <a:p>
            <a:pPr algn="just"/>
            <a:r>
              <a:rPr lang="es-EC" sz="2000" dirty="0" smtClean="0"/>
              <a:t>Controle su tiempo y sus actividades, debe cubrir todo el programa en los tiempos propuestos para ello.</a:t>
            </a:r>
          </a:p>
        </p:txBody>
      </p:sp>
    </p:spTree>
    <p:extLst>
      <p:ext uri="{BB962C8B-B14F-4D97-AF65-F5344CB8AC3E}">
        <p14:creationId xmlns:p14="http://schemas.microsoft.com/office/powerpoint/2010/main" val="2494186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116632"/>
            <a:ext cx="4752528" cy="379169"/>
          </a:xfrm>
          <a:solidFill>
            <a:schemeClr val="bg1"/>
          </a:solidFill>
        </p:spPr>
        <p:txBody>
          <a:bodyPr>
            <a:noAutofit/>
          </a:bodyPr>
          <a:lstStyle/>
          <a:p>
            <a:r>
              <a:rPr lang="es-EC" sz="2800" dirty="0" smtClean="0"/>
              <a:t>ASESORES PEDAGÓGICOS</a:t>
            </a:r>
            <a:endParaRPr lang="es-EC"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79412529"/>
              </p:ext>
            </p:extLst>
          </p:nvPr>
        </p:nvGraphicFramePr>
        <p:xfrm>
          <a:off x="1763688" y="1196752"/>
          <a:ext cx="6196014" cy="3235960"/>
        </p:xfrm>
        <a:graphic>
          <a:graphicData uri="http://schemas.openxmlformats.org/drawingml/2006/table">
            <a:tbl>
              <a:tblPr firstRow="1" bandRow="1">
                <a:tableStyleId>{91EBBBCC-DAD2-459C-BE2E-F6DE35CF9A28}</a:tableStyleId>
              </a:tblPr>
              <a:tblGrid>
                <a:gridCol w="2065338"/>
                <a:gridCol w="2065338"/>
                <a:gridCol w="2065338"/>
              </a:tblGrid>
              <a:tr h="370840">
                <a:tc>
                  <a:txBody>
                    <a:bodyPr/>
                    <a:lstStyle/>
                    <a:p>
                      <a:pPr algn="ctr"/>
                      <a:r>
                        <a:rPr lang="es-EC" dirty="0" smtClean="0"/>
                        <a:t>DOCENTE</a:t>
                      </a:r>
                      <a:endParaRPr lang="es-EC" dirty="0"/>
                    </a:p>
                  </a:txBody>
                  <a:tcPr/>
                </a:tc>
                <a:tc>
                  <a:txBody>
                    <a:bodyPr/>
                    <a:lstStyle/>
                    <a:p>
                      <a:pPr algn="ctr"/>
                      <a:r>
                        <a:rPr lang="es-EC" dirty="0" smtClean="0"/>
                        <a:t>PARALELO ASIGNADO</a:t>
                      </a:r>
                      <a:endParaRPr lang="es-EC" dirty="0"/>
                    </a:p>
                  </a:txBody>
                  <a:tcPr/>
                </a:tc>
                <a:tc>
                  <a:txBody>
                    <a:bodyPr/>
                    <a:lstStyle/>
                    <a:p>
                      <a:pPr algn="ctr"/>
                      <a:r>
                        <a:rPr lang="es-EC" dirty="0" smtClean="0"/>
                        <a:t>HORARIOS</a:t>
                      </a:r>
                      <a:endParaRPr lang="es-EC" dirty="0"/>
                    </a:p>
                  </a:txBody>
                  <a:tcPr/>
                </a:tc>
              </a:tr>
              <a:tr h="370840">
                <a:tc>
                  <a:txBody>
                    <a:bodyPr/>
                    <a:lstStyle/>
                    <a:p>
                      <a:r>
                        <a:rPr lang="es-EC" dirty="0" smtClean="0"/>
                        <a:t>Vanessa Salazar</a:t>
                      </a:r>
                      <a:endParaRPr lang="es-EC" dirty="0"/>
                    </a:p>
                  </a:txBody>
                  <a:tcPr/>
                </a:tc>
                <a:tc>
                  <a:txBody>
                    <a:bodyPr/>
                    <a:lstStyle/>
                    <a:p>
                      <a:r>
                        <a:rPr lang="es-EC" dirty="0" smtClean="0"/>
                        <a:t>AA1-BB1</a:t>
                      </a:r>
                      <a:endParaRPr lang="es-EC" dirty="0"/>
                    </a:p>
                  </a:txBody>
                  <a:tcPr/>
                </a:tc>
                <a:tc>
                  <a:txBody>
                    <a:bodyPr/>
                    <a:lstStyle/>
                    <a:p>
                      <a:r>
                        <a:rPr lang="es-EC" dirty="0" smtClean="0"/>
                        <a:t>14h00-16h00</a:t>
                      </a:r>
                      <a:endParaRPr lang="es-EC" dirty="0"/>
                    </a:p>
                  </a:txBody>
                  <a:tcPr/>
                </a:tc>
              </a:tr>
              <a:tr h="370840">
                <a:tc>
                  <a:txBody>
                    <a:bodyPr/>
                    <a:lstStyle/>
                    <a:p>
                      <a:endParaRPr lang="es-EC" dirty="0"/>
                    </a:p>
                  </a:txBody>
                  <a:tcPr/>
                </a:tc>
                <a:tc>
                  <a:txBody>
                    <a:bodyPr/>
                    <a:lstStyle/>
                    <a:p>
                      <a:endParaRPr lang="es-EC" dirty="0"/>
                    </a:p>
                  </a:txBody>
                  <a:tcPr/>
                </a:tc>
                <a:tc>
                  <a:txBody>
                    <a:bodyPr/>
                    <a:lstStyle/>
                    <a:p>
                      <a:endParaRPr lang="es-EC" dirty="0"/>
                    </a:p>
                  </a:txBody>
                  <a:tcPr/>
                </a:tc>
              </a:tr>
              <a:tr h="370840">
                <a:tc>
                  <a:txBody>
                    <a:bodyPr/>
                    <a:lstStyle/>
                    <a:p>
                      <a:r>
                        <a:rPr lang="es-EC" dirty="0" smtClean="0"/>
                        <a:t>Mónica Baño</a:t>
                      </a:r>
                      <a:endParaRPr lang="es-EC" dirty="0"/>
                    </a:p>
                  </a:txBody>
                  <a:tcPr/>
                </a:tc>
                <a:tc>
                  <a:txBody>
                    <a:bodyPr/>
                    <a:lstStyle/>
                    <a:p>
                      <a:r>
                        <a:rPr lang="es-EC" dirty="0" smtClean="0"/>
                        <a:t>CC1-DD1-EE1</a:t>
                      </a:r>
                      <a:endParaRPr lang="es-EC" dirty="0"/>
                    </a:p>
                  </a:txBody>
                  <a:tcPr/>
                </a:tc>
                <a:tc>
                  <a:txBody>
                    <a:bodyPr/>
                    <a:lstStyle/>
                    <a:p>
                      <a:r>
                        <a:rPr lang="es-EC" dirty="0" smtClean="0"/>
                        <a:t>14h00-17h00</a:t>
                      </a:r>
                      <a:endParaRPr lang="es-EC" dirty="0"/>
                    </a:p>
                  </a:txBody>
                  <a:tcPr/>
                </a:tc>
              </a:tr>
              <a:tr h="370840">
                <a:tc>
                  <a:txBody>
                    <a:bodyPr/>
                    <a:lstStyle/>
                    <a:p>
                      <a:endParaRPr lang="es-EC"/>
                    </a:p>
                  </a:txBody>
                  <a:tcPr/>
                </a:tc>
                <a:tc>
                  <a:txBody>
                    <a:bodyPr/>
                    <a:lstStyle/>
                    <a:p>
                      <a:endParaRPr lang="es-EC" dirty="0"/>
                    </a:p>
                  </a:txBody>
                  <a:tcPr/>
                </a:tc>
                <a:tc>
                  <a:txBody>
                    <a:bodyPr/>
                    <a:lstStyle/>
                    <a:p>
                      <a:endParaRPr lang="es-EC" dirty="0"/>
                    </a:p>
                  </a:txBody>
                  <a:tcPr/>
                </a:tc>
              </a:tr>
              <a:tr h="370840">
                <a:tc>
                  <a:txBody>
                    <a:bodyPr/>
                    <a:lstStyle/>
                    <a:p>
                      <a:r>
                        <a:rPr lang="es-EC" dirty="0" smtClean="0"/>
                        <a:t>Alexandra Macías</a:t>
                      </a:r>
                      <a:endParaRPr lang="es-EC" dirty="0"/>
                    </a:p>
                  </a:txBody>
                  <a:tcPr/>
                </a:tc>
                <a:tc>
                  <a:txBody>
                    <a:bodyPr/>
                    <a:lstStyle/>
                    <a:p>
                      <a:r>
                        <a:rPr lang="es-EC" dirty="0" smtClean="0"/>
                        <a:t>FF1-GG1-HH1</a:t>
                      </a:r>
                      <a:endParaRPr lang="es-EC" dirty="0"/>
                    </a:p>
                  </a:txBody>
                  <a:tcPr/>
                </a:tc>
                <a:tc>
                  <a:txBody>
                    <a:bodyPr/>
                    <a:lstStyle/>
                    <a:p>
                      <a:r>
                        <a:rPr lang="es-EC" dirty="0" smtClean="0"/>
                        <a:t>08h00-11h00</a:t>
                      </a:r>
                      <a:endParaRPr lang="es-EC" dirty="0"/>
                    </a:p>
                  </a:txBody>
                  <a:tcPr/>
                </a:tc>
              </a:tr>
              <a:tr h="370840">
                <a:tc>
                  <a:txBody>
                    <a:bodyPr/>
                    <a:lstStyle/>
                    <a:p>
                      <a:endParaRPr lang="es-EC" dirty="0"/>
                    </a:p>
                  </a:txBody>
                  <a:tcPr/>
                </a:tc>
                <a:tc>
                  <a:txBody>
                    <a:bodyPr/>
                    <a:lstStyle/>
                    <a:p>
                      <a:endParaRPr lang="es-EC"/>
                    </a:p>
                  </a:txBody>
                  <a:tcPr/>
                </a:tc>
                <a:tc>
                  <a:txBody>
                    <a:bodyPr/>
                    <a:lstStyle/>
                    <a:p>
                      <a:endParaRPr lang="es-EC" dirty="0"/>
                    </a:p>
                  </a:txBody>
                  <a:tcPr/>
                </a:tc>
              </a:tr>
              <a:tr h="370840">
                <a:tc>
                  <a:txBody>
                    <a:bodyPr/>
                    <a:lstStyle/>
                    <a:p>
                      <a:r>
                        <a:rPr lang="es-EC" dirty="0" smtClean="0"/>
                        <a:t>Jorge Encalada</a:t>
                      </a:r>
                      <a:endParaRPr lang="es-EC" dirty="0"/>
                    </a:p>
                  </a:txBody>
                  <a:tcPr/>
                </a:tc>
                <a:tc>
                  <a:txBody>
                    <a:bodyPr/>
                    <a:lstStyle/>
                    <a:p>
                      <a:r>
                        <a:rPr lang="es-EC" dirty="0" smtClean="0"/>
                        <a:t>II1-JJ1-LL1</a:t>
                      </a:r>
                      <a:endParaRPr lang="es-EC" dirty="0"/>
                    </a:p>
                  </a:txBody>
                  <a:tcPr/>
                </a:tc>
                <a:tc>
                  <a:txBody>
                    <a:bodyPr/>
                    <a:lstStyle/>
                    <a:p>
                      <a:r>
                        <a:rPr lang="es-EC" dirty="0" smtClean="0"/>
                        <a:t>11H00-14H00</a:t>
                      </a:r>
                      <a:endParaRPr lang="es-EC" dirty="0"/>
                    </a:p>
                  </a:txBody>
                  <a:tcPr/>
                </a:tc>
              </a:tr>
            </a:tbl>
          </a:graphicData>
        </a:graphic>
      </p:graphicFrame>
    </p:spTree>
    <p:extLst>
      <p:ext uri="{BB962C8B-B14F-4D97-AF65-F5344CB8AC3E}">
        <p14:creationId xmlns:p14="http://schemas.microsoft.com/office/powerpoint/2010/main" val="4099014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MICROUNIDADES DE ANÁLISIS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10094461"/>
              </p:ext>
            </p:extLst>
          </p:nvPr>
        </p:nvGraphicFramePr>
        <p:xfrm>
          <a:off x="1475656" y="2132856"/>
          <a:ext cx="6196013" cy="1512168"/>
        </p:xfrm>
        <a:graphic>
          <a:graphicData uri="http://schemas.openxmlformats.org/drawingml/2006/table">
            <a:tbl>
              <a:tblPr firstRow="1" firstCol="1" bandRow="1">
                <a:tableStyleId>{E929F9F4-4A8F-4326-A1B4-22849713DDAB}</a:tableStyleId>
              </a:tblPr>
              <a:tblGrid>
                <a:gridCol w="6196013"/>
              </a:tblGrid>
              <a:tr h="1512168">
                <a:tc>
                  <a:txBody>
                    <a:bodyPr/>
                    <a:lstStyle/>
                    <a:p>
                      <a:pPr marL="342900" lvl="0" indent="-342900" algn="just">
                        <a:spcAft>
                          <a:spcPts val="0"/>
                        </a:spcAft>
                        <a:buFont typeface="+mj-lt"/>
                        <a:buAutoNum type="romanUcPeriod"/>
                      </a:pPr>
                      <a:r>
                        <a:rPr lang="es-ES" sz="2000" dirty="0">
                          <a:effectLst/>
                        </a:rPr>
                        <a:t>COMUNICACIÓN Y LENGUAJE </a:t>
                      </a:r>
                      <a:endParaRPr lang="es-ES" sz="2000" dirty="0" smtClean="0">
                        <a:effectLst/>
                      </a:endParaRPr>
                    </a:p>
                    <a:p>
                      <a:pPr marL="342900" lvl="0" indent="-342900" algn="just">
                        <a:spcAft>
                          <a:spcPts val="0"/>
                        </a:spcAft>
                        <a:buFont typeface="+mj-lt"/>
                        <a:buAutoNum type="romanUcPeriod"/>
                      </a:pPr>
                      <a:r>
                        <a:rPr lang="es-ES" sz="2000" dirty="0" smtClean="0">
                          <a:effectLst/>
                        </a:rPr>
                        <a:t>LINGÜÍSTICA DEL TEXTO</a:t>
                      </a:r>
                    </a:p>
                    <a:p>
                      <a:pPr marL="342900" lvl="0" indent="-342900" algn="just">
                        <a:spcAft>
                          <a:spcPts val="0"/>
                        </a:spcAft>
                        <a:buFont typeface="+mj-lt"/>
                        <a:buAutoNum type="romanUcPeriod"/>
                      </a:pPr>
                      <a:r>
                        <a:rPr lang="es-ES" sz="2000" dirty="0" smtClean="0">
                          <a:effectLst/>
                        </a:rPr>
                        <a:t>LECTURA</a:t>
                      </a:r>
                      <a:r>
                        <a:rPr lang="es-ES" sz="2000" baseline="0" dirty="0" smtClean="0">
                          <a:effectLst/>
                        </a:rPr>
                        <a:t> COMPRENSIVA</a:t>
                      </a:r>
                    </a:p>
                    <a:p>
                      <a:pPr marL="342900" lvl="0" indent="-342900" algn="just">
                        <a:spcAft>
                          <a:spcPts val="0"/>
                        </a:spcAft>
                        <a:buFont typeface="+mj-lt"/>
                        <a:buAutoNum type="romanUcPeriod"/>
                      </a:pPr>
                      <a:r>
                        <a:rPr lang="es-ES" sz="2000" baseline="0" dirty="0" smtClean="0">
                          <a:effectLst/>
                        </a:rPr>
                        <a:t>EL TEXTO CIENTÍFICO</a:t>
                      </a:r>
                      <a:endParaRPr lang="es-EC" sz="3200" dirty="0">
                        <a:solidFill>
                          <a:schemeClr val="tx2">
                            <a:lumMod val="75000"/>
                          </a:schemeClr>
                        </a:solidFill>
                        <a:effectLst/>
                        <a:latin typeface="Times New Roman"/>
                        <a:ea typeface="Times New Roman"/>
                      </a:endParaRPr>
                    </a:p>
                  </a:txBody>
                  <a:tcPr marL="43868" marR="43868" marT="0" marB="0" anchor="ctr"/>
                </a:tc>
              </a:tr>
            </a:tbl>
          </a:graphicData>
        </a:graphic>
      </p:graphicFrame>
      <p:sp>
        <p:nvSpPr>
          <p:cNvPr id="5" name="4 CuadroTexto"/>
          <p:cNvSpPr txBox="1"/>
          <p:nvPr/>
        </p:nvSpPr>
        <p:spPr>
          <a:xfrm>
            <a:off x="1403648" y="4437112"/>
            <a:ext cx="6624891" cy="307777"/>
          </a:xfrm>
          <a:prstGeom prst="rect">
            <a:avLst/>
          </a:prstGeom>
          <a:noFill/>
        </p:spPr>
        <p:txBody>
          <a:bodyPr wrap="none" rtlCol="0">
            <a:spAutoFit/>
          </a:bodyPr>
          <a:lstStyle/>
          <a:p>
            <a:r>
              <a:rPr lang="es-EC" sz="1400" dirty="0" smtClean="0">
                <a:solidFill>
                  <a:schemeClr val="tx2">
                    <a:lumMod val="75000"/>
                  </a:schemeClr>
                </a:solidFill>
                <a:hlinkClick r:id="rId2" action="ppaction://hlinkfile"/>
              </a:rPr>
              <a:t>MICROUNIDADES DE ANALISIS INTRODUCCION A LA COMUNICACION CIENTÍFICA.docx</a:t>
            </a:r>
            <a:endParaRPr lang="es-EC" sz="1400" dirty="0">
              <a:solidFill>
                <a:schemeClr val="tx2">
                  <a:lumMod val="75000"/>
                </a:schemeClr>
              </a:solidFill>
            </a:endParaRPr>
          </a:p>
        </p:txBody>
      </p:sp>
    </p:spTree>
    <p:extLst>
      <p:ext uri="{BB962C8B-B14F-4D97-AF65-F5344CB8AC3E}">
        <p14:creationId xmlns:p14="http://schemas.microsoft.com/office/powerpoint/2010/main" val="1162707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855</TotalTime>
  <Words>521</Words>
  <Application>Microsoft Office PowerPoint</Application>
  <PresentationFormat>Presentación en pantalla (4:3)</PresentationFormat>
  <Paragraphs>169</Paragraphs>
  <Slides>11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3" baseType="lpstr">
      <vt:lpstr>Chincheta</vt:lpstr>
      <vt:lpstr>Documento</vt:lpstr>
      <vt:lpstr>INTRODUCCIÓN A  LA COMUNICACIÓN  CIENTÍFICA</vt:lpstr>
      <vt:lpstr>Propuesta didáctica</vt:lpstr>
      <vt:lpstr>Presentación de PowerPoint</vt:lpstr>
      <vt:lpstr>CRONOGRAMA DE UNIDADES DE ANÁLISIS SENESCYT NIVELACION DE CARRERA</vt:lpstr>
      <vt:lpstr>Presentación de PowerPoint</vt:lpstr>
      <vt:lpstr>Presentación de PowerPoint</vt:lpstr>
      <vt:lpstr>CARGA HORARIA- TIEMPOS</vt:lpstr>
      <vt:lpstr>ASESORES PEDAGÓGICOS</vt:lpstr>
      <vt:lpstr>MICROUNIDADES DE ANÁLISIS </vt:lpstr>
      <vt:lpstr>PROYECTO DE AULA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COMUNICACIÓN CIENTÍFICA</dc:title>
  <dc:creator>Samy</dc:creator>
  <cp:lastModifiedBy>Samy</cp:lastModifiedBy>
  <cp:revision>26</cp:revision>
  <dcterms:created xsi:type="dcterms:W3CDTF">2013-03-15T04:36:33Z</dcterms:created>
  <dcterms:modified xsi:type="dcterms:W3CDTF">2013-03-17T07:51:10Z</dcterms:modified>
</cp:coreProperties>
</file>