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diagrams/layout4.xml" ContentType="application/vnd.openxmlformats-officedocument.drawingml.diagramLayout+xml"/>
  <Override PartName="/ppt/slides/slide139.xml" ContentType="application/vnd.openxmlformats-officedocument.presentationml.slide+xml"/>
  <Override PartName="/ppt/slides/slide157.xml" ContentType="application/vnd.openxmlformats-officedocument.presentationml.slide+xml"/>
  <Override PartName="/ppt/diagrams/data5.xml" ContentType="application/vnd.openxmlformats-officedocument.drawingml.diagramData+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0"/>
  </p:notesMasterIdLst>
  <p:sldIdLst>
    <p:sldId id="256" r:id="rId2"/>
    <p:sldId id="360" r:id="rId3"/>
    <p:sldId id="361" r:id="rId4"/>
    <p:sldId id="362" r:id="rId5"/>
    <p:sldId id="359" r:id="rId6"/>
    <p:sldId id="428" r:id="rId7"/>
    <p:sldId id="257" r:id="rId8"/>
    <p:sldId id="363" r:id="rId9"/>
    <p:sldId id="422" r:id="rId10"/>
    <p:sldId id="423" r:id="rId11"/>
    <p:sldId id="424" r:id="rId12"/>
    <p:sldId id="425" r:id="rId13"/>
    <p:sldId id="427" r:id="rId14"/>
    <p:sldId id="435" r:id="rId15"/>
    <p:sldId id="429" r:id="rId16"/>
    <p:sldId id="430" r:id="rId17"/>
    <p:sldId id="426" r:id="rId18"/>
    <p:sldId id="431" r:id="rId19"/>
    <p:sldId id="432" r:id="rId20"/>
    <p:sldId id="433" r:id="rId21"/>
    <p:sldId id="434" r:id="rId22"/>
    <p:sldId id="436" r:id="rId23"/>
    <p:sldId id="437" r:id="rId24"/>
    <p:sldId id="262" r:id="rId25"/>
    <p:sldId id="438" r:id="rId26"/>
    <p:sldId id="364" r:id="rId27"/>
    <p:sldId id="285" r:id="rId28"/>
    <p:sldId id="269" r:id="rId29"/>
    <p:sldId id="365" r:id="rId30"/>
    <p:sldId id="263" r:id="rId31"/>
    <p:sldId id="260" r:id="rId32"/>
    <p:sldId id="261" r:id="rId33"/>
    <p:sldId id="264" r:id="rId34"/>
    <p:sldId id="439" r:id="rId35"/>
    <p:sldId id="440" r:id="rId36"/>
    <p:sldId id="441" r:id="rId37"/>
    <p:sldId id="442" r:id="rId38"/>
    <p:sldId id="443" r:id="rId39"/>
    <p:sldId id="444" r:id="rId40"/>
    <p:sldId id="265" r:id="rId41"/>
    <p:sldId id="289" r:id="rId42"/>
    <p:sldId id="279" r:id="rId43"/>
    <p:sldId id="266" r:id="rId44"/>
    <p:sldId id="267" r:id="rId45"/>
    <p:sldId id="288" r:id="rId46"/>
    <p:sldId id="270" r:id="rId47"/>
    <p:sldId id="271" r:id="rId48"/>
    <p:sldId id="290" r:id="rId49"/>
    <p:sldId id="445" r:id="rId50"/>
    <p:sldId id="286" r:id="rId51"/>
    <p:sldId id="447" r:id="rId52"/>
    <p:sldId id="448" r:id="rId53"/>
    <p:sldId id="449" r:id="rId54"/>
    <p:sldId id="450" r:id="rId55"/>
    <p:sldId id="451" r:id="rId56"/>
    <p:sldId id="452" r:id="rId57"/>
    <p:sldId id="453" r:id="rId58"/>
    <p:sldId id="454" r:id="rId59"/>
    <p:sldId id="455" r:id="rId60"/>
    <p:sldId id="446" r:id="rId61"/>
    <p:sldId id="287" r:id="rId62"/>
    <p:sldId id="291" r:id="rId63"/>
    <p:sldId id="296" r:id="rId64"/>
    <p:sldId id="292" r:id="rId65"/>
    <p:sldId id="294" r:id="rId66"/>
    <p:sldId id="300" r:id="rId67"/>
    <p:sldId id="301" r:id="rId68"/>
    <p:sldId id="309" r:id="rId69"/>
    <p:sldId id="310" r:id="rId70"/>
    <p:sldId id="311" r:id="rId71"/>
    <p:sldId id="366" r:id="rId72"/>
    <p:sldId id="312" r:id="rId73"/>
    <p:sldId id="302" r:id="rId74"/>
    <p:sldId id="367" r:id="rId75"/>
    <p:sldId id="368" r:id="rId76"/>
    <p:sldId id="303" r:id="rId77"/>
    <p:sldId id="304" r:id="rId78"/>
    <p:sldId id="305" r:id="rId79"/>
    <p:sldId id="332" r:id="rId80"/>
    <p:sldId id="306" r:id="rId81"/>
    <p:sldId id="307" r:id="rId82"/>
    <p:sldId id="308" r:id="rId83"/>
    <p:sldId id="373" r:id="rId84"/>
    <p:sldId id="374" r:id="rId85"/>
    <p:sldId id="375" r:id="rId86"/>
    <p:sldId id="376" r:id="rId87"/>
    <p:sldId id="313" r:id="rId88"/>
    <p:sldId id="314" r:id="rId89"/>
    <p:sldId id="315" r:id="rId90"/>
    <p:sldId id="326" r:id="rId91"/>
    <p:sldId id="317" r:id="rId92"/>
    <p:sldId id="316" r:id="rId93"/>
    <p:sldId id="318" r:id="rId94"/>
    <p:sldId id="348" r:id="rId95"/>
    <p:sldId id="349" r:id="rId96"/>
    <p:sldId id="320" r:id="rId97"/>
    <p:sldId id="319" r:id="rId98"/>
    <p:sldId id="321" r:id="rId99"/>
    <p:sldId id="322" r:id="rId100"/>
    <p:sldId id="323" r:id="rId101"/>
    <p:sldId id="331" r:id="rId102"/>
    <p:sldId id="333" r:id="rId103"/>
    <p:sldId id="377" r:id="rId104"/>
    <p:sldId id="378" r:id="rId105"/>
    <p:sldId id="324" r:id="rId106"/>
    <p:sldId id="325" r:id="rId107"/>
    <p:sldId id="327" r:id="rId108"/>
    <p:sldId id="328" r:id="rId109"/>
    <p:sldId id="369" r:id="rId110"/>
    <p:sldId id="370" r:id="rId111"/>
    <p:sldId id="371" r:id="rId112"/>
    <p:sldId id="372" r:id="rId113"/>
    <p:sldId id="379" r:id="rId114"/>
    <p:sldId id="380" r:id="rId115"/>
    <p:sldId id="329" r:id="rId116"/>
    <p:sldId id="330" r:id="rId117"/>
    <p:sldId id="350" r:id="rId118"/>
    <p:sldId id="355" r:id="rId119"/>
    <p:sldId id="351" r:id="rId120"/>
    <p:sldId id="381" r:id="rId121"/>
    <p:sldId id="382" r:id="rId122"/>
    <p:sldId id="352" r:id="rId123"/>
    <p:sldId id="353" r:id="rId124"/>
    <p:sldId id="354" r:id="rId125"/>
    <p:sldId id="383" r:id="rId126"/>
    <p:sldId id="384" r:id="rId127"/>
    <p:sldId id="385" r:id="rId128"/>
    <p:sldId id="386" r:id="rId129"/>
    <p:sldId id="387" r:id="rId130"/>
    <p:sldId id="388" r:id="rId131"/>
    <p:sldId id="389" r:id="rId132"/>
    <p:sldId id="334" r:id="rId133"/>
    <p:sldId id="390" r:id="rId134"/>
    <p:sldId id="391" r:id="rId135"/>
    <p:sldId id="392" r:id="rId136"/>
    <p:sldId id="335" r:id="rId137"/>
    <p:sldId id="336" r:id="rId138"/>
    <p:sldId id="337" r:id="rId139"/>
    <p:sldId id="338" r:id="rId140"/>
    <p:sldId id="339" r:id="rId141"/>
    <p:sldId id="340" r:id="rId142"/>
    <p:sldId id="341" r:id="rId143"/>
    <p:sldId id="356" r:id="rId144"/>
    <p:sldId id="403" r:id="rId145"/>
    <p:sldId id="357" r:id="rId146"/>
    <p:sldId id="393" r:id="rId147"/>
    <p:sldId id="394" r:id="rId148"/>
    <p:sldId id="395" r:id="rId149"/>
    <p:sldId id="358" r:id="rId150"/>
    <p:sldId id="396" r:id="rId151"/>
    <p:sldId id="397" r:id="rId152"/>
    <p:sldId id="412" r:id="rId153"/>
    <p:sldId id="413" r:id="rId154"/>
    <p:sldId id="414" r:id="rId155"/>
    <p:sldId id="398" r:id="rId156"/>
    <p:sldId id="415" r:id="rId157"/>
    <p:sldId id="416" r:id="rId158"/>
    <p:sldId id="399" r:id="rId159"/>
    <p:sldId id="400" r:id="rId160"/>
    <p:sldId id="417" r:id="rId161"/>
    <p:sldId id="418" r:id="rId162"/>
    <p:sldId id="401" r:id="rId163"/>
    <p:sldId id="419" r:id="rId164"/>
    <p:sldId id="420" r:id="rId165"/>
    <p:sldId id="402" r:id="rId166"/>
    <p:sldId id="404" r:id="rId167"/>
    <p:sldId id="405" r:id="rId168"/>
    <p:sldId id="406" r:id="rId169"/>
    <p:sldId id="407" r:id="rId170"/>
    <p:sldId id="408" r:id="rId171"/>
    <p:sldId id="409" r:id="rId172"/>
    <p:sldId id="410" r:id="rId173"/>
    <p:sldId id="411" r:id="rId174"/>
    <p:sldId id="421" r:id="rId175"/>
    <p:sldId id="342" r:id="rId176"/>
    <p:sldId id="343" r:id="rId177"/>
    <p:sldId id="344" r:id="rId178"/>
    <p:sldId id="345" r:id="rId17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9" autoAdjust="0"/>
    <p:restoredTop sz="66076" autoAdjust="0"/>
  </p:normalViewPr>
  <p:slideViewPr>
    <p:cSldViewPr>
      <p:cViewPr>
        <p:scale>
          <a:sx n="50" d="100"/>
          <a:sy n="50" d="100"/>
        </p:scale>
        <p:origin x="-1770" y="-618"/>
      </p:cViewPr>
      <p:guideLst>
        <p:guide orient="horz" pos="2160"/>
        <p:guide pos="2880"/>
      </p:guideLst>
    </p:cSldViewPr>
  </p:slideViewPr>
  <p:notesTextViewPr>
    <p:cViewPr>
      <p:scale>
        <a:sx n="66" d="100"/>
        <a:sy n="66" d="100"/>
      </p:scale>
      <p:origin x="0" y="0"/>
    </p:cViewPr>
  </p:notesTextViewPr>
  <p:sorterViewPr>
    <p:cViewPr>
      <p:scale>
        <a:sx n="100" d="100"/>
        <a:sy n="100" d="100"/>
      </p:scale>
      <p:origin x="0" y="1326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BDD90-8B40-4BA2-B26A-420E6398D3EC}" type="doc">
      <dgm:prSet loTypeId="urn:microsoft.com/office/officeart/2005/8/layout/vList6" loCatId="list" qsTypeId="urn:microsoft.com/office/officeart/2005/8/quickstyle/simple3" qsCatId="simple" csTypeId="urn:microsoft.com/office/officeart/2005/8/colors/accent1_2" csCatId="accent1" phldr="1"/>
      <dgm:spPr/>
      <dgm:t>
        <a:bodyPr/>
        <a:lstStyle/>
        <a:p>
          <a:endParaRPr lang="es-MX"/>
        </a:p>
      </dgm:t>
    </dgm:pt>
    <dgm:pt modelId="{30FBCB3A-122E-424E-8C32-7BCCCE26598C}">
      <dgm:prSet phldrT="[Texto]"/>
      <dgm:spPr/>
      <dgm:t>
        <a:bodyPr/>
        <a:lstStyle/>
        <a:p>
          <a:r>
            <a:rPr lang="es-MX" dirty="0" smtClean="0"/>
            <a:t>General</a:t>
          </a:r>
          <a:endParaRPr lang="es-MX" dirty="0"/>
        </a:p>
      </dgm:t>
    </dgm:pt>
    <dgm:pt modelId="{A08D55B8-4728-487C-859E-98293A92D229}" type="parTrans" cxnId="{575BA72F-0A5C-40B2-9583-695D8F9F1C02}">
      <dgm:prSet/>
      <dgm:spPr/>
      <dgm:t>
        <a:bodyPr/>
        <a:lstStyle/>
        <a:p>
          <a:endParaRPr lang="es-MX"/>
        </a:p>
      </dgm:t>
    </dgm:pt>
    <dgm:pt modelId="{58081E1B-A1B4-441A-87C6-7CAEBA116903}" type="sibTrans" cxnId="{575BA72F-0A5C-40B2-9583-695D8F9F1C02}">
      <dgm:prSet/>
      <dgm:spPr/>
      <dgm:t>
        <a:bodyPr/>
        <a:lstStyle/>
        <a:p>
          <a:endParaRPr lang="es-MX"/>
        </a:p>
      </dgm:t>
    </dgm:pt>
    <dgm:pt modelId="{BCF5C284-0F50-4C3D-B42F-7987E65CEA59}">
      <dgm:prSet phldrT="[Texto]"/>
      <dgm:spPr/>
      <dgm:t>
        <a:bodyPr/>
        <a:lstStyle/>
        <a:p>
          <a:r>
            <a:rPr lang="es-MX" dirty="0" smtClean="0"/>
            <a:t>Introducción</a:t>
          </a:r>
          <a:endParaRPr lang="es-MX" dirty="0"/>
        </a:p>
      </dgm:t>
    </dgm:pt>
    <dgm:pt modelId="{9A624C58-23D3-45FA-A00B-97B65971D444}" type="parTrans" cxnId="{D2DAC1CB-F1BD-4609-B9DB-385D3BFED4A8}">
      <dgm:prSet/>
      <dgm:spPr/>
      <dgm:t>
        <a:bodyPr/>
        <a:lstStyle/>
        <a:p>
          <a:endParaRPr lang="es-MX"/>
        </a:p>
      </dgm:t>
    </dgm:pt>
    <dgm:pt modelId="{B84BDB83-7DE8-408D-95A5-8D81C6AA4295}" type="sibTrans" cxnId="{D2DAC1CB-F1BD-4609-B9DB-385D3BFED4A8}">
      <dgm:prSet/>
      <dgm:spPr/>
      <dgm:t>
        <a:bodyPr/>
        <a:lstStyle/>
        <a:p>
          <a:endParaRPr lang="es-MX"/>
        </a:p>
      </dgm:t>
    </dgm:pt>
    <dgm:pt modelId="{500BE141-CC95-4EDC-A408-E92B35FBBD79}">
      <dgm:prSet phldrT="[Texto]"/>
      <dgm:spPr/>
      <dgm:t>
        <a:bodyPr/>
        <a:lstStyle/>
        <a:p>
          <a:r>
            <a:rPr lang="es-MX" dirty="0" smtClean="0"/>
            <a:t>Desarrollo</a:t>
          </a:r>
          <a:endParaRPr lang="es-MX" dirty="0"/>
        </a:p>
      </dgm:t>
    </dgm:pt>
    <dgm:pt modelId="{19C0554D-C3D9-4CE7-A8B8-B885E4DBFCB9}" type="parTrans" cxnId="{242A04E0-E121-45FC-8FCD-B70C5547F3FA}">
      <dgm:prSet/>
      <dgm:spPr/>
      <dgm:t>
        <a:bodyPr/>
        <a:lstStyle/>
        <a:p>
          <a:endParaRPr lang="es-MX"/>
        </a:p>
      </dgm:t>
    </dgm:pt>
    <dgm:pt modelId="{FCFDD199-134C-4439-BB0E-A369882DD835}" type="sibTrans" cxnId="{242A04E0-E121-45FC-8FCD-B70C5547F3FA}">
      <dgm:prSet/>
      <dgm:spPr/>
      <dgm:t>
        <a:bodyPr/>
        <a:lstStyle/>
        <a:p>
          <a:endParaRPr lang="es-MX"/>
        </a:p>
      </dgm:t>
    </dgm:pt>
    <dgm:pt modelId="{0069B20E-BAEF-47A1-896E-2C340281343D}">
      <dgm:prSet phldrT="[Texto]"/>
      <dgm:spPr/>
      <dgm:t>
        <a:bodyPr/>
        <a:lstStyle/>
        <a:p>
          <a:r>
            <a:rPr lang="es-MX" dirty="0" smtClean="0"/>
            <a:t>Causa - Efecto</a:t>
          </a:r>
          <a:endParaRPr lang="es-MX" dirty="0"/>
        </a:p>
      </dgm:t>
    </dgm:pt>
    <dgm:pt modelId="{69DE98BF-2CBE-418B-981D-0BA291AA1FD8}" type="parTrans" cxnId="{FDFB2EA2-5A08-4513-8ADD-DC8E8F02EF72}">
      <dgm:prSet/>
      <dgm:spPr/>
      <dgm:t>
        <a:bodyPr/>
        <a:lstStyle/>
        <a:p>
          <a:endParaRPr lang="es-MX"/>
        </a:p>
      </dgm:t>
    </dgm:pt>
    <dgm:pt modelId="{46EFAFAA-54F6-4AB5-A8C1-155C50011F38}" type="sibTrans" cxnId="{FDFB2EA2-5A08-4513-8ADD-DC8E8F02EF72}">
      <dgm:prSet/>
      <dgm:spPr/>
      <dgm:t>
        <a:bodyPr/>
        <a:lstStyle/>
        <a:p>
          <a:endParaRPr lang="es-MX"/>
        </a:p>
      </dgm:t>
    </dgm:pt>
    <dgm:pt modelId="{95BB037C-44F1-4E1C-B892-6D7D338693EE}">
      <dgm:prSet phldrT="[Texto]"/>
      <dgm:spPr/>
      <dgm:t>
        <a:bodyPr/>
        <a:lstStyle/>
        <a:p>
          <a:r>
            <a:rPr lang="es-MX" dirty="0" smtClean="0"/>
            <a:t>Antecedentes</a:t>
          </a:r>
          <a:endParaRPr lang="es-MX" dirty="0"/>
        </a:p>
      </dgm:t>
    </dgm:pt>
    <dgm:pt modelId="{335AB30E-B7B6-4BBB-88E9-87242A289C36}" type="parTrans" cxnId="{BF08B9AB-AC74-4DE5-8520-2E99AC53A7EF}">
      <dgm:prSet/>
      <dgm:spPr/>
      <dgm:t>
        <a:bodyPr/>
        <a:lstStyle/>
        <a:p>
          <a:endParaRPr lang="es-MX"/>
        </a:p>
      </dgm:t>
    </dgm:pt>
    <dgm:pt modelId="{F1DDC5FC-9060-455C-86FD-EB68416C7A8D}" type="sibTrans" cxnId="{BF08B9AB-AC74-4DE5-8520-2E99AC53A7EF}">
      <dgm:prSet/>
      <dgm:spPr/>
      <dgm:t>
        <a:bodyPr/>
        <a:lstStyle/>
        <a:p>
          <a:endParaRPr lang="es-MX"/>
        </a:p>
      </dgm:t>
    </dgm:pt>
    <dgm:pt modelId="{67322A45-AC83-4154-8C05-706795A3BB70}">
      <dgm:prSet phldrT="[Texto]"/>
      <dgm:spPr/>
      <dgm:t>
        <a:bodyPr/>
        <a:lstStyle/>
        <a:p>
          <a:r>
            <a:rPr lang="es-MX" dirty="0" smtClean="0"/>
            <a:t>Causas</a:t>
          </a:r>
          <a:endParaRPr lang="es-MX" dirty="0"/>
        </a:p>
      </dgm:t>
    </dgm:pt>
    <dgm:pt modelId="{65F0DEA6-517B-47B1-93C1-07F986B15876}" type="parTrans" cxnId="{38630328-EAC5-43B4-94A5-D0C81D6BA45F}">
      <dgm:prSet/>
      <dgm:spPr/>
      <dgm:t>
        <a:bodyPr/>
        <a:lstStyle/>
        <a:p>
          <a:endParaRPr lang="es-MX"/>
        </a:p>
      </dgm:t>
    </dgm:pt>
    <dgm:pt modelId="{07759F2F-E66B-493A-9DE3-8CBC5DCF01B9}" type="sibTrans" cxnId="{38630328-EAC5-43B4-94A5-D0C81D6BA45F}">
      <dgm:prSet/>
      <dgm:spPr/>
      <dgm:t>
        <a:bodyPr/>
        <a:lstStyle/>
        <a:p>
          <a:endParaRPr lang="es-MX"/>
        </a:p>
      </dgm:t>
    </dgm:pt>
    <dgm:pt modelId="{1BEB5375-2F7D-41B4-B69D-2EDB0FAE446E}">
      <dgm:prSet phldrT="[Texto]"/>
      <dgm:spPr/>
      <dgm:t>
        <a:bodyPr/>
        <a:lstStyle/>
        <a:p>
          <a:r>
            <a:rPr lang="es-MX" dirty="0" smtClean="0"/>
            <a:t>Consecuencias</a:t>
          </a:r>
          <a:endParaRPr lang="es-MX" dirty="0"/>
        </a:p>
      </dgm:t>
    </dgm:pt>
    <dgm:pt modelId="{5BD8B99A-4A5D-4EBF-B7E1-198B64017C41}" type="parTrans" cxnId="{2D4561E7-7F8D-4AEB-875A-DFFA64ABCA37}">
      <dgm:prSet/>
      <dgm:spPr/>
      <dgm:t>
        <a:bodyPr/>
        <a:lstStyle/>
        <a:p>
          <a:endParaRPr lang="es-MX"/>
        </a:p>
      </dgm:t>
    </dgm:pt>
    <dgm:pt modelId="{DAFAB40B-3321-4B9B-BA8D-8932074A2CBC}" type="sibTrans" cxnId="{2D4561E7-7F8D-4AEB-875A-DFFA64ABCA37}">
      <dgm:prSet/>
      <dgm:spPr/>
      <dgm:t>
        <a:bodyPr/>
        <a:lstStyle/>
        <a:p>
          <a:endParaRPr lang="es-MX"/>
        </a:p>
      </dgm:t>
    </dgm:pt>
    <dgm:pt modelId="{F8AD2F31-64AA-4DF6-BA71-0426707C672F}">
      <dgm:prSet phldrT="[Texto]"/>
      <dgm:spPr/>
      <dgm:t>
        <a:bodyPr/>
        <a:lstStyle/>
        <a:p>
          <a:r>
            <a:rPr lang="es-MX" dirty="0" smtClean="0"/>
            <a:t>Confrontación</a:t>
          </a:r>
          <a:endParaRPr lang="es-MX" dirty="0"/>
        </a:p>
      </dgm:t>
    </dgm:pt>
    <dgm:pt modelId="{BA311D60-524D-4B87-9CC5-7463180F3363}" type="parTrans" cxnId="{72227032-1877-42EE-B082-222B1C957D0A}">
      <dgm:prSet/>
      <dgm:spPr/>
      <dgm:t>
        <a:bodyPr/>
        <a:lstStyle/>
        <a:p>
          <a:endParaRPr lang="es-MX"/>
        </a:p>
      </dgm:t>
    </dgm:pt>
    <dgm:pt modelId="{D51207CA-F1C4-4679-ACDE-45988BDD9C51}" type="sibTrans" cxnId="{72227032-1877-42EE-B082-222B1C957D0A}">
      <dgm:prSet/>
      <dgm:spPr/>
      <dgm:t>
        <a:bodyPr/>
        <a:lstStyle/>
        <a:p>
          <a:endParaRPr lang="es-MX"/>
        </a:p>
      </dgm:t>
    </dgm:pt>
    <dgm:pt modelId="{E540292F-CEAA-4BC5-977C-5C9BA053DBF4}">
      <dgm:prSet phldrT="[Texto]"/>
      <dgm:spPr/>
      <dgm:t>
        <a:bodyPr/>
        <a:lstStyle/>
        <a:p>
          <a:r>
            <a:rPr lang="es-MX" dirty="0" smtClean="0"/>
            <a:t>Tesis</a:t>
          </a:r>
          <a:endParaRPr lang="es-MX" dirty="0"/>
        </a:p>
      </dgm:t>
    </dgm:pt>
    <dgm:pt modelId="{651A95A2-F0D1-49BB-AB08-C967711AA5CE}" type="parTrans" cxnId="{6FD9DC3B-8B3A-47B4-9A8D-C69A2C069CD1}">
      <dgm:prSet/>
      <dgm:spPr/>
      <dgm:t>
        <a:bodyPr/>
        <a:lstStyle/>
        <a:p>
          <a:endParaRPr lang="es-MX"/>
        </a:p>
      </dgm:t>
    </dgm:pt>
    <dgm:pt modelId="{D33F21D6-F4C6-4F0F-AEEC-20E4BD685233}" type="sibTrans" cxnId="{6FD9DC3B-8B3A-47B4-9A8D-C69A2C069CD1}">
      <dgm:prSet/>
      <dgm:spPr/>
      <dgm:t>
        <a:bodyPr/>
        <a:lstStyle/>
        <a:p>
          <a:endParaRPr lang="es-MX"/>
        </a:p>
      </dgm:t>
    </dgm:pt>
    <dgm:pt modelId="{5CD9C316-482F-4C10-B961-B248B7995964}">
      <dgm:prSet phldrT="[Texto]"/>
      <dgm:spPr/>
      <dgm:t>
        <a:bodyPr/>
        <a:lstStyle/>
        <a:p>
          <a:r>
            <a:rPr lang="es-MX" dirty="0" err="1" smtClean="0"/>
            <a:t>Sintesis</a:t>
          </a:r>
          <a:endParaRPr lang="es-MX" dirty="0"/>
        </a:p>
      </dgm:t>
    </dgm:pt>
    <dgm:pt modelId="{B53366C6-0CEE-4818-9200-0CC305DABF94}" type="parTrans" cxnId="{EBD8BC11-D7A9-4363-ACDC-9A6EEF0FBE63}">
      <dgm:prSet/>
      <dgm:spPr/>
      <dgm:t>
        <a:bodyPr/>
        <a:lstStyle/>
        <a:p>
          <a:endParaRPr lang="es-MX"/>
        </a:p>
      </dgm:t>
    </dgm:pt>
    <dgm:pt modelId="{E09C32F6-76E0-4E48-8F51-69CE5C581C3E}" type="sibTrans" cxnId="{EBD8BC11-D7A9-4363-ACDC-9A6EEF0FBE63}">
      <dgm:prSet/>
      <dgm:spPr/>
      <dgm:t>
        <a:bodyPr/>
        <a:lstStyle/>
        <a:p>
          <a:endParaRPr lang="es-MX"/>
        </a:p>
      </dgm:t>
    </dgm:pt>
    <dgm:pt modelId="{2FA13D51-9184-47B1-9354-1CD2B1E1EDE8}" type="pres">
      <dgm:prSet presAssocID="{2BEBDD90-8B40-4BA2-B26A-420E6398D3EC}" presName="Name0" presStyleCnt="0">
        <dgm:presLayoutVars>
          <dgm:dir/>
          <dgm:animLvl val="lvl"/>
          <dgm:resizeHandles/>
        </dgm:presLayoutVars>
      </dgm:prSet>
      <dgm:spPr/>
      <dgm:t>
        <a:bodyPr/>
        <a:lstStyle/>
        <a:p>
          <a:endParaRPr lang="es-MX"/>
        </a:p>
      </dgm:t>
    </dgm:pt>
    <dgm:pt modelId="{9146F9A5-0C52-4E96-BB6A-480AEB47E157}" type="pres">
      <dgm:prSet presAssocID="{30FBCB3A-122E-424E-8C32-7BCCCE26598C}" presName="linNode" presStyleCnt="0"/>
      <dgm:spPr/>
    </dgm:pt>
    <dgm:pt modelId="{6C623996-DB94-4A44-8885-C31210B18F31}" type="pres">
      <dgm:prSet presAssocID="{30FBCB3A-122E-424E-8C32-7BCCCE26598C}" presName="parentShp" presStyleLbl="node1" presStyleIdx="0" presStyleCnt="3">
        <dgm:presLayoutVars>
          <dgm:bulletEnabled val="1"/>
        </dgm:presLayoutVars>
      </dgm:prSet>
      <dgm:spPr/>
      <dgm:t>
        <a:bodyPr/>
        <a:lstStyle/>
        <a:p>
          <a:endParaRPr lang="es-MX"/>
        </a:p>
      </dgm:t>
    </dgm:pt>
    <dgm:pt modelId="{F0CE72F8-7C3A-4BF0-A2D4-2CC0EC92F69B}" type="pres">
      <dgm:prSet presAssocID="{30FBCB3A-122E-424E-8C32-7BCCCE26598C}" presName="childShp" presStyleLbl="bgAccFollowNode1" presStyleIdx="0" presStyleCnt="3">
        <dgm:presLayoutVars>
          <dgm:bulletEnabled val="1"/>
        </dgm:presLayoutVars>
      </dgm:prSet>
      <dgm:spPr/>
      <dgm:t>
        <a:bodyPr/>
        <a:lstStyle/>
        <a:p>
          <a:endParaRPr lang="es-MX"/>
        </a:p>
      </dgm:t>
    </dgm:pt>
    <dgm:pt modelId="{7685D219-FA7F-4908-9BFC-3C2695DC2634}" type="pres">
      <dgm:prSet presAssocID="{58081E1B-A1B4-441A-87C6-7CAEBA116903}" presName="spacing" presStyleCnt="0"/>
      <dgm:spPr/>
    </dgm:pt>
    <dgm:pt modelId="{FB05E969-1812-4FB5-B63D-CFD6CBDA6451}" type="pres">
      <dgm:prSet presAssocID="{0069B20E-BAEF-47A1-896E-2C340281343D}" presName="linNode" presStyleCnt="0"/>
      <dgm:spPr/>
    </dgm:pt>
    <dgm:pt modelId="{C05AA867-1970-447B-82AD-B47FCC6D8D21}" type="pres">
      <dgm:prSet presAssocID="{0069B20E-BAEF-47A1-896E-2C340281343D}" presName="parentShp" presStyleLbl="node1" presStyleIdx="1" presStyleCnt="3">
        <dgm:presLayoutVars>
          <dgm:bulletEnabled val="1"/>
        </dgm:presLayoutVars>
      </dgm:prSet>
      <dgm:spPr/>
      <dgm:t>
        <a:bodyPr/>
        <a:lstStyle/>
        <a:p>
          <a:endParaRPr lang="es-MX"/>
        </a:p>
      </dgm:t>
    </dgm:pt>
    <dgm:pt modelId="{06953159-50C6-4959-94A0-228C145D58BD}" type="pres">
      <dgm:prSet presAssocID="{0069B20E-BAEF-47A1-896E-2C340281343D}" presName="childShp" presStyleLbl="bgAccFollowNode1" presStyleIdx="1" presStyleCnt="3">
        <dgm:presLayoutVars>
          <dgm:bulletEnabled val="1"/>
        </dgm:presLayoutVars>
      </dgm:prSet>
      <dgm:spPr/>
      <dgm:t>
        <a:bodyPr/>
        <a:lstStyle/>
        <a:p>
          <a:endParaRPr lang="es-MX"/>
        </a:p>
      </dgm:t>
    </dgm:pt>
    <dgm:pt modelId="{77C8B02F-CDB7-4CBE-93F6-EDE75C27100E}" type="pres">
      <dgm:prSet presAssocID="{46EFAFAA-54F6-4AB5-A8C1-155C50011F38}" presName="spacing" presStyleCnt="0"/>
      <dgm:spPr/>
    </dgm:pt>
    <dgm:pt modelId="{9AEA5A9D-5C4A-475A-923C-2EDC46E74DD3}" type="pres">
      <dgm:prSet presAssocID="{F8AD2F31-64AA-4DF6-BA71-0426707C672F}" presName="linNode" presStyleCnt="0"/>
      <dgm:spPr/>
    </dgm:pt>
    <dgm:pt modelId="{3C5C2895-6303-4545-BBE5-54935A359373}" type="pres">
      <dgm:prSet presAssocID="{F8AD2F31-64AA-4DF6-BA71-0426707C672F}" presName="parentShp" presStyleLbl="node1" presStyleIdx="2" presStyleCnt="3">
        <dgm:presLayoutVars>
          <dgm:bulletEnabled val="1"/>
        </dgm:presLayoutVars>
      </dgm:prSet>
      <dgm:spPr/>
      <dgm:t>
        <a:bodyPr/>
        <a:lstStyle/>
        <a:p>
          <a:endParaRPr lang="es-MX"/>
        </a:p>
      </dgm:t>
    </dgm:pt>
    <dgm:pt modelId="{3D93003D-0917-45A2-8627-B9E2BC40D3ED}" type="pres">
      <dgm:prSet presAssocID="{F8AD2F31-64AA-4DF6-BA71-0426707C672F}" presName="childShp" presStyleLbl="bgAccFollowNode1" presStyleIdx="2" presStyleCnt="3">
        <dgm:presLayoutVars>
          <dgm:bulletEnabled val="1"/>
        </dgm:presLayoutVars>
      </dgm:prSet>
      <dgm:spPr/>
      <dgm:t>
        <a:bodyPr/>
        <a:lstStyle/>
        <a:p>
          <a:endParaRPr lang="es-MX"/>
        </a:p>
      </dgm:t>
    </dgm:pt>
  </dgm:ptLst>
  <dgm:cxnLst>
    <dgm:cxn modelId="{38630328-EAC5-43B4-94A5-D0C81D6BA45F}" srcId="{0069B20E-BAEF-47A1-896E-2C340281343D}" destId="{67322A45-AC83-4154-8C05-706795A3BB70}" srcOrd="1" destOrd="0" parTransId="{65F0DEA6-517B-47B1-93C1-07F986B15876}" sibTransId="{07759F2F-E66B-493A-9DE3-8CBC5DCF01B9}"/>
    <dgm:cxn modelId="{C4566DD6-2A4F-4D45-829E-7859A1F1C984}" type="presOf" srcId="{BCF5C284-0F50-4C3D-B42F-7987E65CEA59}" destId="{F0CE72F8-7C3A-4BF0-A2D4-2CC0EC92F69B}" srcOrd="0" destOrd="0" presId="urn:microsoft.com/office/officeart/2005/8/layout/vList6"/>
    <dgm:cxn modelId="{698878FC-D965-46A5-B5CF-B111E74251E0}" type="presOf" srcId="{500BE141-CC95-4EDC-A408-E92B35FBBD79}" destId="{F0CE72F8-7C3A-4BF0-A2D4-2CC0EC92F69B}" srcOrd="0" destOrd="1" presId="urn:microsoft.com/office/officeart/2005/8/layout/vList6"/>
    <dgm:cxn modelId="{293B11CF-F9F1-4BD5-ACCC-1CBB48525A72}" type="presOf" srcId="{2BEBDD90-8B40-4BA2-B26A-420E6398D3EC}" destId="{2FA13D51-9184-47B1-9354-1CD2B1E1EDE8}" srcOrd="0" destOrd="0" presId="urn:microsoft.com/office/officeart/2005/8/layout/vList6"/>
    <dgm:cxn modelId="{FDFB2EA2-5A08-4513-8ADD-DC8E8F02EF72}" srcId="{2BEBDD90-8B40-4BA2-B26A-420E6398D3EC}" destId="{0069B20E-BAEF-47A1-896E-2C340281343D}" srcOrd="1" destOrd="0" parTransId="{69DE98BF-2CBE-418B-981D-0BA291AA1FD8}" sibTransId="{46EFAFAA-54F6-4AB5-A8C1-155C50011F38}"/>
    <dgm:cxn modelId="{2D4561E7-7F8D-4AEB-875A-DFFA64ABCA37}" srcId="{0069B20E-BAEF-47A1-896E-2C340281343D}" destId="{1BEB5375-2F7D-41B4-B69D-2EDB0FAE446E}" srcOrd="2" destOrd="0" parTransId="{5BD8B99A-4A5D-4EBF-B7E1-198B64017C41}" sibTransId="{DAFAB40B-3321-4B9B-BA8D-8932074A2CBC}"/>
    <dgm:cxn modelId="{23F88BEB-4A71-4D85-948F-1030D4F492A2}" type="presOf" srcId="{5CD9C316-482F-4C10-B961-B248B7995964}" destId="{3D93003D-0917-45A2-8627-B9E2BC40D3ED}" srcOrd="0" destOrd="1" presId="urn:microsoft.com/office/officeart/2005/8/layout/vList6"/>
    <dgm:cxn modelId="{9B076649-E275-4BEC-A188-83BA51710B65}" type="presOf" srcId="{67322A45-AC83-4154-8C05-706795A3BB70}" destId="{06953159-50C6-4959-94A0-228C145D58BD}" srcOrd="0" destOrd="1" presId="urn:microsoft.com/office/officeart/2005/8/layout/vList6"/>
    <dgm:cxn modelId="{BF08B9AB-AC74-4DE5-8520-2E99AC53A7EF}" srcId="{0069B20E-BAEF-47A1-896E-2C340281343D}" destId="{95BB037C-44F1-4E1C-B892-6D7D338693EE}" srcOrd="0" destOrd="0" parTransId="{335AB30E-B7B6-4BBB-88E9-87242A289C36}" sibTransId="{F1DDC5FC-9060-455C-86FD-EB68416C7A8D}"/>
    <dgm:cxn modelId="{F274E1AC-5A89-4917-8A43-1180B5AFA973}" type="presOf" srcId="{30FBCB3A-122E-424E-8C32-7BCCCE26598C}" destId="{6C623996-DB94-4A44-8885-C31210B18F31}" srcOrd="0" destOrd="0" presId="urn:microsoft.com/office/officeart/2005/8/layout/vList6"/>
    <dgm:cxn modelId="{7AB944FA-F0D9-4971-962A-5EE98466E5F3}" type="presOf" srcId="{1BEB5375-2F7D-41B4-B69D-2EDB0FAE446E}" destId="{06953159-50C6-4959-94A0-228C145D58BD}" srcOrd="0" destOrd="2" presId="urn:microsoft.com/office/officeart/2005/8/layout/vList6"/>
    <dgm:cxn modelId="{166A9A9F-F225-46E9-AE00-9D40AB0FF606}" type="presOf" srcId="{E540292F-CEAA-4BC5-977C-5C9BA053DBF4}" destId="{3D93003D-0917-45A2-8627-B9E2BC40D3ED}" srcOrd="0" destOrd="0" presId="urn:microsoft.com/office/officeart/2005/8/layout/vList6"/>
    <dgm:cxn modelId="{4CB3C0BB-2058-44E4-A266-E7DCB370686E}" type="presOf" srcId="{0069B20E-BAEF-47A1-896E-2C340281343D}" destId="{C05AA867-1970-447B-82AD-B47FCC6D8D21}" srcOrd="0" destOrd="0" presId="urn:microsoft.com/office/officeart/2005/8/layout/vList6"/>
    <dgm:cxn modelId="{6FD9DC3B-8B3A-47B4-9A8D-C69A2C069CD1}" srcId="{F8AD2F31-64AA-4DF6-BA71-0426707C672F}" destId="{E540292F-CEAA-4BC5-977C-5C9BA053DBF4}" srcOrd="0" destOrd="0" parTransId="{651A95A2-F0D1-49BB-AB08-C967711AA5CE}" sibTransId="{D33F21D6-F4C6-4F0F-AEEC-20E4BD685233}"/>
    <dgm:cxn modelId="{D2DAC1CB-F1BD-4609-B9DB-385D3BFED4A8}" srcId="{30FBCB3A-122E-424E-8C32-7BCCCE26598C}" destId="{BCF5C284-0F50-4C3D-B42F-7987E65CEA59}" srcOrd="0" destOrd="0" parTransId="{9A624C58-23D3-45FA-A00B-97B65971D444}" sibTransId="{B84BDB83-7DE8-408D-95A5-8D81C6AA4295}"/>
    <dgm:cxn modelId="{575BA72F-0A5C-40B2-9583-695D8F9F1C02}" srcId="{2BEBDD90-8B40-4BA2-B26A-420E6398D3EC}" destId="{30FBCB3A-122E-424E-8C32-7BCCCE26598C}" srcOrd="0" destOrd="0" parTransId="{A08D55B8-4728-487C-859E-98293A92D229}" sibTransId="{58081E1B-A1B4-441A-87C6-7CAEBA116903}"/>
    <dgm:cxn modelId="{EBD8BC11-D7A9-4363-ACDC-9A6EEF0FBE63}" srcId="{F8AD2F31-64AA-4DF6-BA71-0426707C672F}" destId="{5CD9C316-482F-4C10-B961-B248B7995964}" srcOrd="1" destOrd="0" parTransId="{B53366C6-0CEE-4818-9200-0CC305DABF94}" sibTransId="{E09C32F6-76E0-4E48-8F51-69CE5C581C3E}"/>
    <dgm:cxn modelId="{35F8C2CB-0DF5-40FA-8C5F-E42173528C64}" type="presOf" srcId="{F8AD2F31-64AA-4DF6-BA71-0426707C672F}" destId="{3C5C2895-6303-4545-BBE5-54935A359373}" srcOrd="0" destOrd="0" presId="urn:microsoft.com/office/officeart/2005/8/layout/vList6"/>
    <dgm:cxn modelId="{28AE26BF-37DA-4059-8A5A-D337F3C8E8EA}" type="presOf" srcId="{95BB037C-44F1-4E1C-B892-6D7D338693EE}" destId="{06953159-50C6-4959-94A0-228C145D58BD}" srcOrd="0" destOrd="0" presId="urn:microsoft.com/office/officeart/2005/8/layout/vList6"/>
    <dgm:cxn modelId="{242A04E0-E121-45FC-8FCD-B70C5547F3FA}" srcId="{30FBCB3A-122E-424E-8C32-7BCCCE26598C}" destId="{500BE141-CC95-4EDC-A408-E92B35FBBD79}" srcOrd="1" destOrd="0" parTransId="{19C0554D-C3D9-4CE7-A8B8-B885E4DBFCB9}" sibTransId="{FCFDD199-134C-4439-BB0E-A369882DD835}"/>
    <dgm:cxn modelId="{72227032-1877-42EE-B082-222B1C957D0A}" srcId="{2BEBDD90-8B40-4BA2-B26A-420E6398D3EC}" destId="{F8AD2F31-64AA-4DF6-BA71-0426707C672F}" srcOrd="2" destOrd="0" parTransId="{BA311D60-524D-4B87-9CC5-7463180F3363}" sibTransId="{D51207CA-F1C4-4679-ACDE-45988BDD9C51}"/>
    <dgm:cxn modelId="{0E59B498-645E-43E3-A286-7BEDA1454238}" type="presParOf" srcId="{2FA13D51-9184-47B1-9354-1CD2B1E1EDE8}" destId="{9146F9A5-0C52-4E96-BB6A-480AEB47E157}" srcOrd="0" destOrd="0" presId="urn:microsoft.com/office/officeart/2005/8/layout/vList6"/>
    <dgm:cxn modelId="{E7D492DC-F41A-48A6-AB9F-C826123B784C}" type="presParOf" srcId="{9146F9A5-0C52-4E96-BB6A-480AEB47E157}" destId="{6C623996-DB94-4A44-8885-C31210B18F31}" srcOrd="0" destOrd="0" presId="urn:microsoft.com/office/officeart/2005/8/layout/vList6"/>
    <dgm:cxn modelId="{06B586CD-8C48-456D-B511-15620001EBEB}" type="presParOf" srcId="{9146F9A5-0C52-4E96-BB6A-480AEB47E157}" destId="{F0CE72F8-7C3A-4BF0-A2D4-2CC0EC92F69B}" srcOrd="1" destOrd="0" presId="urn:microsoft.com/office/officeart/2005/8/layout/vList6"/>
    <dgm:cxn modelId="{9622B68B-BEAB-475A-BF5B-F864496A2674}" type="presParOf" srcId="{2FA13D51-9184-47B1-9354-1CD2B1E1EDE8}" destId="{7685D219-FA7F-4908-9BFC-3C2695DC2634}" srcOrd="1" destOrd="0" presId="urn:microsoft.com/office/officeart/2005/8/layout/vList6"/>
    <dgm:cxn modelId="{525AFAF1-4C11-4C95-9F33-7EBB77595432}" type="presParOf" srcId="{2FA13D51-9184-47B1-9354-1CD2B1E1EDE8}" destId="{FB05E969-1812-4FB5-B63D-CFD6CBDA6451}" srcOrd="2" destOrd="0" presId="urn:microsoft.com/office/officeart/2005/8/layout/vList6"/>
    <dgm:cxn modelId="{72A27317-3FCC-41AB-BCA9-B637EE5215AE}" type="presParOf" srcId="{FB05E969-1812-4FB5-B63D-CFD6CBDA6451}" destId="{C05AA867-1970-447B-82AD-B47FCC6D8D21}" srcOrd="0" destOrd="0" presId="urn:microsoft.com/office/officeart/2005/8/layout/vList6"/>
    <dgm:cxn modelId="{79C1806F-5B47-4C76-9293-2CBDE8A9C35C}" type="presParOf" srcId="{FB05E969-1812-4FB5-B63D-CFD6CBDA6451}" destId="{06953159-50C6-4959-94A0-228C145D58BD}" srcOrd="1" destOrd="0" presId="urn:microsoft.com/office/officeart/2005/8/layout/vList6"/>
    <dgm:cxn modelId="{2BE3E7DE-92EC-4DEF-9667-ACF96DB2E0BA}" type="presParOf" srcId="{2FA13D51-9184-47B1-9354-1CD2B1E1EDE8}" destId="{77C8B02F-CDB7-4CBE-93F6-EDE75C27100E}" srcOrd="3" destOrd="0" presId="urn:microsoft.com/office/officeart/2005/8/layout/vList6"/>
    <dgm:cxn modelId="{E5279738-F6CA-4251-8C3C-66EE6995DE89}" type="presParOf" srcId="{2FA13D51-9184-47B1-9354-1CD2B1E1EDE8}" destId="{9AEA5A9D-5C4A-475A-923C-2EDC46E74DD3}" srcOrd="4" destOrd="0" presId="urn:microsoft.com/office/officeart/2005/8/layout/vList6"/>
    <dgm:cxn modelId="{8EB50A6A-C58B-466D-8E00-E07E17C51330}" type="presParOf" srcId="{9AEA5A9D-5C4A-475A-923C-2EDC46E74DD3}" destId="{3C5C2895-6303-4545-BBE5-54935A359373}" srcOrd="0" destOrd="0" presId="urn:microsoft.com/office/officeart/2005/8/layout/vList6"/>
    <dgm:cxn modelId="{2681A87C-4FB7-4167-B01D-75E687A38E01}" type="presParOf" srcId="{9AEA5A9D-5C4A-475A-923C-2EDC46E74DD3}" destId="{3D93003D-0917-45A2-8627-B9E2BC40D3ED}"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2CA0A-DD43-4C82-A7D3-9A92C1846E6C}" type="doc">
      <dgm:prSet loTypeId="urn:microsoft.com/office/officeart/2005/8/layout/vList6" loCatId="list" qsTypeId="urn:microsoft.com/office/officeart/2005/8/quickstyle/3d1" qsCatId="3D" csTypeId="urn:microsoft.com/office/officeart/2005/8/colors/accent1_2" csCatId="accent1" phldr="1"/>
      <dgm:spPr/>
      <dgm:t>
        <a:bodyPr/>
        <a:lstStyle/>
        <a:p>
          <a:endParaRPr lang="es-MX"/>
        </a:p>
      </dgm:t>
    </dgm:pt>
    <dgm:pt modelId="{1CC4D9D5-1470-42D4-A9B8-06AEB8BDCA27}">
      <dgm:prSet phldrT="[Texto]"/>
      <dgm:spPr/>
      <dgm:t>
        <a:bodyPr/>
        <a:lstStyle/>
        <a:p>
          <a:r>
            <a:rPr lang="es-MX" dirty="0" smtClean="0"/>
            <a:t>Negación</a:t>
          </a:r>
          <a:endParaRPr lang="es-MX" dirty="0"/>
        </a:p>
      </dgm:t>
    </dgm:pt>
    <dgm:pt modelId="{8C49D739-C5CC-4A42-B2DD-2511DAAC588C}" type="parTrans" cxnId="{5CE0186D-933B-4E70-96FA-FADDE6795D05}">
      <dgm:prSet/>
      <dgm:spPr/>
      <dgm:t>
        <a:bodyPr/>
        <a:lstStyle/>
        <a:p>
          <a:endParaRPr lang="es-MX"/>
        </a:p>
      </dgm:t>
    </dgm:pt>
    <dgm:pt modelId="{8B786DF0-9CB5-43DD-80A0-A728AFFDD426}" type="sibTrans" cxnId="{5CE0186D-933B-4E70-96FA-FADDE6795D05}">
      <dgm:prSet/>
      <dgm:spPr/>
      <dgm:t>
        <a:bodyPr/>
        <a:lstStyle/>
        <a:p>
          <a:endParaRPr lang="es-MX"/>
        </a:p>
      </dgm:t>
    </dgm:pt>
    <dgm:pt modelId="{DE4232A2-CAF7-4E29-9252-1C77808A1BA0}">
      <dgm:prSet phldrT="[Texto]"/>
      <dgm:spPr/>
      <dgm:t>
        <a:bodyPr/>
        <a:lstStyle/>
        <a:p>
          <a:r>
            <a:rPr lang="es-MX" dirty="0" smtClean="0"/>
            <a:t>Son aquellos que se forman agregando o quitando de las palabras prefijos negativos como in, des y a</a:t>
          </a:r>
          <a:endParaRPr lang="es-MX" dirty="0"/>
        </a:p>
      </dgm:t>
    </dgm:pt>
    <dgm:pt modelId="{5FFC4F3A-43B6-4F35-A76E-791585EDE60A}" type="parTrans" cxnId="{62E280C5-0A67-4699-B1B3-F56ECCB3C19B}">
      <dgm:prSet/>
      <dgm:spPr/>
      <dgm:t>
        <a:bodyPr/>
        <a:lstStyle/>
        <a:p>
          <a:endParaRPr lang="es-MX"/>
        </a:p>
      </dgm:t>
    </dgm:pt>
    <dgm:pt modelId="{D236972A-1EFF-42D3-A778-C2B1D7A351EF}" type="sibTrans" cxnId="{62E280C5-0A67-4699-B1B3-F56ECCB3C19B}">
      <dgm:prSet/>
      <dgm:spPr/>
      <dgm:t>
        <a:bodyPr/>
        <a:lstStyle/>
        <a:p>
          <a:endParaRPr lang="es-MX"/>
        </a:p>
      </dgm:t>
    </dgm:pt>
    <dgm:pt modelId="{5C2870A9-A3E6-41A7-8643-5935C50F8931}">
      <dgm:prSet phldrT="[Texto]"/>
      <dgm:spPr/>
      <dgm:t>
        <a:bodyPr/>
        <a:lstStyle/>
        <a:p>
          <a:r>
            <a:rPr lang="es-MX" dirty="0" smtClean="0"/>
            <a:t>Excluyentes de dos valores</a:t>
          </a:r>
          <a:endParaRPr lang="es-MX" dirty="0"/>
        </a:p>
      </dgm:t>
    </dgm:pt>
    <dgm:pt modelId="{7232E2B6-67C8-419A-8622-E647AEAEA388}" type="parTrans" cxnId="{853F4F85-0AC2-4E62-8DD4-4D9077058CEB}">
      <dgm:prSet/>
      <dgm:spPr/>
      <dgm:t>
        <a:bodyPr/>
        <a:lstStyle/>
        <a:p>
          <a:endParaRPr lang="es-MX"/>
        </a:p>
      </dgm:t>
    </dgm:pt>
    <dgm:pt modelId="{0A918C1A-AD73-41AC-88DA-60BC0B91DD20}" type="sibTrans" cxnId="{853F4F85-0AC2-4E62-8DD4-4D9077058CEB}">
      <dgm:prSet/>
      <dgm:spPr/>
      <dgm:t>
        <a:bodyPr/>
        <a:lstStyle/>
        <a:p>
          <a:endParaRPr lang="es-MX"/>
        </a:p>
      </dgm:t>
    </dgm:pt>
    <dgm:pt modelId="{4AC8B292-1842-4264-BF08-AC062D9AE0F7}">
      <dgm:prSet phldrT="[Texto]"/>
      <dgm:spPr/>
      <dgm:t>
        <a:bodyPr/>
        <a:lstStyle/>
        <a:p>
          <a:r>
            <a:rPr lang="es-MX" dirty="0" smtClean="0"/>
            <a:t>Recíprocos de dos valores</a:t>
          </a:r>
          <a:endParaRPr lang="es-MX" dirty="0"/>
        </a:p>
      </dgm:t>
    </dgm:pt>
    <dgm:pt modelId="{2E9940C5-086F-42BB-AB3F-2A27889F8A24}" type="parTrans" cxnId="{C006EF16-5588-49AB-B145-5B4DE9CE34E4}">
      <dgm:prSet/>
      <dgm:spPr/>
      <dgm:t>
        <a:bodyPr/>
        <a:lstStyle/>
        <a:p>
          <a:endParaRPr lang="es-MX"/>
        </a:p>
      </dgm:t>
    </dgm:pt>
    <dgm:pt modelId="{E97D438B-081B-4904-B956-CF73C444D6A8}" type="sibTrans" cxnId="{C006EF16-5588-49AB-B145-5B4DE9CE34E4}">
      <dgm:prSet/>
      <dgm:spPr/>
      <dgm:t>
        <a:bodyPr/>
        <a:lstStyle/>
        <a:p>
          <a:endParaRPr lang="es-MX"/>
        </a:p>
      </dgm:t>
    </dgm:pt>
    <dgm:pt modelId="{068668C0-77C4-47F9-8533-E4E5743A2517}">
      <dgm:prSet phldrT="[Texto]"/>
      <dgm:spPr/>
      <dgm:t>
        <a:bodyPr/>
        <a:lstStyle/>
        <a:p>
          <a:r>
            <a:rPr lang="es-MX" smtClean="0"/>
            <a:t>Son pares de palabras cuya variable acepta dos opciones y la negación de una de esas opciones significa la afirmación de la otra</a:t>
          </a:r>
          <a:endParaRPr lang="es-MX" dirty="0"/>
        </a:p>
      </dgm:t>
    </dgm:pt>
    <dgm:pt modelId="{ADC7F47D-FA58-4943-A786-28EFC785DFFF}" type="parTrans" cxnId="{9351EA17-0379-4248-B55A-DDC70926C2E7}">
      <dgm:prSet/>
      <dgm:spPr/>
      <dgm:t>
        <a:bodyPr/>
        <a:lstStyle/>
        <a:p>
          <a:endParaRPr lang="es-MX"/>
        </a:p>
      </dgm:t>
    </dgm:pt>
    <dgm:pt modelId="{0320469B-5D67-4250-A0B9-7185C0A727EB}" type="sibTrans" cxnId="{9351EA17-0379-4248-B55A-DDC70926C2E7}">
      <dgm:prSet/>
      <dgm:spPr/>
      <dgm:t>
        <a:bodyPr/>
        <a:lstStyle/>
        <a:p>
          <a:endParaRPr lang="es-MX"/>
        </a:p>
      </dgm:t>
    </dgm:pt>
    <dgm:pt modelId="{D369A0FB-AFBE-4FEE-AB98-3D93DA427302}">
      <dgm:prSet phldrT="[Texto]"/>
      <dgm:spPr/>
      <dgm:t>
        <a:bodyPr/>
        <a:lstStyle/>
        <a:p>
          <a:r>
            <a:rPr lang="es-MX" dirty="0" smtClean="0"/>
            <a:t>Son aquellos cuya variable implica características recíprocas y dependientes una de la otra</a:t>
          </a:r>
          <a:endParaRPr lang="es-MX" dirty="0"/>
        </a:p>
      </dgm:t>
    </dgm:pt>
    <dgm:pt modelId="{34E448D3-5A09-4668-9134-579EBB36C1FD}" type="parTrans" cxnId="{A737885E-5032-40C4-B2D5-7EDE3AD56092}">
      <dgm:prSet/>
      <dgm:spPr/>
      <dgm:t>
        <a:bodyPr/>
        <a:lstStyle/>
        <a:p>
          <a:endParaRPr lang="es-MX"/>
        </a:p>
      </dgm:t>
    </dgm:pt>
    <dgm:pt modelId="{34FF08F2-B9DA-44F2-A226-D524FE207B71}" type="sibTrans" cxnId="{A737885E-5032-40C4-B2D5-7EDE3AD56092}">
      <dgm:prSet/>
      <dgm:spPr/>
      <dgm:t>
        <a:bodyPr/>
        <a:lstStyle/>
        <a:p>
          <a:endParaRPr lang="es-MX"/>
        </a:p>
      </dgm:t>
    </dgm:pt>
    <dgm:pt modelId="{A53E0ADD-FED9-43A0-9275-E122949B73AE}">
      <dgm:prSet phldrT="[Texto]"/>
      <dgm:spPr/>
      <dgm:t>
        <a:bodyPr/>
        <a:lstStyle/>
        <a:p>
          <a:r>
            <a:rPr lang="es-MX" dirty="0" smtClean="0"/>
            <a:t>Inversos de dos valores</a:t>
          </a:r>
          <a:endParaRPr lang="es-MX" dirty="0"/>
        </a:p>
      </dgm:t>
    </dgm:pt>
    <dgm:pt modelId="{8CDBAEAC-8AF9-4504-A94C-F06553DD6361}" type="parTrans" cxnId="{A93738C4-CA3E-4A0F-B431-6F7442FA824C}">
      <dgm:prSet/>
      <dgm:spPr/>
      <dgm:t>
        <a:bodyPr/>
        <a:lstStyle/>
        <a:p>
          <a:endParaRPr lang="es-MX"/>
        </a:p>
      </dgm:t>
    </dgm:pt>
    <dgm:pt modelId="{D57EFF2C-FC5F-4300-A065-109D0ADC26B7}" type="sibTrans" cxnId="{A93738C4-CA3E-4A0F-B431-6F7442FA824C}">
      <dgm:prSet/>
      <dgm:spPr/>
      <dgm:t>
        <a:bodyPr/>
        <a:lstStyle/>
        <a:p>
          <a:endParaRPr lang="es-MX"/>
        </a:p>
      </dgm:t>
    </dgm:pt>
    <dgm:pt modelId="{C72C2E8E-2261-48A1-86BF-DE34BF8F4859}">
      <dgm:prSet phldrT="[Texto]"/>
      <dgm:spPr/>
      <dgm:t>
        <a:bodyPr/>
        <a:lstStyle/>
        <a:p>
          <a:r>
            <a:rPr lang="es-MX" dirty="0" smtClean="0"/>
            <a:t>Son aquellos cuya variable tiene sólo dos opciones y una significa posición o dirección invertida con respecto a la otra</a:t>
          </a:r>
          <a:endParaRPr lang="es-MX" dirty="0"/>
        </a:p>
      </dgm:t>
    </dgm:pt>
    <dgm:pt modelId="{038AE20C-F82F-4E1D-989D-78869FF5E5FE}" type="parTrans" cxnId="{FA0DD7EC-EABB-4F09-8B80-2389643A94E6}">
      <dgm:prSet/>
      <dgm:spPr/>
      <dgm:t>
        <a:bodyPr/>
        <a:lstStyle/>
        <a:p>
          <a:endParaRPr lang="es-MX"/>
        </a:p>
      </dgm:t>
    </dgm:pt>
    <dgm:pt modelId="{4B17AE37-671A-4534-97BA-29A5E821F6C4}" type="sibTrans" cxnId="{FA0DD7EC-EABB-4F09-8B80-2389643A94E6}">
      <dgm:prSet/>
      <dgm:spPr/>
      <dgm:t>
        <a:bodyPr/>
        <a:lstStyle/>
        <a:p>
          <a:endParaRPr lang="es-MX"/>
        </a:p>
      </dgm:t>
    </dgm:pt>
    <dgm:pt modelId="{507856F3-3369-49A4-A501-78648D00E0DE}" type="pres">
      <dgm:prSet presAssocID="{C2B2CA0A-DD43-4C82-A7D3-9A92C1846E6C}" presName="Name0" presStyleCnt="0">
        <dgm:presLayoutVars>
          <dgm:dir/>
          <dgm:animLvl val="lvl"/>
          <dgm:resizeHandles/>
        </dgm:presLayoutVars>
      </dgm:prSet>
      <dgm:spPr/>
      <dgm:t>
        <a:bodyPr/>
        <a:lstStyle/>
        <a:p>
          <a:endParaRPr lang="es-MX"/>
        </a:p>
      </dgm:t>
    </dgm:pt>
    <dgm:pt modelId="{B032D542-CE41-44C8-9FF0-1DE2E71E856F}" type="pres">
      <dgm:prSet presAssocID="{1CC4D9D5-1470-42D4-A9B8-06AEB8BDCA27}" presName="linNode" presStyleCnt="0"/>
      <dgm:spPr/>
    </dgm:pt>
    <dgm:pt modelId="{6BEE6639-E740-4B68-9EB8-F135A77CA155}" type="pres">
      <dgm:prSet presAssocID="{1CC4D9D5-1470-42D4-A9B8-06AEB8BDCA27}" presName="parentShp" presStyleLbl="node1" presStyleIdx="0" presStyleCnt="4">
        <dgm:presLayoutVars>
          <dgm:bulletEnabled val="1"/>
        </dgm:presLayoutVars>
      </dgm:prSet>
      <dgm:spPr/>
      <dgm:t>
        <a:bodyPr/>
        <a:lstStyle/>
        <a:p>
          <a:endParaRPr lang="es-MX"/>
        </a:p>
      </dgm:t>
    </dgm:pt>
    <dgm:pt modelId="{350360AF-9D77-44D4-987F-219E9DAE3BE2}" type="pres">
      <dgm:prSet presAssocID="{1CC4D9D5-1470-42D4-A9B8-06AEB8BDCA27}" presName="childShp" presStyleLbl="bgAccFollowNode1" presStyleIdx="0" presStyleCnt="4">
        <dgm:presLayoutVars>
          <dgm:bulletEnabled val="1"/>
        </dgm:presLayoutVars>
      </dgm:prSet>
      <dgm:spPr/>
      <dgm:t>
        <a:bodyPr/>
        <a:lstStyle/>
        <a:p>
          <a:endParaRPr lang="es-MX"/>
        </a:p>
      </dgm:t>
    </dgm:pt>
    <dgm:pt modelId="{A679B222-04E1-4C16-BFDE-8A276BC6C0DD}" type="pres">
      <dgm:prSet presAssocID="{8B786DF0-9CB5-43DD-80A0-A728AFFDD426}" presName="spacing" presStyleCnt="0"/>
      <dgm:spPr/>
    </dgm:pt>
    <dgm:pt modelId="{74B2BC9D-4173-454A-8FB5-1D6694FEB686}" type="pres">
      <dgm:prSet presAssocID="{5C2870A9-A3E6-41A7-8643-5935C50F8931}" presName="linNode" presStyleCnt="0"/>
      <dgm:spPr/>
    </dgm:pt>
    <dgm:pt modelId="{B1FEE02D-1E23-4480-AFBC-68915A3AEC87}" type="pres">
      <dgm:prSet presAssocID="{5C2870A9-A3E6-41A7-8643-5935C50F8931}" presName="parentShp" presStyleLbl="node1" presStyleIdx="1" presStyleCnt="4">
        <dgm:presLayoutVars>
          <dgm:bulletEnabled val="1"/>
        </dgm:presLayoutVars>
      </dgm:prSet>
      <dgm:spPr/>
      <dgm:t>
        <a:bodyPr/>
        <a:lstStyle/>
        <a:p>
          <a:endParaRPr lang="es-MX"/>
        </a:p>
      </dgm:t>
    </dgm:pt>
    <dgm:pt modelId="{9EB06D9C-54CD-4D39-8E9D-088A08D22014}" type="pres">
      <dgm:prSet presAssocID="{5C2870A9-A3E6-41A7-8643-5935C50F8931}" presName="childShp" presStyleLbl="bgAccFollowNode1" presStyleIdx="1" presStyleCnt="4">
        <dgm:presLayoutVars>
          <dgm:bulletEnabled val="1"/>
        </dgm:presLayoutVars>
      </dgm:prSet>
      <dgm:spPr/>
      <dgm:t>
        <a:bodyPr/>
        <a:lstStyle/>
        <a:p>
          <a:endParaRPr lang="es-MX"/>
        </a:p>
      </dgm:t>
    </dgm:pt>
    <dgm:pt modelId="{A2BA1E62-295F-46EC-A6D0-D2A952615CC1}" type="pres">
      <dgm:prSet presAssocID="{0A918C1A-AD73-41AC-88DA-60BC0B91DD20}" presName="spacing" presStyleCnt="0"/>
      <dgm:spPr/>
    </dgm:pt>
    <dgm:pt modelId="{E4CDF9B0-6C98-4C78-AD4C-E3773E7509F2}" type="pres">
      <dgm:prSet presAssocID="{4AC8B292-1842-4264-BF08-AC062D9AE0F7}" presName="linNode" presStyleCnt="0"/>
      <dgm:spPr/>
    </dgm:pt>
    <dgm:pt modelId="{84B9DF2E-C2C5-4BFD-A7B5-0BEC803A96AA}" type="pres">
      <dgm:prSet presAssocID="{4AC8B292-1842-4264-BF08-AC062D9AE0F7}" presName="parentShp" presStyleLbl="node1" presStyleIdx="2" presStyleCnt="4">
        <dgm:presLayoutVars>
          <dgm:bulletEnabled val="1"/>
        </dgm:presLayoutVars>
      </dgm:prSet>
      <dgm:spPr/>
      <dgm:t>
        <a:bodyPr/>
        <a:lstStyle/>
        <a:p>
          <a:endParaRPr lang="es-MX"/>
        </a:p>
      </dgm:t>
    </dgm:pt>
    <dgm:pt modelId="{EAD1A1AB-EE36-4F62-9A18-D43D55B12091}" type="pres">
      <dgm:prSet presAssocID="{4AC8B292-1842-4264-BF08-AC062D9AE0F7}" presName="childShp" presStyleLbl="bgAccFollowNode1" presStyleIdx="2" presStyleCnt="4">
        <dgm:presLayoutVars>
          <dgm:bulletEnabled val="1"/>
        </dgm:presLayoutVars>
      </dgm:prSet>
      <dgm:spPr/>
      <dgm:t>
        <a:bodyPr/>
        <a:lstStyle/>
        <a:p>
          <a:endParaRPr lang="es-MX"/>
        </a:p>
      </dgm:t>
    </dgm:pt>
    <dgm:pt modelId="{D8CAFF21-D1D2-4798-84AE-19845A8E45FB}" type="pres">
      <dgm:prSet presAssocID="{E97D438B-081B-4904-B956-CF73C444D6A8}" presName="spacing" presStyleCnt="0"/>
      <dgm:spPr/>
    </dgm:pt>
    <dgm:pt modelId="{405C3565-E389-4146-9AD3-DC8EDB38FC0B}" type="pres">
      <dgm:prSet presAssocID="{A53E0ADD-FED9-43A0-9275-E122949B73AE}" presName="linNode" presStyleCnt="0"/>
      <dgm:spPr/>
    </dgm:pt>
    <dgm:pt modelId="{16BB9FA5-5CBD-47CE-810D-7338EB07FEF4}" type="pres">
      <dgm:prSet presAssocID="{A53E0ADD-FED9-43A0-9275-E122949B73AE}" presName="parentShp" presStyleLbl="node1" presStyleIdx="3" presStyleCnt="4">
        <dgm:presLayoutVars>
          <dgm:bulletEnabled val="1"/>
        </dgm:presLayoutVars>
      </dgm:prSet>
      <dgm:spPr/>
      <dgm:t>
        <a:bodyPr/>
        <a:lstStyle/>
        <a:p>
          <a:endParaRPr lang="es-MX"/>
        </a:p>
      </dgm:t>
    </dgm:pt>
    <dgm:pt modelId="{9B2DB262-2187-4D4B-8F06-8FB4CB2FC177}" type="pres">
      <dgm:prSet presAssocID="{A53E0ADD-FED9-43A0-9275-E122949B73AE}" presName="childShp" presStyleLbl="bgAccFollowNode1" presStyleIdx="3" presStyleCnt="4">
        <dgm:presLayoutVars>
          <dgm:bulletEnabled val="1"/>
        </dgm:presLayoutVars>
      </dgm:prSet>
      <dgm:spPr/>
      <dgm:t>
        <a:bodyPr/>
        <a:lstStyle/>
        <a:p>
          <a:endParaRPr lang="es-MX"/>
        </a:p>
      </dgm:t>
    </dgm:pt>
  </dgm:ptLst>
  <dgm:cxnLst>
    <dgm:cxn modelId="{6DD88770-7EEF-48FF-A4E9-5EB90FC921AD}" type="presOf" srcId="{5C2870A9-A3E6-41A7-8643-5935C50F8931}" destId="{B1FEE02D-1E23-4480-AFBC-68915A3AEC87}" srcOrd="0" destOrd="0" presId="urn:microsoft.com/office/officeart/2005/8/layout/vList6"/>
    <dgm:cxn modelId="{FCA60A8B-E9DA-4B14-91F8-E2D397283FBE}" type="presOf" srcId="{068668C0-77C4-47F9-8533-E4E5743A2517}" destId="{9EB06D9C-54CD-4D39-8E9D-088A08D22014}" srcOrd="0" destOrd="0" presId="urn:microsoft.com/office/officeart/2005/8/layout/vList6"/>
    <dgm:cxn modelId="{853F4F85-0AC2-4E62-8DD4-4D9077058CEB}" srcId="{C2B2CA0A-DD43-4C82-A7D3-9A92C1846E6C}" destId="{5C2870A9-A3E6-41A7-8643-5935C50F8931}" srcOrd="1" destOrd="0" parTransId="{7232E2B6-67C8-419A-8622-E647AEAEA388}" sibTransId="{0A918C1A-AD73-41AC-88DA-60BC0B91DD20}"/>
    <dgm:cxn modelId="{AC7AFEE3-0AB8-410B-B3FA-8FBEF9AAC0A3}" type="presOf" srcId="{1CC4D9D5-1470-42D4-A9B8-06AEB8BDCA27}" destId="{6BEE6639-E740-4B68-9EB8-F135A77CA155}" srcOrd="0" destOrd="0" presId="urn:microsoft.com/office/officeart/2005/8/layout/vList6"/>
    <dgm:cxn modelId="{4806B65A-83C5-4921-B005-A4E6831A39E6}" type="presOf" srcId="{C2B2CA0A-DD43-4C82-A7D3-9A92C1846E6C}" destId="{507856F3-3369-49A4-A501-78648D00E0DE}" srcOrd="0" destOrd="0" presId="urn:microsoft.com/office/officeart/2005/8/layout/vList6"/>
    <dgm:cxn modelId="{EA876B97-755D-4EB6-A1F2-F46BF4D78CC4}" type="presOf" srcId="{D369A0FB-AFBE-4FEE-AB98-3D93DA427302}" destId="{EAD1A1AB-EE36-4F62-9A18-D43D55B12091}" srcOrd="0" destOrd="0" presId="urn:microsoft.com/office/officeart/2005/8/layout/vList6"/>
    <dgm:cxn modelId="{C006EF16-5588-49AB-B145-5B4DE9CE34E4}" srcId="{C2B2CA0A-DD43-4C82-A7D3-9A92C1846E6C}" destId="{4AC8B292-1842-4264-BF08-AC062D9AE0F7}" srcOrd="2" destOrd="0" parTransId="{2E9940C5-086F-42BB-AB3F-2A27889F8A24}" sibTransId="{E97D438B-081B-4904-B956-CF73C444D6A8}"/>
    <dgm:cxn modelId="{FA0DD7EC-EABB-4F09-8B80-2389643A94E6}" srcId="{A53E0ADD-FED9-43A0-9275-E122949B73AE}" destId="{C72C2E8E-2261-48A1-86BF-DE34BF8F4859}" srcOrd="0" destOrd="0" parTransId="{038AE20C-F82F-4E1D-989D-78869FF5E5FE}" sibTransId="{4B17AE37-671A-4534-97BA-29A5E821F6C4}"/>
    <dgm:cxn modelId="{62E280C5-0A67-4699-B1B3-F56ECCB3C19B}" srcId="{1CC4D9D5-1470-42D4-A9B8-06AEB8BDCA27}" destId="{DE4232A2-CAF7-4E29-9252-1C77808A1BA0}" srcOrd="0" destOrd="0" parTransId="{5FFC4F3A-43B6-4F35-A76E-791585EDE60A}" sibTransId="{D236972A-1EFF-42D3-A778-C2B1D7A351EF}"/>
    <dgm:cxn modelId="{A93738C4-CA3E-4A0F-B431-6F7442FA824C}" srcId="{C2B2CA0A-DD43-4C82-A7D3-9A92C1846E6C}" destId="{A53E0ADD-FED9-43A0-9275-E122949B73AE}" srcOrd="3" destOrd="0" parTransId="{8CDBAEAC-8AF9-4504-A94C-F06553DD6361}" sibTransId="{D57EFF2C-FC5F-4300-A065-109D0ADC26B7}"/>
    <dgm:cxn modelId="{9351EA17-0379-4248-B55A-DDC70926C2E7}" srcId="{5C2870A9-A3E6-41A7-8643-5935C50F8931}" destId="{068668C0-77C4-47F9-8533-E4E5743A2517}" srcOrd="0" destOrd="0" parTransId="{ADC7F47D-FA58-4943-A786-28EFC785DFFF}" sibTransId="{0320469B-5D67-4250-A0B9-7185C0A727EB}"/>
    <dgm:cxn modelId="{D7A1B456-4657-4614-9827-EF98E73C85E8}" type="presOf" srcId="{C72C2E8E-2261-48A1-86BF-DE34BF8F4859}" destId="{9B2DB262-2187-4D4B-8F06-8FB4CB2FC177}" srcOrd="0" destOrd="0" presId="urn:microsoft.com/office/officeart/2005/8/layout/vList6"/>
    <dgm:cxn modelId="{7A3CB9E9-ED72-47D9-A2FB-461C363BAD06}" type="presOf" srcId="{A53E0ADD-FED9-43A0-9275-E122949B73AE}" destId="{16BB9FA5-5CBD-47CE-810D-7338EB07FEF4}" srcOrd="0" destOrd="0" presId="urn:microsoft.com/office/officeart/2005/8/layout/vList6"/>
    <dgm:cxn modelId="{5CE0186D-933B-4E70-96FA-FADDE6795D05}" srcId="{C2B2CA0A-DD43-4C82-A7D3-9A92C1846E6C}" destId="{1CC4D9D5-1470-42D4-A9B8-06AEB8BDCA27}" srcOrd="0" destOrd="0" parTransId="{8C49D739-C5CC-4A42-B2DD-2511DAAC588C}" sibTransId="{8B786DF0-9CB5-43DD-80A0-A728AFFDD426}"/>
    <dgm:cxn modelId="{A737885E-5032-40C4-B2D5-7EDE3AD56092}" srcId="{4AC8B292-1842-4264-BF08-AC062D9AE0F7}" destId="{D369A0FB-AFBE-4FEE-AB98-3D93DA427302}" srcOrd="0" destOrd="0" parTransId="{34E448D3-5A09-4668-9134-579EBB36C1FD}" sibTransId="{34FF08F2-B9DA-44F2-A226-D524FE207B71}"/>
    <dgm:cxn modelId="{6C02EC5D-668F-4E18-A9DA-96C82739AF6D}" type="presOf" srcId="{DE4232A2-CAF7-4E29-9252-1C77808A1BA0}" destId="{350360AF-9D77-44D4-987F-219E9DAE3BE2}" srcOrd="0" destOrd="0" presId="urn:microsoft.com/office/officeart/2005/8/layout/vList6"/>
    <dgm:cxn modelId="{4029ACCB-E210-4B78-9CE1-9AC218330A54}" type="presOf" srcId="{4AC8B292-1842-4264-BF08-AC062D9AE0F7}" destId="{84B9DF2E-C2C5-4BFD-A7B5-0BEC803A96AA}" srcOrd="0" destOrd="0" presId="urn:microsoft.com/office/officeart/2005/8/layout/vList6"/>
    <dgm:cxn modelId="{03DA85FE-02CD-42C5-AA9B-250D3FA30B22}" type="presParOf" srcId="{507856F3-3369-49A4-A501-78648D00E0DE}" destId="{B032D542-CE41-44C8-9FF0-1DE2E71E856F}" srcOrd="0" destOrd="0" presId="urn:microsoft.com/office/officeart/2005/8/layout/vList6"/>
    <dgm:cxn modelId="{BDAED495-C57E-482C-ADF4-0FFA8162ECEC}" type="presParOf" srcId="{B032D542-CE41-44C8-9FF0-1DE2E71E856F}" destId="{6BEE6639-E740-4B68-9EB8-F135A77CA155}" srcOrd="0" destOrd="0" presId="urn:microsoft.com/office/officeart/2005/8/layout/vList6"/>
    <dgm:cxn modelId="{E54D6DA6-F54B-4716-AB5B-68278A0B9493}" type="presParOf" srcId="{B032D542-CE41-44C8-9FF0-1DE2E71E856F}" destId="{350360AF-9D77-44D4-987F-219E9DAE3BE2}" srcOrd="1" destOrd="0" presId="urn:microsoft.com/office/officeart/2005/8/layout/vList6"/>
    <dgm:cxn modelId="{70169B39-97C3-4970-AB9F-FAA4BDB05B47}" type="presParOf" srcId="{507856F3-3369-49A4-A501-78648D00E0DE}" destId="{A679B222-04E1-4C16-BFDE-8A276BC6C0DD}" srcOrd="1" destOrd="0" presId="urn:microsoft.com/office/officeart/2005/8/layout/vList6"/>
    <dgm:cxn modelId="{AC71A922-DFC1-48E1-B025-8B02BEA94ABB}" type="presParOf" srcId="{507856F3-3369-49A4-A501-78648D00E0DE}" destId="{74B2BC9D-4173-454A-8FB5-1D6694FEB686}" srcOrd="2" destOrd="0" presId="urn:microsoft.com/office/officeart/2005/8/layout/vList6"/>
    <dgm:cxn modelId="{36AE03BB-DEBF-4DC3-93FE-40A963211A4C}" type="presParOf" srcId="{74B2BC9D-4173-454A-8FB5-1D6694FEB686}" destId="{B1FEE02D-1E23-4480-AFBC-68915A3AEC87}" srcOrd="0" destOrd="0" presId="urn:microsoft.com/office/officeart/2005/8/layout/vList6"/>
    <dgm:cxn modelId="{855007CA-3D14-403B-A82E-03508D44FD65}" type="presParOf" srcId="{74B2BC9D-4173-454A-8FB5-1D6694FEB686}" destId="{9EB06D9C-54CD-4D39-8E9D-088A08D22014}" srcOrd="1" destOrd="0" presId="urn:microsoft.com/office/officeart/2005/8/layout/vList6"/>
    <dgm:cxn modelId="{A9F4D9AC-F83D-41BA-9827-EA171898B09D}" type="presParOf" srcId="{507856F3-3369-49A4-A501-78648D00E0DE}" destId="{A2BA1E62-295F-46EC-A6D0-D2A952615CC1}" srcOrd="3" destOrd="0" presId="urn:microsoft.com/office/officeart/2005/8/layout/vList6"/>
    <dgm:cxn modelId="{044CB4DE-15FF-4024-A1E0-7566140E663D}" type="presParOf" srcId="{507856F3-3369-49A4-A501-78648D00E0DE}" destId="{E4CDF9B0-6C98-4C78-AD4C-E3773E7509F2}" srcOrd="4" destOrd="0" presId="urn:microsoft.com/office/officeart/2005/8/layout/vList6"/>
    <dgm:cxn modelId="{CD9D1D54-7DAC-43E0-8064-A10933C5CCBC}" type="presParOf" srcId="{E4CDF9B0-6C98-4C78-AD4C-E3773E7509F2}" destId="{84B9DF2E-C2C5-4BFD-A7B5-0BEC803A96AA}" srcOrd="0" destOrd="0" presId="urn:microsoft.com/office/officeart/2005/8/layout/vList6"/>
    <dgm:cxn modelId="{BC30E967-1EEB-4408-B846-4F4ED5AE72B4}" type="presParOf" srcId="{E4CDF9B0-6C98-4C78-AD4C-E3773E7509F2}" destId="{EAD1A1AB-EE36-4F62-9A18-D43D55B12091}" srcOrd="1" destOrd="0" presId="urn:microsoft.com/office/officeart/2005/8/layout/vList6"/>
    <dgm:cxn modelId="{004A6422-C317-4321-BA33-89EB89679C21}" type="presParOf" srcId="{507856F3-3369-49A4-A501-78648D00E0DE}" destId="{D8CAFF21-D1D2-4798-84AE-19845A8E45FB}" srcOrd="5" destOrd="0" presId="urn:microsoft.com/office/officeart/2005/8/layout/vList6"/>
    <dgm:cxn modelId="{624C54C9-C3CF-4AC5-A594-ABBE6FCA1299}" type="presParOf" srcId="{507856F3-3369-49A4-A501-78648D00E0DE}" destId="{405C3565-E389-4146-9AD3-DC8EDB38FC0B}" srcOrd="6" destOrd="0" presId="urn:microsoft.com/office/officeart/2005/8/layout/vList6"/>
    <dgm:cxn modelId="{3CC0BD57-67F0-4FB4-9801-BFC1934CDA5B}" type="presParOf" srcId="{405C3565-E389-4146-9AD3-DC8EDB38FC0B}" destId="{16BB9FA5-5CBD-47CE-810D-7338EB07FEF4}" srcOrd="0" destOrd="0" presId="urn:microsoft.com/office/officeart/2005/8/layout/vList6"/>
    <dgm:cxn modelId="{E3305084-7362-4599-A12F-95144B1F2317}" type="presParOf" srcId="{405C3565-E389-4146-9AD3-DC8EDB38FC0B}" destId="{9B2DB262-2187-4D4B-8F06-8FB4CB2FC177}"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46D04E-CAEF-4A78-91CA-DE7C2E72A828}"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MX"/>
        </a:p>
      </dgm:t>
    </dgm:pt>
    <dgm:pt modelId="{BF0350E3-FE3F-40B6-B371-9F34D054E8EC}">
      <dgm:prSet phldrT="[Texto]"/>
      <dgm:spPr/>
      <dgm:t>
        <a:bodyPr/>
        <a:lstStyle/>
        <a:p>
          <a:r>
            <a:rPr lang="es-MX" dirty="0" smtClean="0"/>
            <a:t>Tienen significados opuestos</a:t>
          </a:r>
          <a:endParaRPr lang="es-MX" dirty="0"/>
        </a:p>
      </dgm:t>
    </dgm:pt>
    <dgm:pt modelId="{457BD6DF-DD7D-49AD-8A35-375A323303EF}" type="parTrans" cxnId="{0210AFEB-D15F-4CAB-9981-74CBEAE2FEB1}">
      <dgm:prSet/>
      <dgm:spPr/>
      <dgm:t>
        <a:bodyPr/>
        <a:lstStyle/>
        <a:p>
          <a:endParaRPr lang="es-MX"/>
        </a:p>
      </dgm:t>
    </dgm:pt>
    <dgm:pt modelId="{0D93AC61-24E7-4CBA-89D0-DB90AC260BFB}" type="sibTrans" cxnId="{0210AFEB-D15F-4CAB-9981-74CBEAE2FEB1}">
      <dgm:prSet/>
      <dgm:spPr/>
      <dgm:t>
        <a:bodyPr/>
        <a:lstStyle/>
        <a:p>
          <a:endParaRPr lang="es-MX"/>
        </a:p>
      </dgm:t>
    </dgm:pt>
    <dgm:pt modelId="{DFA85C90-4F5A-4F94-8A4E-C928CD43A547}">
      <dgm:prSet phldrT="[Texto]"/>
      <dgm:spPr/>
      <dgm:t>
        <a:bodyPr/>
        <a:lstStyle/>
        <a:p>
          <a:r>
            <a:rPr lang="es-MX" dirty="0" smtClean="0"/>
            <a:t>Se refieren a la misma variable</a:t>
          </a:r>
          <a:endParaRPr lang="es-MX" dirty="0"/>
        </a:p>
      </dgm:t>
    </dgm:pt>
    <dgm:pt modelId="{5013FE27-9D11-41A8-B5A8-54FC6A906341}" type="parTrans" cxnId="{D78BFCEA-F480-4DED-8E33-B053CF0C4F30}">
      <dgm:prSet/>
      <dgm:spPr/>
      <dgm:t>
        <a:bodyPr/>
        <a:lstStyle/>
        <a:p>
          <a:endParaRPr lang="es-MX"/>
        </a:p>
      </dgm:t>
    </dgm:pt>
    <dgm:pt modelId="{2CB4F7F6-AC3A-4CD3-9D01-8BDCDEB9B4EF}" type="sibTrans" cxnId="{D78BFCEA-F480-4DED-8E33-B053CF0C4F30}">
      <dgm:prSet/>
      <dgm:spPr/>
      <dgm:t>
        <a:bodyPr/>
        <a:lstStyle/>
        <a:p>
          <a:endParaRPr lang="es-MX"/>
        </a:p>
      </dgm:t>
    </dgm:pt>
    <dgm:pt modelId="{3DA12D67-0A1F-40D7-84FC-76DC0F885323}">
      <dgm:prSet phldrT="[Texto]"/>
      <dgm:spPr/>
      <dgm:t>
        <a:bodyPr/>
        <a:lstStyle/>
        <a:p>
          <a:r>
            <a:rPr lang="es-MX" dirty="0" smtClean="0"/>
            <a:t>Tienen la misma categoría</a:t>
          </a:r>
          <a:endParaRPr lang="es-MX" dirty="0"/>
        </a:p>
      </dgm:t>
    </dgm:pt>
    <dgm:pt modelId="{BE226485-6CA9-4106-82D5-65EAF0218227}" type="parTrans" cxnId="{08CF7399-94A4-44AE-9D65-846EB124EBA0}">
      <dgm:prSet/>
      <dgm:spPr/>
      <dgm:t>
        <a:bodyPr/>
        <a:lstStyle/>
        <a:p>
          <a:endParaRPr lang="es-MX"/>
        </a:p>
      </dgm:t>
    </dgm:pt>
    <dgm:pt modelId="{0A6F0896-B6E5-4286-BEEA-F37715B64697}" type="sibTrans" cxnId="{08CF7399-94A4-44AE-9D65-846EB124EBA0}">
      <dgm:prSet/>
      <dgm:spPr/>
      <dgm:t>
        <a:bodyPr/>
        <a:lstStyle/>
        <a:p>
          <a:endParaRPr lang="es-MX"/>
        </a:p>
      </dgm:t>
    </dgm:pt>
    <dgm:pt modelId="{4BF4F935-F632-4FCC-98D4-75824A838616}" type="pres">
      <dgm:prSet presAssocID="{0746D04E-CAEF-4A78-91CA-DE7C2E72A828}" presName="linear" presStyleCnt="0">
        <dgm:presLayoutVars>
          <dgm:dir/>
          <dgm:animLvl val="lvl"/>
          <dgm:resizeHandles val="exact"/>
        </dgm:presLayoutVars>
      </dgm:prSet>
      <dgm:spPr/>
      <dgm:t>
        <a:bodyPr/>
        <a:lstStyle/>
        <a:p>
          <a:endParaRPr lang="es-MX"/>
        </a:p>
      </dgm:t>
    </dgm:pt>
    <dgm:pt modelId="{E6F2BE73-106A-49B3-8DAE-A82B3F5E7772}" type="pres">
      <dgm:prSet presAssocID="{BF0350E3-FE3F-40B6-B371-9F34D054E8EC}" presName="parentLin" presStyleCnt="0"/>
      <dgm:spPr/>
    </dgm:pt>
    <dgm:pt modelId="{9B5D5737-DDCE-493E-AEDA-951D1EFAC59A}" type="pres">
      <dgm:prSet presAssocID="{BF0350E3-FE3F-40B6-B371-9F34D054E8EC}" presName="parentLeftMargin" presStyleLbl="node1" presStyleIdx="0" presStyleCnt="3"/>
      <dgm:spPr/>
      <dgm:t>
        <a:bodyPr/>
        <a:lstStyle/>
        <a:p>
          <a:endParaRPr lang="es-MX"/>
        </a:p>
      </dgm:t>
    </dgm:pt>
    <dgm:pt modelId="{94449E5B-3B6B-47A1-ADAF-B829C5EBC512}" type="pres">
      <dgm:prSet presAssocID="{BF0350E3-FE3F-40B6-B371-9F34D054E8EC}" presName="parentText" presStyleLbl="node1" presStyleIdx="0" presStyleCnt="3">
        <dgm:presLayoutVars>
          <dgm:chMax val="0"/>
          <dgm:bulletEnabled val="1"/>
        </dgm:presLayoutVars>
      </dgm:prSet>
      <dgm:spPr/>
      <dgm:t>
        <a:bodyPr/>
        <a:lstStyle/>
        <a:p>
          <a:endParaRPr lang="es-MX"/>
        </a:p>
      </dgm:t>
    </dgm:pt>
    <dgm:pt modelId="{E27833D0-20D3-430F-A626-CD9F847F14A2}" type="pres">
      <dgm:prSet presAssocID="{BF0350E3-FE3F-40B6-B371-9F34D054E8EC}" presName="negativeSpace" presStyleCnt="0"/>
      <dgm:spPr/>
    </dgm:pt>
    <dgm:pt modelId="{51E30936-745C-4BF8-A022-A665452B18FF}" type="pres">
      <dgm:prSet presAssocID="{BF0350E3-FE3F-40B6-B371-9F34D054E8EC}" presName="childText" presStyleLbl="conFgAcc1" presStyleIdx="0" presStyleCnt="3">
        <dgm:presLayoutVars>
          <dgm:bulletEnabled val="1"/>
        </dgm:presLayoutVars>
      </dgm:prSet>
      <dgm:spPr/>
    </dgm:pt>
    <dgm:pt modelId="{D81C0E87-8F52-4565-B387-1DB94B1730FA}" type="pres">
      <dgm:prSet presAssocID="{0D93AC61-24E7-4CBA-89D0-DB90AC260BFB}" presName="spaceBetweenRectangles" presStyleCnt="0"/>
      <dgm:spPr/>
    </dgm:pt>
    <dgm:pt modelId="{E1453BBA-269B-4B4F-95FC-3073C30E7298}" type="pres">
      <dgm:prSet presAssocID="{DFA85C90-4F5A-4F94-8A4E-C928CD43A547}" presName="parentLin" presStyleCnt="0"/>
      <dgm:spPr/>
    </dgm:pt>
    <dgm:pt modelId="{94C153E7-B145-4282-BA04-2746BDB0DDDD}" type="pres">
      <dgm:prSet presAssocID="{DFA85C90-4F5A-4F94-8A4E-C928CD43A547}" presName="parentLeftMargin" presStyleLbl="node1" presStyleIdx="0" presStyleCnt="3"/>
      <dgm:spPr/>
      <dgm:t>
        <a:bodyPr/>
        <a:lstStyle/>
        <a:p>
          <a:endParaRPr lang="es-MX"/>
        </a:p>
      </dgm:t>
    </dgm:pt>
    <dgm:pt modelId="{66055D1E-D43E-4B61-98B2-3F3C42D61E95}" type="pres">
      <dgm:prSet presAssocID="{DFA85C90-4F5A-4F94-8A4E-C928CD43A547}" presName="parentText" presStyleLbl="node1" presStyleIdx="1" presStyleCnt="3">
        <dgm:presLayoutVars>
          <dgm:chMax val="0"/>
          <dgm:bulletEnabled val="1"/>
        </dgm:presLayoutVars>
      </dgm:prSet>
      <dgm:spPr/>
      <dgm:t>
        <a:bodyPr/>
        <a:lstStyle/>
        <a:p>
          <a:endParaRPr lang="es-MX"/>
        </a:p>
      </dgm:t>
    </dgm:pt>
    <dgm:pt modelId="{E6C090C0-A3CA-4AC3-945A-512EB1B57722}" type="pres">
      <dgm:prSet presAssocID="{DFA85C90-4F5A-4F94-8A4E-C928CD43A547}" presName="negativeSpace" presStyleCnt="0"/>
      <dgm:spPr/>
    </dgm:pt>
    <dgm:pt modelId="{4DD85030-2E96-475F-B4FD-256ADEFF3173}" type="pres">
      <dgm:prSet presAssocID="{DFA85C90-4F5A-4F94-8A4E-C928CD43A547}" presName="childText" presStyleLbl="conFgAcc1" presStyleIdx="1" presStyleCnt="3">
        <dgm:presLayoutVars>
          <dgm:bulletEnabled val="1"/>
        </dgm:presLayoutVars>
      </dgm:prSet>
      <dgm:spPr/>
    </dgm:pt>
    <dgm:pt modelId="{AA56EBF0-D119-4740-A75A-AC7B41E49454}" type="pres">
      <dgm:prSet presAssocID="{2CB4F7F6-AC3A-4CD3-9D01-8BDCDEB9B4EF}" presName="spaceBetweenRectangles" presStyleCnt="0"/>
      <dgm:spPr/>
    </dgm:pt>
    <dgm:pt modelId="{138A70E5-AE04-4E3B-BB07-65A00AA9BFFE}" type="pres">
      <dgm:prSet presAssocID="{3DA12D67-0A1F-40D7-84FC-76DC0F885323}" presName="parentLin" presStyleCnt="0"/>
      <dgm:spPr/>
    </dgm:pt>
    <dgm:pt modelId="{02993909-0EA9-4370-9750-DEE9DF1DD553}" type="pres">
      <dgm:prSet presAssocID="{3DA12D67-0A1F-40D7-84FC-76DC0F885323}" presName="parentLeftMargin" presStyleLbl="node1" presStyleIdx="1" presStyleCnt="3"/>
      <dgm:spPr/>
      <dgm:t>
        <a:bodyPr/>
        <a:lstStyle/>
        <a:p>
          <a:endParaRPr lang="es-MX"/>
        </a:p>
      </dgm:t>
    </dgm:pt>
    <dgm:pt modelId="{5D6254E2-D4DF-4E09-BC7A-5629293D61AE}" type="pres">
      <dgm:prSet presAssocID="{3DA12D67-0A1F-40D7-84FC-76DC0F885323}" presName="parentText" presStyleLbl="node1" presStyleIdx="2" presStyleCnt="3">
        <dgm:presLayoutVars>
          <dgm:chMax val="0"/>
          <dgm:bulletEnabled val="1"/>
        </dgm:presLayoutVars>
      </dgm:prSet>
      <dgm:spPr/>
      <dgm:t>
        <a:bodyPr/>
        <a:lstStyle/>
        <a:p>
          <a:endParaRPr lang="es-MX"/>
        </a:p>
      </dgm:t>
    </dgm:pt>
    <dgm:pt modelId="{E346ECBF-586D-47E7-A50B-4D9A467EC0E7}" type="pres">
      <dgm:prSet presAssocID="{3DA12D67-0A1F-40D7-84FC-76DC0F885323}" presName="negativeSpace" presStyleCnt="0"/>
      <dgm:spPr/>
    </dgm:pt>
    <dgm:pt modelId="{09334A9F-5F18-4AF9-9472-01AB4FE95F65}" type="pres">
      <dgm:prSet presAssocID="{3DA12D67-0A1F-40D7-84FC-76DC0F885323}" presName="childText" presStyleLbl="conFgAcc1" presStyleIdx="2" presStyleCnt="3">
        <dgm:presLayoutVars>
          <dgm:bulletEnabled val="1"/>
        </dgm:presLayoutVars>
      </dgm:prSet>
      <dgm:spPr/>
    </dgm:pt>
  </dgm:ptLst>
  <dgm:cxnLst>
    <dgm:cxn modelId="{28822E2D-7DD9-4D36-991D-A1F8C4DD217A}" type="presOf" srcId="{0746D04E-CAEF-4A78-91CA-DE7C2E72A828}" destId="{4BF4F935-F632-4FCC-98D4-75824A838616}" srcOrd="0" destOrd="0" presId="urn:microsoft.com/office/officeart/2005/8/layout/list1"/>
    <dgm:cxn modelId="{FE768027-BE4D-4C13-940B-A91E2105373F}" type="presOf" srcId="{BF0350E3-FE3F-40B6-B371-9F34D054E8EC}" destId="{9B5D5737-DDCE-493E-AEDA-951D1EFAC59A}" srcOrd="0" destOrd="0" presId="urn:microsoft.com/office/officeart/2005/8/layout/list1"/>
    <dgm:cxn modelId="{D78BFCEA-F480-4DED-8E33-B053CF0C4F30}" srcId="{0746D04E-CAEF-4A78-91CA-DE7C2E72A828}" destId="{DFA85C90-4F5A-4F94-8A4E-C928CD43A547}" srcOrd="1" destOrd="0" parTransId="{5013FE27-9D11-41A8-B5A8-54FC6A906341}" sibTransId="{2CB4F7F6-AC3A-4CD3-9D01-8BDCDEB9B4EF}"/>
    <dgm:cxn modelId="{0210AFEB-D15F-4CAB-9981-74CBEAE2FEB1}" srcId="{0746D04E-CAEF-4A78-91CA-DE7C2E72A828}" destId="{BF0350E3-FE3F-40B6-B371-9F34D054E8EC}" srcOrd="0" destOrd="0" parTransId="{457BD6DF-DD7D-49AD-8A35-375A323303EF}" sibTransId="{0D93AC61-24E7-4CBA-89D0-DB90AC260BFB}"/>
    <dgm:cxn modelId="{13D0E2EB-63F4-41C8-8B18-37F29DA4BED8}" type="presOf" srcId="{BF0350E3-FE3F-40B6-B371-9F34D054E8EC}" destId="{94449E5B-3B6B-47A1-ADAF-B829C5EBC512}" srcOrd="1" destOrd="0" presId="urn:microsoft.com/office/officeart/2005/8/layout/list1"/>
    <dgm:cxn modelId="{D20B4BE5-D7EE-4FA5-B39C-AA40B4EE2B6F}" type="presOf" srcId="{DFA85C90-4F5A-4F94-8A4E-C928CD43A547}" destId="{66055D1E-D43E-4B61-98B2-3F3C42D61E95}" srcOrd="1" destOrd="0" presId="urn:microsoft.com/office/officeart/2005/8/layout/list1"/>
    <dgm:cxn modelId="{805EB588-061C-4711-B407-AED4F05F8A21}" type="presOf" srcId="{DFA85C90-4F5A-4F94-8A4E-C928CD43A547}" destId="{94C153E7-B145-4282-BA04-2746BDB0DDDD}" srcOrd="0" destOrd="0" presId="urn:microsoft.com/office/officeart/2005/8/layout/list1"/>
    <dgm:cxn modelId="{08CF7399-94A4-44AE-9D65-846EB124EBA0}" srcId="{0746D04E-CAEF-4A78-91CA-DE7C2E72A828}" destId="{3DA12D67-0A1F-40D7-84FC-76DC0F885323}" srcOrd="2" destOrd="0" parTransId="{BE226485-6CA9-4106-82D5-65EAF0218227}" sibTransId="{0A6F0896-B6E5-4286-BEEA-F37715B64697}"/>
    <dgm:cxn modelId="{4EECA4EB-905D-46AF-AEEE-278E9FCAC112}" type="presOf" srcId="{3DA12D67-0A1F-40D7-84FC-76DC0F885323}" destId="{5D6254E2-D4DF-4E09-BC7A-5629293D61AE}" srcOrd="1" destOrd="0" presId="urn:microsoft.com/office/officeart/2005/8/layout/list1"/>
    <dgm:cxn modelId="{C203E80C-9EFA-45CD-B2C4-486B1A0CE5D6}" type="presOf" srcId="{3DA12D67-0A1F-40D7-84FC-76DC0F885323}" destId="{02993909-0EA9-4370-9750-DEE9DF1DD553}" srcOrd="0" destOrd="0" presId="urn:microsoft.com/office/officeart/2005/8/layout/list1"/>
    <dgm:cxn modelId="{D5E5428E-7284-4652-8BEA-7C45CC86B065}" type="presParOf" srcId="{4BF4F935-F632-4FCC-98D4-75824A838616}" destId="{E6F2BE73-106A-49B3-8DAE-A82B3F5E7772}" srcOrd="0" destOrd="0" presId="urn:microsoft.com/office/officeart/2005/8/layout/list1"/>
    <dgm:cxn modelId="{54D9AD14-A6F2-4B63-A26F-40A407CF18B3}" type="presParOf" srcId="{E6F2BE73-106A-49B3-8DAE-A82B3F5E7772}" destId="{9B5D5737-DDCE-493E-AEDA-951D1EFAC59A}" srcOrd="0" destOrd="0" presId="urn:microsoft.com/office/officeart/2005/8/layout/list1"/>
    <dgm:cxn modelId="{D9578B08-4909-4FDA-852E-1690D7EB28C5}" type="presParOf" srcId="{E6F2BE73-106A-49B3-8DAE-A82B3F5E7772}" destId="{94449E5B-3B6B-47A1-ADAF-B829C5EBC512}" srcOrd="1" destOrd="0" presId="urn:microsoft.com/office/officeart/2005/8/layout/list1"/>
    <dgm:cxn modelId="{A5FB5DD4-38FE-49EC-A41E-84B6C6C6E9B5}" type="presParOf" srcId="{4BF4F935-F632-4FCC-98D4-75824A838616}" destId="{E27833D0-20D3-430F-A626-CD9F847F14A2}" srcOrd="1" destOrd="0" presId="urn:microsoft.com/office/officeart/2005/8/layout/list1"/>
    <dgm:cxn modelId="{730FA169-4A9E-4868-A609-278DC529EF15}" type="presParOf" srcId="{4BF4F935-F632-4FCC-98D4-75824A838616}" destId="{51E30936-745C-4BF8-A022-A665452B18FF}" srcOrd="2" destOrd="0" presId="urn:microsoft.com/office/officeart/2005/8/layout/list1"/>
    <dgm:cxn modelId="{A31E8C88-1466-4635-9AF1-3D429A8A3645}" type="presParOf" srcId="{4BF4F935-F632-4FCC-98D4-75824A838616}" destId="{D81C0E87-8F52-4565-B387-1DB94B1730FA}" srcOrd="3" destOrd="0" presId="urn:microsoft.com/office/officeart/2005/8/layout/list1"/>
    <dgm:cxn modelId="{8D218790-94FD-4DA0-888B-D05F054888EC}" type="presParOf" srcId="{4BF4F935-F632-4FCC-98D4-75824A838616}" destId="{E1453BBA-269B-4B4F-95FC-3073C30E7298}" srcOrd="4" destOrd="0" presId="urn:microsoft.com/office/officeart/2005/8/layout/list1"/>
    <dgm:cxn modelId="{57DA9616-4573-4B56-AF04-1F55A04CFED8}" type="presParOf" srcId="{E1453BBA-269B-4B4F-95FC-3073C30E7298}" destId="{94C153E7-B145-4282-BA04-2746BDB0DDDD}" srcOrd="0" destOrd="0" presId="urn:microsoft.com/office/officeart/2005/8/layout/list1"/>
    <dgm:cxn modelId="{62384730-FDAF-4919-946B-73F90B5EF9CE}" type="presParOf" srcId="{E1453BBA-269B-4B4F-95FC-3073C30E7298}" destId="{66055D1E-D43E-4B61-98B2-3F3C42D61E95}" srcOrd="1" destOrd="0" presId="urn:microsoft.com/office/officeart/2005/8/layout/list1"/>
    <dgm:cxn modelId="{E71F379F-B4CB-48D8-AD07-EB8B5A51B31C}" type="presParOf" srcId="{4BF4F935-F632-4FCC-98D4-75824A838616}" destId="{E6C090C0-A3CA-4AC3-945A-512EB1B57722}" srcOrd="5" destOrd="0" presId="urn:microsoft.com/office/officeart/2005/8/layout/list1"/>
    <dgm:cxn modelId="{A546AD24-4479-46D6-8C74-D9AFE42A98A8}" type="presParOf" srcId="{4BF4F935-F632-4FCC-98D4-75824A838616}" destId="{4DD85030-2E96-475F-B4FD-256ADEFF3173}" srcOrd="6" destOrd="0" presId="urn:microsoft.com/office/officeart/2005/8/layout/list1"/>
    <dgm:cxn modelId="{7267701C-8FF4-490F-8D43-A1F97D1D05EC}" type="presParOf" srcId="{4BF4F935-F632-4FCC-98D4-75824A838616}" destId="{AA56EBF0-D119-4740-A75A-AC7B41E49454}" srcOrd="7" destOrd="0" presId="urn:microsoft.com/office/officeart/2005/8/layout/list1"/>
    <dgm:cxn modelId="{5A43AD4B-6C99-4DBC-9F46-507FF0487BE1}" type="presParOf" srcId="{4BF4F935-F632-4FCC-98D4-75824A838616}" destId="{138A70E5-AE04-4E3B-BB07-65A00AA9BFFE}" srcOrd="8" destOrd="0" presId="urn:microsoft.com/office/officeart/2005/8/layout/list1"/>
    <dgm:cxn modelId="{BFE802E7-8941-4DB5-BB1C-9E988707EE4D}" type="presParOf" srcId="{138A70E5-AE04-4E3B-BB07-65A00AA9BFFE}" destId="{02993909-0EA9-4370-9750-DEE9DF1DD553}" srcOrd="0" destOrd="0" presId="urn:microsoft.com/office/officeart/2005/8/layout/list1"/>
    <dgm:cxn modelId="{AB10345E-0002-4877-AA5C-0946BC99D8CB}" type="presParOf" srcId="{138A70E5-AE04-4E3B-BB07-65A00AA9BFFE}" destId="{5D6254E2-D4DF-4E09-BC7A-5629293D61AE}" srcOrd="1" destOrd="0" presId="urn:microsoft.com/office/officeart/2005/8/layout/list1"/>
    <dgm:cxn modelId="{F0AA32CA-A532-487D-9ADD-9BFF5543894A}" type="presParOf" srcId="{4BF4F935-F632-4FCC-98D4-75824A838616}" destId="{E346ECBF-586D-47E7-A50B-4D9A467EC0E7}" srcOrd="9" destOrd="0" presId="urn:microsoft.com/office/officeart/2005/8/layout/list1"/>
    <dgm:cxn modelId="{1D452D48-B902-46CD-9CD3-48CFB47DBDA6}" type="presParOf" srcId="{4BF4F935-F632-4FCC-98D4-75824A838616}" destId="{09334A9F-5F18-4AF9-9472-01AB4FE95F65}"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29AF2-FB12-437E-A1FD-55246FF03C81}"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es-MX"/>
        </a:p>
      </dgm:t>
    </dgm:pt>
    <dgm:pt modelId="{B8D9132E-AF2C-4AF3-8F63-B801A2042348}">
      <dgm:prSet phldrT="[Texto]"/>
      <dgm:spPr/>
      <dgm:t>
        <a:bodyPr/>
        <a:lstStyle/>
        <a:p>
          <a:r>
            <a:rPr lang="es-MX" dirty="0" smtClean="0"/>
            <a:t>Tienen significados semejantes</a:t>
          </a:r>
          <a:endParaRPr lang="es-MX" dirty="0"/>
        </a:p>
      </dgm:t>
    </dgm:pt>
    <dgm:pt modelId="{EC0F3ED5-1335-4B3F-A95F-3CE9EA21A69B}" type="parTrans" cxnId="{B3B6CEC1-D9D7-4EFA-BF02-6F462A363E4E}">
      <dgm:prSet/>
      <dgm:spPr/>
      <dgm:t>
        <a:bodyPr/>
        <a:lstStyle/>
        <a:p>
          <a:endParaRPr lang="es-MX"/>
        </a:p>
      </dgm:t>
    </dgm:pt>
    <dgm:pt modelId="{91A8E385-1FB5-45E2-B2BD-4897C867E8BB}" type="sibTrans" cxnId="{B3B6CEC1-D9D7-4EFA-BF02-6F462A363E4E}">
      <dgm:prSet/>
      <dgm:spPr/>
      <dgm:t>
        <a:bodyPr/>
        <a:lstStyle/>
        <a:p>
          <a:endParaRPr lang="es-MX"/>
        </a:p>
      </dgm:t>
    </dgm:pt>
    <dgm:pt modelId="{5E5AACE7-BCBF-4F51-8469-64D4D74B5820}">
      <dgm:prSet phldrT="[Texto]"/>
      <dgm:spPr/>
      <dgm:t>
        <a:bodyPr/>
        <a:lstStyle/>
        <a:p>
          <a:r>
            <a:rPr lang="es-MX" dirty="0" smtClean="0"/>
            <a:t>Se refieren a la misma variable</a:t>
          </a:r>
          <a:endParaRPr lang="es-MX" dirty="0"/>
        </a:p>
      </dgm:t>
    </dgm:pt>
    <dgm:pt modelId="{BD261D96-A641-4A14-86E9-B3F04AA6DAB7}" type="parTrans" cxnId="{1F32DFEE-CFC2-49DC-B603-EEAA0F6F6087}">
      <dgm:prSet/>
      <dgm:spPr/>
      <dgm:t>
        <a:bodyPr/>
        <a:lstStyle/>
        <a:p>
          <a:endParaRPr lang="es-MX"/>
        </a:p>
      </dgm:t>
    </dgm:pt>
    <dgm:pt modelId="{AE9AD1CA-0AD1-4504-908E-98A928336131}" type="sibTrans" cxnId="{1F32DFEE-CFC2-49DC-B603-EEAA0F6F6087}">
      <dgm:prSet/>
      <dgm:spPr/>
      <dgm:t>
        <a:bodyPr/>
        <a:lstStyle/>
        <a:p>
          <a:endParaRPr lang="es-MX"/>
        </a:p>
      </dgm:t>
    </dgm:pt>
    <dgm:pt modelId="{180F1AA3-28F4-4455-A958-2F1139F00CEA}">
      <dgm:prSet phldrT="[Texto]"/>
      <dgm:spPr/>
      <dgm:t>
        <a:bodyPr/>
        <a:lstStyle/>
        <a:p>
          <a:r>
            <a:rPr lang="es-MX" dirty="0" smtClean="0"/>
            <a:t>Tienen la misma categoría gramatical</a:t>
          </a:r>
          <a:endParaRPr lang="es-MX" dirty="0"/>
        </a:p>
      </dgm:t>
    </dgm:pt>
    <dgm:pt modelId="{0579E7A7-4524-4E59-A31E-4C893EEB65CD}" type="parTrans" cxnId="{9DD0231F-048E-48D2-917D-FF0762A48EA4}">
      <dgm:prSet/>
      <dgm:spPr/>
      <dgm:t>
        <a:bodyPr/>
        <a:lstStyle/>
        <a:p>
          <a:endParaRPr lang="es-MX"/>
        </a:p>
      </dgm:t>
    </dgm:pt>
    <dgm:pt modelId="{0C67B012-7E20-45A9-86DE-BD63187BD4B2}" type="sibTrans" cxnId="{9DD0231F-048E-48D2-917D-FF0762A48EA4}">
      <dgm:prSet/>
      <dgm:spPr/>
      <dgm:t>
        <a:bodyPr/>
        <a:lstStyle/>
        <a:p>
          <a:endParaRPr lang="es-MX"/>
        </a:p>
      </dgm:t>
    </dgm:pt>
    <dgm:pt modelId="{83B27B84-F906-4F74-A58D-4D8F111C751C}" type="pres">
      <dgm:prSet presAssocID="{85129AF2-FB12-437E-A1FD-55246FF03C81}" presName="linear" presStyleCnt="0">
        <dgm:presLayoutVars>
          <dgm:dir/>
          <dgm:animLvl val="lvl"/>
          <dgm:resizeHandles val="exact"/>
        </dgm:presLayoutVars>
      </dgm:prSet>
      <dgm:spPr/>
      <dgm:t>
        <a:bodyPr/>
        <a:lstStyle/>
        <a:p>
          <a:endParaRPr lang="es-PE"/>
        </a:p>
      </dgm:t>
    </dgm:pt>
    <dgm:pt modelId="{FBFE9D11-B598-4949-9077-1A0B0E8711CE}" type="pres">
      <dgm:prSet presAssocID="{B8D9132E-AF2C-4AF3-8F63-B801A2042348}" presName="parentLin" presStyleCnt="0"/>
      <dgm:spPr/>
    </dgm:pt>
    <dgm:pt modelId="{22A4B5AB-FAE1-4877-B44A-18FF74C2B217}" type="pres">
      <dgm:prSet presAssocID="{B8D9132E-AF2C-4AF3-8F63-B801A2042348}" presName="parentLeftMargin" presStyleLbl="node1" presStyleIdx="0" presStyleCnt="3"/>
      <dgm:spPr/>
      <dgm:t>
        <a:bodyPr/>
        <a:lstStyle/>
        <a:p>
          <a:endParaRPr lang="es-PE"/>
        </a:p>
      </dgm:t>
    </dgm:pt>
    <dgm:pt modelId="{A9B7D7B2-FD17-48B0-AE1E-7C4AA680CCE8}" type="pres">
      <dgm:prSet presAssocID="{B8D9132E-AF2C-4AF3-8F63-B801A2042348}" presName="parentText" presStyleLbl="node1" presStyleIdx="0" presStyleCnt="3">
        <dgm:presLayoutVars>
          <dgm:chMax val="0"/>
          <dgm:bulletEnabled val="1"/>
        </dgm:presLayoutVars>
      </dgm:prSet>
      <dgm:spPr/>
      <dgm:t>
        <a:bodyPr/>
        <a:lstStyle/>
        <a:p>
          <a:endParaRPr lang="es-PE"/>
        </a:p>
      </dgm:t>
    </dgm:pt>
    <dgm:pt modelId="{B9EA65C1-8BEF-4754-AB9C-7F7CDB5ECBBC}" type="pres">
      <dgm:prSet presAssocID="{B8D9132E-AF2C-4AF3-8F63-B801A2042348}" presName="negativeSpace" presStyleCnt="0"/>
      <dgm:spPr/>
    </dgm:pt>
    <dgm:pt modelId="{7DC0C465-0D84-4258-818B-B0E043975A56}" type="pres">
      <dgm:prSet presAssocID="{B8D9132E-AF2C-4AF3-8F63-B801A2042348}" presName="childText" presStyleLbl="conFgAcc1" presStyleIdx="0" presStyleCnt="3">
        <dgm:presLayoutVars>
          <dgm:bulletEnabled val="1"/>
        </dgm:presLayoutVars>
      </dgm:prSet>
      <dgm:spPr/>
    </dgm:pt>
    <dgm:pt modelId="{E7B64CAE-6B5D-47EC-B496-64526467E666}" type="pres">
      <dgm:prSet presAssocID="{91A8E385-1FB5-45E2-B2BD-4897C867E8BB}" presName="spaceBetweenRectangles" presStyleCnt="0"/>
      <dgm:spPr/>
    </dgm:pt>
    <dgm:pt modelId="{2EE845BB-FF97-4A4B-A531-871D85B1BE17}" type="pres">
      <dgm:prSet presAssocID="{5E5AACE7-BCBF-4F51-8469-64D4D74B5820}" presName="parentLin" presStyleCnt="0"/>
      <dgm:spPr/>
    </dgm:pt>
    <dgm:pt modelId="{7A7673CD-33EC-4E0F-8614-00BD66EC417D}" type="pres">
      <dgm:prSet presAssocID="{5E5AACE7-BCBF-4F51-8469-64D4D74B5820}" presName="parentLeftMargin" presStyleLbl="node1" presStyleIdx="0" presStyleCnt="3"/>
      <dgm:spPr/>
      <dgm:t>
        <a:bodyPr/>
        <a:lstStyle/>
        <a:p>
          <a:endParaRPr lang="es-PE"/>
        </a:p>
      </dgm:t>
    </dgm:pt>
    <dgm:pt modelId="{6E5F7220-9D35-45BD-9A6B-FE64C86791C2}" type="pres">
      <dgm:prSet presAssocID="{5E5AACE7-BCBF-4F51-8469-64D4D74B5820}" presName="parentText" presStyleLbl="node1" presStyleIdx="1" presStyleCnt="3">
        <dgm:presLayoutVars>
          <dgm:chMax val="0"/>
          <dgm:bulletEnabled val="1"/>
        </dgm:presLayoutVars>
      </dgm:prSet>
      <dgm:spPr/>
      <dgm:t>
        <a:bodyPr/>
        <a:lstStyle/>
        <a:p>
          <a:endParaRPr lang="es-PE"/>
        </a:p>
      </dgm:t>
    </dgm:pt>
    <dgm:pt modelId="{2972DEBA-C758-4943-B6E8-0C9CFAA93BC5}" type="pres">
      <dgm:prSet presAssocID="{5E5AACE7-BCBF-4F51-8469-64D4D74B5820}" presName="negativeSpace" presStyleCnt="0"/>
      <dgm:spPr/>
    </dgm:pt>
    <dgm:pt modelId="{0D5DF76D-320A-453C-BBB8-1E11F9F1135F}" type="pres">
      <dgm:prSet presAssocID="{5E5AACE7-BCBF-4F51-8469-64D4D74B5820}" presName="childText" presStyleLbl="conFgAcc1" presStyleIdx="1" presStyleCnt="3">
        <dgm:presLayoutVars>
          <dgm:bulletEnabled val="1"/>
        </dgm:presLayoutVars>
      </dgm:prSet>
      <dgm:spPr/>
    </dgm:pt>
    <dgm:pt modelId="{BD54EC8F-24C1-4C40-AE45-C65E613852A5}" type="pres">
      <dgm:prSet presAssocID="{AE9AD1CA-0AD1-4504-908E-98A928336131}" presName="spaceBetweenRectangles" presStyleCnt="0"/>
      <dgm:spPr/>
    </dgm:pt>
    <dgm:pt modelId="{AF99DC46-6CE0-4134-AB3C-4C23569AC4D7}" type="pres">
      <dgm:prSet presAssocID="{180F1AA3-28F4-4455-A958-2F1139F00CEA}" presName="parentLin" presStyleCnt="0"/>
      <dgm:spPr/>
    </dgm:pt>
    <dgm:pt modelId="{1D2E2153-196E-4880-A9F9-673344D31C33}" type="pres">
      <dgm:prSet presAssocID="{180F1AA3-28F4-4455-A958-2F1139F00CEA}" presName="parentLeftMargin" presStyleLbl="node1" presStyleIdx="1" presStyleCnt="3"/>
      <dgm:spPr/>
      <dgm:t>
        <a:bodyPr/>
        <a:lstStyle/>
        <a:p>
          <a:endParaRPr lang="es-PE"/>
        </a:p>
      </dgm:t>
    </dgm:pt>
    <dgm:pt modelId="{4F6E81D2-A04E-4C00-95EC-C21ED81B5450}" type="pres">
      <dgm:prSet presAssocID="{180F1AA3-28F4-4455-A958-2F1139F00CEA}" presName="parentText" presStyleLbl="node1" presStyleIdx="2" presStyleCnt="3">
        <dgm:presLayoutVars>
          <dgm:chMax val="0"/>
          <dgm:bulletEnabled val="1"/>
        </dgm:presLayoutVars>
      </dgm:prSet>
      <dgm:spPr/>
      <dgm:t>
        <a:bodyPr/>
        <a:lstStyle/>
        <a:p>
          <a:endParaRPr lang="es-MX"/>
        </a:p>
      </dgm:t>
    </dgm:pt>
    <dgm:pt modelId="{CA3C522B-C1B2-4CE4-A5CA-5D999CC80A77}" type="pres">
      <dgm:prSet presAssocID="{180F1AA3-28F4-4455-A958-2F1139F00CEA}" presName="negativeSpace" presStyleCnt="0"/>
      <dgm:spPr/>
    </dgm:pt>
    <dgm:pt modelId="{A1F129A6-A36A-4B81-9565-9A330540DA3E}" type="pres">
      <dgm:prSet presAssocID="{180F1AA3-28F4-4455-A958-2F1139F00CEA}" presName="childText" presStyleLbl="conFgAcc1" presStyleIdx="2" presStyleCnt="3">
        <dgm:presLayoutVars>
          <dgm:bulletEnabled val="1"/>
        </dgm:presLayoutVars>
      </dgm:prSet>
      <dgm:spPr/>
    </dgm:pt>
  </dgm:ptLst>
  <dgm:cxnLst>
    <dgm:cxn modelId="{2089AEF9-70B7-4AAC-B480-22D20EBE12B1}" type="presOf" srcId="{180F1AA3-28F4-4455-A958-2F1139F00CEA}" destId="{4F6E81D2-A04E-4C00-95EC-C21ED81B5450}" srcOrd="1" destOrd="0" presId="urn:microsoft.com/office/officeart/2005/8/layout/list1"/>
    <dgm:cxn modelId="{9A1F7DF4-F739-4B9E-90C0-A8294B84828C}" type="presOf" srcId="{B8D9132E-AF2C-4AF3-8F63-B801A2042348}" destId="{A9B7D7B2-FD17-48B0-AE1E-7C4AA680CCE8}" srcOrd="1" destOrd="0" presId="urn:microsoft.com/office/officeart/2005/8/layout/list1"/>
    <dgm:cxn modelId="{1F32DFEE-CFC2-49DC-B603-EEAA0F6F6087}" srcId="{85129AF2-FB12-437E-A1FD-55246FF03C81}" destId="{5E5AACE7-BCBF-4F51-8469-64D4D74B5820}" srcOrd="1" destOrd="0" parTransId="{BD261D96-A641-4A14-86E9-B3F04AA6DAB7}" sibTransId="{AE9AD1CA-0AD1-4504-908E-98A928336131}"/>
    <dgm:cxn modelId="{530F5CA5-7C68-48BF-8B9A-4BD409748CD9}" type="presOf" srcId="{180F1AA3-28F4-4455-A958-2F1139F00CEA}" destId="{1D2E2153-196E-4880-A9F9-673344D31C33}" srcOrd="0" destOrd="0" presId="urn:microsoft.com/office/officeart/2005/8/layout/list1"/>
    <dgm:cxn modelId="{B3B6CEC1-D9D7-4EFA-BF02-6F462A363E4E}" srcId="{85129AF2-FB12-437E-A1FD-55246FF03C81}" destId="{B8D9132E-AF2C-4AF3-8F63-B801A2042348}" srcOrd="0" destOrd="0" parTransId="{EC0F3ED5-1335-4B3F-A95F-3CE9EA21A69B}" sibTransId="{91A8E385-1FB5-45E2-B2BD-4897C867E8BB}"/>
    <dgm:cxn modelId="{787ED075-CFD8-45F2-9B4C-760A12587F26}" type="presOf" srcId="{85129AF2-FB12-437E-A1FD-55246FF03C81}" destId="{83B27B84-F906-4F74-A58D-4D8F111C751C}" srcOrd="0" destOrd="0" presId="urn:microsoft.com/office/officeart/2005/8/layout/list1"/>
    <dgm:cxn modelId="{1F40BBA6-5CA7-44BE-A9DE-D20DE81F093F}" type="presOf" srcId="{5E5AACE7-BCBF-4F51-8469-64D4D74B5820}" destId="{6E5F7220-9D35-45BD-9A6B-FE64C86791C2}" srcOrd="1" destOrd="0" presId="urn:microsoft.com/office/officeart/2005/8/layout/list1"/>
    <dgm:cxn modelId="{2931B5AC-06C2-4130-9F63-598A9C33E63D}" type="presOf" srcId="{B8D9132E-AF2C-4AF3-8F63-B801A2042348}" destId="{22A4B5AB-FAE1-4877-B44A-18FF74C2B217}" srcOrd="0" destOrd="0" presId="urn:microsoft.com/office/officeart/2005/8/layout/list1"/>
    <dgm:cxn modelId="{9DD0231F-048E-48D2-917D-FF0762A48EA4}" srcId="{85129AF2-FB12-437E-A1FD-55246FF03C81}" destId="{180F1AA3-28F4-4455-A958-2F1139F00CEA}" srcOrd="2" destOrd="0" parTransId="{0579E7A7-4524-4E59-A31E-4C893EEB65CD}" sibTransId="{0C67B012-7E20-45A9-86DE-BD63187BD4B2}"/>
    <dgm:cxn modelId="{33382094-D6FA-4484-A018-D433C7E755CA}" type="presOf" srcId="{5E5AACE7-BCBF-4F51-8469-64D4D74B5820}" destId="{7A7673CD-33EC-4E0F-8614-00BD66EC417D}" srcOrd="0" destOrd="0" presId="urn:microsoft.com/office/officeart/2005/8/layout/list1"/>
    <dgm:cxn modelId="{5E68CFB2-7CC8-47E2-9508-E7ADBAD7160E}" type="presParOf" srcId="{83B27B84-F906-4F74-A58D-4D8F111C751C}" destId="{FBFE9D11-B598-4949-9077-1A0B0E8711CE}" srcOrd="0" destOrd="0" presId="urn:microsoft.com/office/officeart/2005/8/layout/list1"/>
    <dgm:cxn modelId="{C86DBD9B-1E4E-4874-95EE-BB53F55A0881}" type="presParOf" srcId="{FBFE9D11-B598-4949-9077-1A0B0E8711CE}" destId="{22A4B5AB-FAE1-4877-B44A-18FF74C2B217}" srcOrd="0" destOrd="0" presId="urn:microsoft.com/office/officeart/2005/8/layout/list1"/>
    <dgm:cxn modelId="{1220CA9E-5A67-4A3C-8C46-0C387E0C9E45}" type="presParOf" srcId="{FBFE9D11-B598-4949-9077-1A0B0E8711CE}" destId="{A9B7D7B2-FD17-48B0-AE1E-7C4AA680CCE8}" srcOrd="1" destOrd="0" presId="urn:microsoft.com/office/officeart/2005/8/layout/list1"/>
    <dgm:cxn modelId="{4C82BABD-25D2-43AC-8812-64DB524631A2}" type="presParOf" srcId="{83B27B84-F906-4F74-A58D-4D8F111C751C}" destId="{B9EA65C1-8BEF-4754-AB9C-7F7CDB5ECBBC}" srcOrd="1" destOrd="0" presId="urn:microsoft.com/office/officeart/2005/8/layout/list1"/>
    <dgm:cxn modelId="{2727712D-A175-4905-93BA-A4E9B1CA2538}" type="presParOf" srcId="{83B27B84-F906-4F74-A58D-4D8F111C751C}" destId="{7DC0C465-0D84-4258-818B-B0E043975A56}" srcOrd="2" destOrd="0" presId="urn:microsoft.com/office/officeart/2005/8/layout/list1"/>
    <dgm:cxn modelId="{E20BAA3E-99B3-4F05-8EAA-B89E0D0AA772}" type="presParOf" srcId="{83B27B84-F906-4F74-A58D-4D8F111C751C}" destId="{E7B64CAE-6B5D-47EC-B496-64526467E666}" srcOrd="3" destOrd="0" presId="urn:microsoft.com/office/officeart/2005/8/layout/list1"/>
    <dgm:cxn modelId="{F3595F23-BCBB-4E5B-BE89-182D729C8C25}" type="presParOf" srcId="{83B27B84-F906-4F74-A58D-4D8F111C751C}" destId="{2EE845BB-FF97-4A4B-A531-871D85B1BE17}" srcOrd="4" destOrd="0" presId="urn:microsoft.com/office/officeart/2005/8/layout/list1"/>
    <dgm:cxn modelId="{0A2F9C19-43FC-41FE-9AA5-880BFAC1D71A}" type="presParOf" srcId="{2EE845BB-FF97-4A4B-A531-871D85B1BE17}" destId="{7A7673CD-33EC-4E0F-8614-00BD66EC417D}" srcOrd="0" destOrd="0" presId="urn:microsoft.com/office/officeart/2005/8/layout/list1"/>
    <dgm:cxn modelId="{964EB107-ACBC-4968-BDB0-61A40CEC0D3E}" type="presParOf" srcId="{2EE845BB-FF97-4A4B-A531-871D85B1BE17}" destId="{6E5F7220-9D35-45BD-9A6B-FE64C86791C2}" srcOrd="1" destOrd="0" presId="urn:microsoft.com/office/officeart/2005/8/layout/list1"/>
    <dgm:cxn modelId="{ACEF5C86-A2D7-40D2-B47A-E8B5BE3070E5}" type="presParOf" srcId="{83B27B84-F906-4F74-A58D-4D8F111C751C}" destId="{2972DEBA-C758-4943-B6E8-0C9CFAA93BC5}" srcOrd="5" destOrd="0" presId="urn:microsoft.com/office/officeart/2005/8/layout/list1"/>
    <dgm:cxn modelId="{E3C0F0AD-5643-441F-BCD4-EBE5A347A1B5}" type="presParOf" srcId="{83B27B84-F906-4F74-A58D-4D8F111C751C}" destId="{0D5DF76D-320A-453C-BBB8-1E11F9F1135F}" srcOrd="6" destOrd="0" presId="urn:microsoft.com/office/officeart/2005/8/layout/list1"/>
    <dgm:cxn modelId="{D0D9AC1F-356E-41E3-A9F2-65BF8FAC83B1}" type="presParOf" srcId="{83B27B84-F906-4F74-A58D-4D8F111C751C}" destId="{BD54EC8F-24C1-4C40-AE45-C65E613852A5}" srcOrd="7" destOrd="0" presId="urn:microsoft.com/office/officeart/2005/8/layout/list1"/>
    <dgm:cxn modelId="{BD872227-1769-47B5-80B8-30CAC69690ED}" type="presParOf" srcId="{83B27B84-F906-4F74-A58D-4D8F111C751C}" destId="{AF99DC46-6CE0-4134-AB3C-4C23569AC4D7}" srcOrd="8" destOrd="0" presId="urn:microsoft.com/office/officeart/2005/8/layout/list1"/>
    <dgm:cxn modelId="{2A201109-047C-4421-98CE-5307735F1CB7}" type="presParOf" srcId="{AF99DC46-6CE0-4134-AB3C-4C23569AC4D7}" destId="{1D2E2153-196E-4880-A9F9-673344D31C33}" srcOrd="0" destOrd="0" presId="urn:microsoft.com/office/officeart/2005/8/layout/list1"/>
    <dgm:cxn modelId="{E6EFC480-88A4-4563-9142-6FB7335CFAA3}" type="presParOf" srcId="{AF99DC46-6CE0-4134-AB3C-4C23569AC4D7}" destId="{4F6E81D2-A04E-4C00-95EC-C21ED81B5450}" srcOrd="1" destOrd="0" presId="urn:microsoft.com/office/officeart/2005/8/layout/list1"/>
    <dgm:cxn modelId="{C2DA42A6-8167-4187-AEDE-0A55929E0EE1}" type="presParOf" srcId="{83B27B84-F906-4F74-A58D-4D8F111C751C}" destId="{CA3C522B-C1B2-4CE4-A5CA-5D999CC80A77}" srcOrd="9" destOrd="0" presId="urn:microsoft.com/office/officeart/2005/8/layout/list1"/>
    <dgm:cxn modelId="{438B77C2-5C87-49D9-94A1-3AC2B0FFA3DA}" type="presParOf" srcId="{83B27B84-F906-4F74-A58D-4D8F111C751C}" destId="{A1F129A6-A36A-4B81-9565-9A330540DA3E}"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745055-7EC0-4C15-A4D2-A411F29B0A0E}" type="doc">
      <dgm:prSet loTypeId="urn:microsoft.com/office/officeart/2005/8/layout/radial1" loCatId="cycle" qsTypeId="urn:microsoft.com/office/officeart/2005/8/quickstyle/simple3" qsCatId="simple" csTypeId="urn:microsoft.com/office/officeart/2005/8/colors/accent1_2" csCatId="accent1" phldr="1"/>
      <dgm:spPr/>
      <dgm:t>
        <a:bodyPr/>
        <a:lstStyle/>
        <a:p>
          <a:endParaRPr lang="es-MX"/>
        </a:p>
      </dgm:t>
    </dgm:pt>
    <dgm:pt modelId="{18A2DA62-2FA0-4BDD-8BFC-9C2A173E4212}">
      <dgm:prSet phldrT="[Texto]"/>
      <dgm:spPr/>
      <dgm:t>
        <a:bodyPr/>
        <a:lstStyle/>
        <a:p>
          <a:r>
            <a:rPr lang="es-MX" dirty="0" smtClean="0"/>
            <a:t>Casa de Pedro</a:t>
          </a:r>
          <a:endParaRPr lang="es-MX" dirty="0"/>
        </a:p>
      </dgm:t>
    </dgm:pt>
    <dgm:pt modelId="{B0F08F0D-0075-41B8-A0F7-A4C64B6B32C8}" type="parTrans" cxnId="{8D4D686A-2574-4D52-9374-960BDED205EF}">
      <dgm:prSet/>
      <dgm:spPr/>
      <dgm:t>
        <a:bodyPr/>
        <a:lstStyle/>
        <a:p>
          <a:endParaRPr lang="es-MX"/>
        </a:p>
      </dgm:t>
    </dgm:pt>
    <dgm:pt modelId="{D8204B65-2022-43D9-91EA-E18BEBAD7096}" type="sibTrans" cxnId="{8D4D686A-2574-4D52-9374-960BDED205EF}">
      <dgm:prSet/>
      <dgm:spPr/>
      <dgm:t>
        <a:bodyPr/>
        <a:lstStyle/>
        <a:p>
          <a:endParaRPr lang="es-MX"/>
        </a:p>
      </dgm:t>
    </dgm:pt>
    <dgm:pt modelId="{9B3B9D8A-2FB1-453B-8006-E241F4FFBFF3}">
      <dgm:prSet phldrT="[Texto]"/>
      <dgm:spPr/>
      <dgm:t>
        <a:bodyPr/>
        <a:lstStyle/>
        <a:p>
          <a:r>
            <a:rPr lang="es-MX" dirty="0" smtClean="0"/>
            <a:t>azul</a:t>
          </a:r>
          <a:endParaRPr lang="es-MX" dirty="0"/>
        </a:p>
      </dgm:t>
    </dgm:pt>
    <dgm:pt modelId="{E2A1982F-B645-4171-92EE-A4A0FCB32A51}" type="parTrans" cxnId="{D8206EEE-40B6-4B24-92C8-DF0C191F949A}">
      <dgm:prSet/>
      <dgm:spPr/>
      <dgm:t>
        <a:bodyPr/>
        <a:lstStyle/>
        <a:p>
          <a:endParaRPr lang="es-MX"/>
        </a:p>
      </dgm:t>
    </dgm:pt>
    <dgm:pt modelId="{0E7AF150-E40A-4124-A6AE-FC573A96292C}" type="sibTrans" cxnId="{D8206EEE-40B6-4B24-92C8-DF0C191F949A}">
      <dgm:prSet/>
      <dgm:spPr/>
      <dgm:t>
        <a:bodyPr/>
        <a:lstStyle/>
        <a:p>
          <a:endParaRPr lang="es-MX"/>
        </a:p>
      </dgm:t>
    </dgm:pt>
    <dgm:pt modelId="{54D25E65-6DC0-45DF-92C1-B773DB6D0988}">
      <dgm:prSet phldrT="[Texto]"/>
      <dgm:spPr/>
      <dgm:t>
        <a:bodyPr/>
        <a:lstStyle/>
        <a:p>
          <a:r>
            <a:rPr lang="es-MX" dirty="0" smtClean="0"/>
            <a:t>20 m</a:t>
          </a:r>
          <a:endParaRPr lang="es-MX" dirty="0"/>
        </a:p>
      </dgm:t>
    </dgm:pt>
    <dgm:pt modelId="{58DC1407-183B-47DB-B25C-356BE3E6446B}" type="parTrans" cxnId="{770BA8E3-B309-4D73-A1F1-E02B4D828762}">
      <dgm:prSet/>
      <dgm:spPr/>
      <dgm:t>
        <a:bodyPr/>
        <a:lstStyle/>
        <a:p>
          <a:endParaRPr lang="es-MX"/>
        </a:p>
      </dgm:t>
    </dgm:pt>
    <dgm:pt modelId="{7C277D22-3173-44A0-85C4-B0E4494F1EC3}" type="sibTrans" cxnId="{770BA8E3-B309-4D73-A1F1-E02B4D828762}">
      <dgm:prSet/>
      <dgm:spPr/>
      <dgm:t>
        <a:bodyPr/>
        <a:lstStyle/>
        <a:p>
          <a:endParaRPr lang="es-MX"/>
        </a:p>
      </dgm:t>
    </dgm:pt>
    <dgm:pt modelId="{D2BBBCE0-C7CD-4512-BE29-9506055248BB}">
      <dgm:prSet phldrT="[Texto]"/>
      <dgm:spPr/>
      <dgm:t>
        <a:bodyPr/>
        <a:lstStyle/>
        <a:p>
          <a:r>
            <a:rPr lang="es-MX" dirty="0" smtClean="0"/>
            <a:t>130m</a:t>
          </a:r>
          <a:endParaRPr lang="es-MX" dirty="0"/>
        </a:p>
      </dgm:t>
    </dgm:pt>
    <dgm:pt modelId="{64ABA8C7-129E-4845-AEAE-48D8DC780879}" type="parTrans" cxnId="{50879D5C-9A64-4EF8-94EB-803498D22E95}">
      <dgm:prSet/>
      <dgm:spPr/>
      <dgm:t>
        <a:bodyPr/>
        <a:lstStyle/>
        <a:p>
          <a:endParaRPr lang="es-MX"/>
        </a:p>
      </dgm:t>
    </dgm:pt>
    <dgm:pt modelId="{DE3E3570-2515-4066-B45B-25522518CD16}" type="sibTrans" cxnId="{50879D5C-9A64-4EF8-94EB-803498D22E95}">
      <dgm:prSet/>
      <dgm:spPr/>
      <dgm:t>
        <a:bodyPr/>
        <a:lstStyle/>
        <a:p>
          <a:endParaRPr lang="es-MX"/>
        </a:p>
      </dgm:t>
    </dgm:pt>
    <dgm:pt modelId="{36E03193-D596-4A5B-94C9-3BFFD7BB736A}">
      <dgm:prSet phldrT="[Texto]"/>
      <dgm:spPr/>
      <dgm:t>
        <a:bodyPr/>
        <a:lstStyle/>
        <a:p>
          <a:r>
            <a:rPr lang="es-MX" dirty="0" smtClean="0"/>
            <a:t>2 baños</a:t>
          </a:r>
          <a:endParaRPr lang="es-MX" dirty="0"/>
        </a:p>
      </dgm:t>
    </dgm:pt>
    <dgm:pt modelId="{07855AAF-62DE-439D-84A6-FC8D37F8B399}" type="parTrans" cxnId="{ABFB914D-9E51-4B47-A879-9B68EBC610E0}">
      <dgm:prSet/>
      <dgm:spPr/>
      <dgm:t>
        <a:bodyPr/>
        <a:lstStyle/>
        <a:p>
          <a:endParaRPr lang="es-MX"/>
        </a:p>
      </dgm:t>
    </dgm:pt>
    <dgm:pt modelId="{3BC89428-49D9-4211-B526-F58E11102DC1}" type="sibTrans" cxnId="{ABFB914D-9E51-4B47-A879-9B68EBC610E0}">
      <dgm:prSet/>
      <dgm:spPr/>
      <dgm:t>
        <a:bodyPr/>
        <a:lstStyle/>
        <a:p>
          <a:endParaRPr lang="es-MX"/>
        </a:p>
      </dgm:t>
    </dgm:pt>
    <dgm:pt modelId="{BD8FE117-12BA-4772-9911-3EBDF681B3BF}">
      <dgm:prSet phldrT="[Texto]"/>
      <dgm:spPr/>
      <dgm:t>
        <a:bodyPr/>
        <a:lstStyle/>
        <a:p>
          <a:r>
            <a:rPr lang="es-MX" dirty="0" smtClean="0"/>
            <a:t>4 habitaciones</a:t>
          </a:r>
          <a:endParaRPr lang="es-MX" dirty="0"/>
        </a:p>
      </dgm:t>
    </dgm:pt>
    <dgm:pt modelId="{6C2571D6-49C3-4207-9F94-5FAD4F3A14A3}" type="parTrans" cxnId="{12884EE3-4F35-41CF-A20D-607448F5507B}">
      <dgm:prSet/>
      <dgm:spPr/>
      <dgm:t>
        <a:bodyPr/>
        <a:lstStyle/>
        <a:p>
          <a:endParaRPr lang="es-MX"/>
        </a:p>
      </dgm:t>
    </dgm:pt>
    <dgm:pt modelId="{D174BFF7-C99C-4AF2-9B76-0DE1C2B2BB87}" type="sibTrans" cxnId="{12884EE3-4F35-41CF-A20D-607448F5507B}">
      <dgm:prSet/>
      <dgm:spPr/>
      <dgm:t>
        <a:bodyPr/>
        <a:lstStyle/>
        <a:p>
          <a:endParaRPr lang="es-MX"/>
        </a:p>
      </dgm:t>
    </dgm:pt>
    <dgm:pt modelId="{17D07928-E99C-4C2A-A53A-1D53B6E58F70}" type="pres">
      <dgm:prSet presAssocID="{17745055-7EC0-4C15-A4D2-A411F29B0A0E}" presName="cycle" presStyleCnt="0">
        <dgm:presLayoutVars>
          <dgm:chMax val="1"/>
          <dgm:dir/>
          <dgm:animLvl val="ctr"/>
          <dgm:resizeHandles val="exact"/>
        </dgm:presLayoutVars>
      </dgm:prSet>
      <dgm:spPr/>
      <dgm:t>
        <a:bodyPr/>
        <a:lstStyle/>
        <a:p>
          <a:endParaRPr lang="es-MX"/>
        </a:p>
      </dgm:t>
    </dgm:pt>
    <dgm:pt modelId="{742446A6-8D41-416B-BF45-8F9A119CF095}" type="pres">
      <dgm:prSet presAssocID="{18A2DA62-2FA0-4BDD-8BFC-9C2A173E4212}" presName="centerShape" presStyleLbl="node0" presStyleIdx="0" presStyleCnt="1"/>
      <dgm:spPr/>
      <dgm:t>
        <a:bodyPr/>
        <a:lstStyle/>
        <a:p>
          <a:endParaRPr lang="es-MX"/>
        </a:p>
      </dgm:t>
    </dgm:pt>
    <dgm:pt modelId="{3C06CE94-AE09-4C58-AA9E-E1F96B9010EC}" type="pres">
      <dgm:prSet presAssocID="{E2A1982F-B645-4171-92EE-A4A0FCB32A51}" presName="Name9" presStyleLbl="parChTrans1D2" presStyleIdx="0" presStyleCnt="5"/>
      <dgm:spPr/>
      <dgm:t>
        <a:bodyPr/>
        <a:lstStyle/>
        <a:p>
          <a:endParaRPr lang="es-MX"/>
        </a:p>
      </dgm:t>
    </dgm:pt>
    <dgm:pt modelId="{99A29302-55D6-402A-B852-CB13891D9BCF}" type="pres">
      <dgm:prSet presAssocID="{E2A1982F-B645-4171-92EE-A4A0FCB32A51}" presName="connTx" presStyleLbl="parChTrans1D2" presStyleIdx="0" presStyleCnt="5"/>
      <dgm:spPr/>
      <dgm:t>
        <a:bodyPr/>
        <a:lstStyle/>
        <a:p>
          <a:endParaRPr lang="es-MX"/>
        </a:p>
      </dgm:t>
    </dgm:pt>
    <dgm:pt modelId="{EB88AF83-AE95-4964-9285-0250F9FAA61E}" type="pres">
      <dgm:prSet presAssocID="{9B3B9D8A-2FB1-453B-8006-E241F4FFBFF3}" presName="node" presStyleLbl="node1" presStyleIdx="0" presStyleCnt="5">
        <dgm:presLayoutVars>
          <dgm:bulletEnabled val="1"/>
        </dgm:presLayoutVars>
      </dgm:prSet>
      <dgm:spPr/>
      <dgm:t>
        <a:bodyPr/>
        <a:lstStyle/>
        <a:p>
          <a:endParaRPr lang="es-MX"/>
        </a:p>
      </dgm:t>
    </dgm:pt>
    <dgm:pt modelId="{1280F94A-4749-4747-BDE0-391A1964E7D8}" type="pres">
      <dgm:prSet presAssocID="{58DC1407-183B-47DB-B25C-356BE3E6446B}" presName="Name9" presStyleLbl="parChTrans1D2" presStyleIdx="1" presStyleCnt="5"/>
      <dgm:spPr/>
      <dgm:t>
        <a:bodyPr/>
        <a:lstStyle/>
        <a:p>
          <a:endParaRPr lang="es-MX"/>
        </a:p>
      </dgm:t>
    </dgm:pt>
    <dgm:pt modelId="{C77EF7F2-E8C8-457E-94B9-16D39F54566F}" type="pres">
      <dgm:prSet presAssocID="{58DC1407-183B-47DB-B25C-356BE3E6446B}" presName="connTx" presStyleLbl="parChTrans1D2" presStyleIdx="1" presStyleCnt="5"/>
      <dgm:spPr/>
      <dgm:t>
        <a:bodyPr/>
        <a:lstStyle/>
        <a:p>
          <a:endParaRPr lang="es-MX"/>
        </a:p>
      </dgm:t>
    </dgm:pt>
    <dgm:pt modelId="{E65FE5CA-B149-45C3-98E6-D54FB7BC26B7}" type="pres">
      <dgm:prSet presAssocID="{54D25E65-6DC0-45DF-92C1-B773DB6D0988}" presName="node" presStyleLbl="node1" presStyleIdx="1" presStyleCnt="5" custRadScaleRad="104692" custRadScaleInc="-843">
        <dgm:presLayoutVars>
          <dgm:bulletEnabled val="1"/>
        </dgm:presLayoutVars>
      </dgm:prSet>
      <dgm:spPr/>
      <dgm:t>
        <a:bodyPr/>
        <a:lstStyle/>
        <a:p>
          <a:endParaRPr lang="es-MX"/>
        </a:p>
      </dgm:t>
    </dgm:pt>
    <dgm:pt modelId="{099770A0-8510-48E6-86A9-1557B067B6BA}" type="pres">
      <dgm:prSet presAssocID="{64ABA8C7-129E-4845-AEAE-48D8DC780879}" presName="Name9" presStyleLbl="parChTrans1D2" presStyleIdx="2" presStyleCnt="5"/>
      <dgm:spPr/>
      <dgm:t>
        <a:bodyPr/>
        <a:lstStyle/>
        <a:p>
          <a:endParaRPr lang="es-MX"/>
        </a:p>
      </dgm:t>
    </dgm:pt>
    <dgm:pt modelId="{40A29593-6448-4997-9450-27954F053BE8}" type="pres">
      <dgm:prSet presAssocID="{64ABA8C7-129E-4845-AEAE-48D8DC780879}" presName="connTx" presStyleLbl="parChTrans1D2" presStyleIdx="2" presStyleCnt="5"/>
      <dgm:spPr/>
      <dgm:t>
        <a:bodyPr/>
        <a:lstStyle/>
        <a:p>
          <a:endParaRPr lang="es-MX"/>
        </a:p>
      </dgm:t>
    </dgm:pt>
    <dgm:pt modelId="{A2859E72-475B-4CBC-99DD-316B328E3184}" type="pres">
      <dgm:prSet presAssocID="{D2BBBCE0-C7CD-4512-BE29-9506055248BB}" presName="node" presStyleLbl="node1" presStyleIdx="2" presStyleCnt="5" custRadScaleRad="109956" custRadScaleInc="-576">
        <dgm:presLayoutVars>
          <dgm:bulletEnabled val="1"/>
        </dgm:presLayoutVars>
      </dgm:prSet>
      <dgm:spPr/>
      <dgm:t>
        <a:bodyPr/>
        <a:lstStyle/>
        <a:p>
          <a:endParaRPr lang="es-MX"/>
        </a:p>
      </dgm:t>
    </dgm:pt>
    <dgm:pt modelId="{FE10AFFD-0AB4-4C1B-942F-5F1440C6B290}" type="pres">
      <dgm:prSet presAssocID="{07855AAF-62DE-439D-84A6-FC8D37F8B399}" presName="Name9" presStyleLbl="parChTrans1D2" presStyleIdx="3" presStyleCnt="5"/>
      <dgm:spPr/>
      <dgm:t>
        <a:bodyPr/>
        <a:lstStyle/>
        <a:p>
          <a:endParaRPr lang="es-MX"/>
        </a:p>
      </dgm:t>
    </dgm:pt>
    <dgm:pt modelId="{FFB3B82D-E16A-4E36-91EA-7D30AFFC14A3}" type="pres">
      <dgm:prSet presAssocID="{07855AAF-62DE-439D-84A6-FC8D37F8B399}" presName="connTx" presStyleLbl="parChTrans1D2" presStyleIdx="3" presStyleCnt="5"/>
      <dgm:spPr/>
      <dgm:t>
        <a:bodyPr/>
        <a:lstStyle/>
        <a:p>
          <a:endParaRPr lang="es-MX"/>
        </a:p>
      </dgm:t>
    </dgm:pt>
    <dgm:pt modelId="{CB50190E-8FB1-4B63-9BED-FA3D23887A65}" type="pres">
      <dgm:prSet presAssocID="{36E03193-D596-4A5B-94C9-3BFFD7BB736A}" presName="node" presStyleLbl="node1" presStyleIdx="3" presStyleCnt="5">
        <dgm:presLayoutVars>
          <dgm:bulletEnabled val="1"/>
        </dgm:presLayoutVars>
      </dgm:prSet>
      <dgm:spPr/>
      <dgm:t>
        <a:bodyPr/>
        <a:lstStyle/>
        <a:p>
          <a:endParaRPr lang="es-MX"/>
        </a:p>
      </dgm:t>
    </dgm:pt>
    <dgm:pt modelId="{87240103-9AD8-43BB-B2C6-8AB218D3F35E}" type="pres">
      <dgm:prSet presAssocID="{6C2571D6-49C3-4207-9F94-5FAD4F3A14A3}" presName="Name9" presStyleLbl="parChTrans1D2" presStyleIdx="4" presStyleCnt="5"/>
      <dgm:spPr/>
      <dgm:t>
        <a:bodyPr/>
        <a:lstStyle/>
        <a:p>
          <a:endParaRPr lang="es-MX"/>
        </a:p>
      </dgm:t>
    </dgm:pt>
    <dgm:pt modelId="{6D90DAA0-AE09-4FC2-9C8E-4F26C7A8D61E}" type="pres">
      <dgm:prSet presAssocID="{6C2571D6-49C3-4207-9F94-5FAD4F3A14A3}" presName="connTx" presStyleLbl="parChTrans1D2" presStyleIdx="4" presStyleCnt="5"/>
      <dgm:spPr/>
      <dgm:t>
        <a:bodyPr/>
        <a:lstStyle/>
        <a:p>
          <a:endParaRPr lang="es-MX"/>
        </a:p>
      </dgm:t>
    </dgm:pt>
    <dgm:pt modelId="{3E5B7467-AD9D-4A70-A6DC-02D0556B30A6}" type="pres">
      <dgm:prSet presAssocID="{BD8FE117-12BA-4772-9911-3EBDF681B3BF}" presName="node" presStyleLbl="node1" presStyleIdx="4" presStyleCnt="5">
        <dgm:presLayoutVars>
          <dgm:bulletEnabled val="1"/>
        </dgm:presLayoutVars>
      </dgm:prSet>
      <dgm:spPr/>
      <dgm:t>
        <a:bodyPr/>
        <a:lstStyle/>
        <a:p>
          <a:endParaRPr lang="es-MX"/>
        </a:p>
      </dgm:t>
    </dgm:pt>
  </dgm:ptLst>
  <dgm:cxnLst>
    <dgm:cxn modelId="{50879D5C-9A64-4EF8-94EB-803498D22E95}" srcId="{18A2DA62-2FA0-4BDD-8BFC-9C2A173E4212}" destId="{D2BBBCE0-C7CD-4512-BE29-9506055248BB}" srcOrd="2" destOrd="0" parTransId="{64ABA8C7-129E-4845-AEAE-48D8DC780879}" sibTransId="{DE3E3570-2515-4066-B45B-25522518CD16}"/>
    <dgm:cxn modelId="{5A8D9CCE-0826-476D-BD67-5C0DB28EEFDE}" type="presOf" srcId="{54D25E65-6DC0-45DF-92C1-B773DB6D0988}" destId="{E65FE5CA-B149-45C3-98E6-D54FB7BC26B7}" srcOrd="0" destOrd="0" presId="urn:microsoft.com/office/officeart/2005/8/layout/radial1"/>
    <dgm:cxn modelId="{D7DEEE99-1225-4CC8-B2A1-5EB6BBF92169}" type="presOf" srcId="{07855AAF-62DE-439D-84A6-FC8D37F8B399}" destId="{FFB3B82D-E16A-4E36-91EA-7D30AFFC14A3}" srcOrd="1" destOrd="0" presId="urn:microsoft.com/office/officeart/2005/8/layout/radial1"/>
    <dgm:cxn modelId="{ABFB914D-9E51-4B47-A879-9B68EBC610E0}" srcId="{18A2DA62-2FA0-4BDD-8BFC-9C2A173E4212}" destId="{36E03193-D596-4A5B-94C9-3BFFD7BB736A}" srcOrd="3" destOrd="0" parTransId="{07855AAF-62DE-439D-84A6-FC8D37F8B399}" sibTransId="{3BC89428-49D9-4211-B526-F58E11102DC1}"/>
    <dgm:cxn modelId="{AED873B5-67E0-4CA7-A3AF-8DD47A6E71E5}" type="presOf" srcId="{D2BBBCE0-C7CD-4512-BE29-9506055248BB}" destId="{A2859E72-475B-4CBC-99DD-316B328E3184}" srcOrd="0" destOrd="0" presId="urn:microsoft.com/office/officeart/2005/8/layout/radial1"/>
    <dgm:cxn modelId="{7B9773C8-5B8E-414B-9162-863E62739048}" type="presOf" srcId="{17745055-7EC0-4C15-A4D2-A411F29B0A0E}" destId="{17D07928-E99C-4C2A-A53A-1D53B6E58F70}" srcOrd="0" destOrd="0" presId="urn:microsoft.com/office/officeart/2005/8/layout/radial1"/>
    <dgm:cxn modelId="{8797239A-C0C9-4F3B-A388-26E47F7D8AEC}" type="presOf" srcId="{58DC1407-183B-47DB-B25C-356BE3E6446B}" destId="{C77EF7F2-E8C8-457E-94B9-16D39F54566F}" srcOrd="1" destOrd="0" presId="urn:microsoft.com/office/officeart/2005/8/layout/radial1"/>
    <dgm:cxn modelId="{12884EE3-4F35-41CF-A20D-607448F5507B}" srcId="{18A2DA62-2FA0-4BDD-8BFC-9C2A173E4212}" destId="{BD8FE117-12BA-4772-9911-3EBDF681B3BF}" srcOrd="4" destOrd="0" parTransId="{6C2571D6-49C3-4207-9F94-5FAD4F3A14A3}" sibTransId="{D174BFF7-C99C-4AF2-9B76-0DE1C2B2BB87}"/>
    <dgm:cxn modelId="{8E20385D-CA67-447C-900F-C6691A09EC46}" type="presOf" srcId="{6C2571D6-49C3-4207-9F94-5FAD4F3A14A3}" destId="{6D90DAA0-AE09-4FC2-9C8E-4F26C7A8D61E}" srcOrd="1" destOrd="0" presId="urn:microsoft.com/office/officeart/2005/8/layout/radial1"/>
    <dgm:cxn modelId="{334219DE-DA70-4EFB-8911-58CFFA7A5881}" type="presOf" srcId="{BD8FE117-12BA-4772-9911-3EBDF681B3BF}" destId="{3E5B7467-AD9D-4A70-A6DC-02D0556B30A6}" srcOrd="0" destOrd="0" presId="urn:microsoft.com/office/officeart/2005/8/layout/radial1"/>
    <dgm:cxn modelId="{2191BA6E-FA8A-420C-99C6-E1141E01247D}" type="presOf" srcId="{07855AAF-62DE-439D-84A6-FC8D37F8B399}" destId="{FE10AFFD-0AB4-4C1B-942F-5F1440C6B290}" srcOrd="0" destOrd="0" presId="urn:microsoft.com/office/officeart/2005/8/layout/radial1"/>
    <dgm:cxn modelId="{A67C6453-29ED-4803-9D12-D847F57C119C}" type="presOf" srcId="{9B3B9D8A-2FB1-453B-8006-E241F4FFBFF3}" destId="{EB88AF83-AE95-4964-9285-0250F9FAA61E}" srcOrd="0" destOrd="0" presId="urn:microsoft.com/office/officeart/2005/8/layout/radial1"/>
    <dgm:cxn modelId="{BC70BB92-F759-45EF-B362-BAB5DBD96454}" type="presOf" srcId="{E2A1982F-B645-4171-92EE-A4A0FCB32A51}" destId="{99A29302-55D6-402A-B852-CB13891D9BCF}" srcOrd="1" destOrd="0" presId="urn:microsoft.com/office/officeart/2005/8/layout/radial1"/>
    <dgm:cxn modelId="{770BA8E3-B309-4D73-A1F1-E02B4D828762}" srcId="{18A2DA62-2FA0-4BDD-8BFC-9C2A173E4212}" destId="{54D25E65-6DC0-45DF-92C1-B773DB6D0988}" srcOrd="1" destOrd="0" parTransId="{58DC1407-183B-47DB-B25C-356BE3E6446B}" sibTransId="{7C277D22-3173-44A0-85C4-B0E4494F1EC3}"/>
    <dgm:cxn modelId="{8D4D686A-2574-4D52-9374-960BDED205EF}" srcId="{17745055-7EC0-4C15-A4D2-A411F29B0A0E}" destId="{18A2DA62-2FA0-4BDD-8BFC-9C2A173E4212}" srcOrd="0" destOrd="0" parTransId="{B0F08F0D-0075-41B8-A0F7-A4C64B6B32C8}" sibTransId="{D8204B65-2022-43D9-91EA-E18BEBAD7096}"/>
    <dgm:cxn modelId="{B7E7E5D3-2FE9-40F7-9560-419C988E6D73}" type="presOf" srcId="{58DC1407-183B-47DB-B25C-356BE3E6446B}" destId="{1280F94A-4749-4747-BDE0-391A1964E7D8}" srcOrd="0" destOrd="0" presId="urn:microsoft.com/office/officeart/2005/8/layout/radial1"/>
    <dgm:cxn modelId="{D6FC526E-7D76-4419-AD87-0E565013A6FB}" type="presOf" srcId="{6C2571D6-49C3-4207-9F94-5FAD4F3A14A3}" destId="{87240103-9AD8-43BB-B2C6-8AB218D3F35E}" srcOrd="0" destOrd="0" presId="urn:microsoft.com/office/officeart/2005/8/layout/radial1"/>
    <dgm:cxn modelId="{E5251DAB-544D-48A5-BFE5-11DB1858D6D0}" type="presOf" srcId="{18A2DA62-2FA0-4BDD-8BFC-9C2A173E4212}" destId="{742446A6-8D41-416B-BF45-8F9A119CF095}" srcOrd="0" destOrd="0" presId="urn:microsoft.com/office/officeart/2005/8/layout/radial1"/>
    <dgm:cxn modelId="{F5112293-4908-429E-A83B-29054B2EF9FD}" type="presOf" srcId="{64ABA8C7-129E-4845-AEAE-48D8DC780879}" destId="{099770A0-8510-48E6-86A9-1557B067B6BA}" srcOrd="0" destOrd="0" presId="urn:microsoft.com/office/officeart/2005/8/layout/radial1"/>
    <dgm:cxn modelId="{24F88C4D-B472-4BE7-9D73-5C129765D741}" type="presOf" srcId="{36E03193-D596-4A5B-94C9-3BFFD7BB736A}" destId="{CB50190E-8FB1-4B63-9BED-FA3D23887A65}" srcOrd="0" destOrd="0" presId="urn:microsoft.com/office/officeart/2005/8/layout/radial1"/>
    <dgm:cxn modelId="{011E18E3-787F-49E2-80EF-56FBA6DB64F2}" type="presOf" srcId="{64ABA8C7-129E-4845-AEAE-48D8DC780879}" destId="{40A29593-6448-4997-9450-27954F053BE8}" srcOrd="1" destOrd="0" presId="urn:microsoft.com/office/officeart/2005/8/layout/radial1"/>
    <dgm:cxn modelId="{D8769F03-91E1-4B88-A255-6CAE4E918714}" type="presOf" srcId="{E2A1982F-B645-4171-92EE-A4A0FCB32A51}" destId="{3C06CE94-AE09-4C58-AA9E-E1F96B9010EC}" srcOrd="0" destOrd="0" presId="urn:microsoft.com/office/officeart/2005/8/layout/radial1"/>
    <dgm:cxn modelId="{D8206EEE-40B6-4B24-92C8-DF0C191F949A}" srcId="{18A2DA62-2FA0-4BDD-8BFC-9C2A173E4212}" destId="{9B3B9D8A-2FB1-453B-8006-E241F4FFBFF3}" srcOrd="0" destOrd="0" parTransId="{E2A1982F-B645-4171-92EE-A4A0FCB32A51}" sibTransId="{0E7AF150-E40A-4124-A6AE-FC573A96292C}"/>
    <dgm:cxn modelId="{9AA2B833-5CA8-44EC-AF91-8329BF41E969}" type="presParOf" srcId="{17D07928-E99C-4C2A-A53A-1D53B6E58F70}" destId="{742446A6-8D41-416B-BF45-8F9A119CF095}" srcOrd="0" destOrd="0" presId="urn:microsoft.com/office/officeart/2005/8/layout/radial1"/>
    <dgm:cxn modelId="{74DFB274-644A-45AD-B7B6-B83B07ADE649}" type="presParOf" srcId="{17D07928-E99C-4C2A-A53A-1D53B6E58F70}" destId="{3C06CE94-AE09-4C58-AA9E-E1F96B9010EC}" srcOrd="1" destOrd="0" presId="urn:microsoft.com/office/officeart/2005/8/layout/radial1"/>
    <dgm:cxn modelId="{439DBB75-2DBD-4BA5-8697-478C287BE2C7}" type="presParOf" srcId="{3C06CE94-AE09-4C58-AA9E-E1F96B9010EC}" destId="{99A29302-55D6-402A-B852-CB13891D9BCF}" srcOrd="0" destOrd="0" presId="urn:microsoft.com/office/officeart/2005/8/layout/radial1"/>
    <dgm:cxn modelId="{C7B498DF-F445-4912-819A-3685BDC7837F}" type="presParOf" srcId="{17D07928-E99C-4C2A-A53A-1D53B6E58F70}" destId="{EB88AF83-AE95-4964-9285-0250F9FAA61E}" srcOrd="2" destOrd="0" presId="urn:microsoft.com/office/officeart/2005/8/layout/radial1"/>
    <dgm:cxn modelId="{BEEC771A-462F-427E-BAC7-D4C945C4CCB0}" type="presParOf" srcId="{17D07928-E99C-4C2A-A53A-1D53B6E58F70}" destId="{1280F94A-4749-4747-BDE0-391A1964E7D8}" srcOrd="3" destOrd="0" presId="urn:microsoft.com/office/officeart/2005/8/layout/radial1"/>
    <dgm:cxn modelId="{1E57D6AA-0B50-4046-866E-C865CADB2772}" type="presParOf" srcId="{1280F94A-4749-4747-BDE0-391A1964E7D8}" destId="{C77EF7F2-E8C8-457E-94B9-16D39F54566F}" srcOrd="0" destOrd="0" presId="urn:microsoft.com/office/officeart/2005/8/layout/radial1"/>
    <dgm:cxn modelId="{A531C6B5-696E-4DD7-AA0A-9940E50678B9}" type="presParOf" srcId="{17D07928-E99C-4C2A-A53A-1D53B6E58F70}" destId="{E65FE5CA-B149-45C3-98E6-D54FB7BC26B7}" srcOrd="4" destOrd="0" presId="urn:microsoft.com/office/officeart/2005/8/layout/radial1"/>
    <dgm:cxn modelId="{B466CFE3-6E5D-4DCB-AFF0-6D75F22A5477}" type="presParOf" srcId="{17D07928-E99C-4C2A-A53A-1D53B6E58F70}" destId="{099770A0-8510-48E6-86A9-1557B067B6BA}" srcOrd="5" destOrd="0" presId="urn:microsoft.com/office/officeart/2005/8/layout/radial1"/>
    <dgm:cxn modelId="{176420BB-3B02-4850-B2CA-3D83889583AA}" type="presParOf" srcId="{099770A0-8510-48E6-86A9-1557B067B6BA}" destId="{40A29593-6448-4997-9450-27954F053BE8}" srcOrd="0" destOrd="0" presId="urn:microsoft.com/office/officeart/2005/8/layout/radial1"/>
    <dgm:cxn modelId="{4DF293F1-392A-4161-9180-80AB06A8740A}" type="presParOf" srcId="{17D07928-E99C-4C2A-A53A-1D53B6E58F70}" destId="{A2859E72-475B-4CBC-99DD-316B328E3184}" srcOrd="6" destOrd="0" presId="urn:microsoft.com/office/officeart/2005/8/layout/radial1"/>
    <dgm:cxn modelId="{5341D8E2-0D9E-47C4-9254-062CFC130315}" type="presParOf" srcId="{17D07928-E99C-4C2A-A53A-1D53B6E58F70}" destId="{FE10AFFD-0AB4-4C1B-942F-5F1440C6B290}" srcOrd="7" destOrd="0" presId="urn:microsoft.com/office/officeart/2005/8/layout/radial1"/>
    <dgm:cxn modelId="{87A54F47-9814-4DB9-B65A-0795332A4A56}" type="presParOf" srcId="{FE10AFFD-0AB4-4C1B-942F-5F1440C6B290}" destId="{FFB3B82D-E16A-4E36-91EA-7D30AFFC14A3}" srcOrd="0" destOrd="0" presId="urn:microsoft.com/office/officeart/2005/8/layout/radial1"/>
    <dgm:cxn modelId="{218181AD-0CF2-47D1-9A36-A666C5656FA7}" type="presParOf" srcId="{17D07928-E99C-4C2A-A53A-1D53B6E58F70}" destId="{CB50190E-8FB1-4B63-9BED-FA3D23887A65}" srcOrd="8" destOrd="0" presId="urn:microsoft.com/office/officeart/2005/8/layout/radial1"/>
    <dgm:cxn modelId="{19761390-D11D-4F57-9FEF-1514DB176672}" type="presParOf" srcId="{17D07928-E99C-4C2A-A53A-1D53B6E58F70}" destId="{87240103-9AD8-43BB-B2C6-8AB218D3F35E}" srcOrd="9" destOrd="0" presId="urn:microsoft.com/office/officeart/2005/8/layout/radial1"/>
    <dgm:cxn modelId="{43AB0F52-8497-4F02-B84E-435B971E6E79}" type="presParOf" srcId="{87240103-9AD8-43BB-B2C6-8AB218D3F35E}" destId="{6D90DAA0-AE09-4FC2-9C8E-4F26C7A8D61E}" srcOrd="0" destOrd="0" presId="urn:microsoft.com/office/officeart/2005/8/layout/radial1"/>
    <dgm:cxn modelId="{D9C96698-4BDF-4868-802F-7505BD7CB076}" type="presParOf" srcId="{17D07928-E99C-4C2A-A53A-1D53B6E58F70}" destId="{3E5B7467-AD9D-4A70-A6DC-02D0556B30A6}" srcOrd="10"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CE72F8-7C3A-4BF0-A2D4-2CC0EC92F69B}">
      <dsp:nvSpPr>
        <dsp:cNvPr id="0" name=""/>
        <dsp:cNvSpPr/>
      </dsp:nvSpPr>
      <dsp:spPr>
        <a:xfrm>
          <a:off x="3053139" y="0"/>
          <a:ext cx="4579708" cy="146266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Introducción</a:t>
          </a:r>
          <a:endParaRPr lang="es-MX" sz="2400" kern="1200" dirty="0"/>
        </a:p>
        <a:p>
          <a:pPr marL="228600" lvl="1" indent="-228600" algn="l" defTabSz="1066800">
            <a:lnSpc>
              <a:spcPct val="90000"/>
            </a:lnSpc>
            <a:spcBef>
              <a:spcPct val="0"/>
            </a:spcBef>
            <a:spcAft>
              <a:spcPct val="15000"/>
            </a:spcAft>
            <a:buChar char="••"/>
          </a:pPr>
          <a:r>
            <a:rPr lang="es-MX" sz="2400" kern="1200" dirty="0" smtClean="0"/>
            <a:t>Desarrollo</a:t>
          </a:r>
          <a:endParaRPr lang="es-MX" sz="2400" kern="1200" dirty="0"/>
        </a:p>
      </dsp:txBody>
      <dsp:txXfrm>
        <a:off x="3053139" y="0"/>
        <a:ext cx="4579708" cy="1462662"/>
      </dsp:txXfrm>
    </dsp:sp>
    <dsp:sp modelId="{6C623996-DB94-4A44-8885-C31210B18F31}">
      <dsp:nvSpPr>
        <dsp:cNvPr id="0" name=""/>
        <dsp:cNvSpPr/>
      </dsp:nvSpPr>
      <dsp:spPr>
        <a:xfrm>
          <a:off x="0" y="0"/>
          <a:ext cx="3053139" cy="1462662"/>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MX" sz="3700" kern="1200" dirty="0" smtClean="0"/>
            <a:t>General</a:t>
          </a:r>
          <a:endParaRPr lang="es-MX" sz="3700" kern="1200" dirty="0"/>
        </a:p>
      </dsp:txBody>
      <dsp:txXfrm>
        <a:off x="0" y="0"/>
        <a:ext cx="3053139" cy="1462662"/>
      </dsp:txXfrm>
    </dsp:sp>
    <dsp:sp modelId="{06953159-50C6-4959-94A0-228C145D58BD}">
      <dsp:nvSpPr>
        <dsp:cNvPr id="0" name=""/>
        <dsp:cNvSpPr/>
      </dsp:nvSpPr>
      <dsp:spPr>
        <a:xfrm>
          <a:off x="3053139" y="1608928"/>
          <a:ext cx="4579708" cy="146266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Antecedentes</a:t>
          </a:r>
          <a:endParaRPr lang="es-MX" sz="2400" kern="1200" dirty="0"/>
        </a:p>
        <a:p>
          <a:pPr marL="228600" lvl="1" indent="-228600" algn="l" defTabSz="1066800">
            <a:lnSpc>
              <a:spcPct val="90000"/>
            </a:lnSpc>
            <a:spcBef>
              <a:spcPct val="0"/>
            </a:spcBef>
            <a:spcAft>
              <a:spcPct val="15000"/>
            </a:spcAft>
            <a:buChar char="••"/>
          </a:pPr>
          <a:r>
            <a:rPr lang="es-MX" sz="2400" kern="1200" dirty="0" smtClean="0"/>
            <a:t>Causas</a:t>
          </a:r>
          <a:endParaRPr lang="es-MX" sz="2400" kern="1200" dirty="0"/>
        </a:p>
        <a:p>
          <a:pPr marL="228600" lvl="1" indent="-228600" algn="l" defTabSz="1066800">
            <a:lnSpc>
              <a:spcPct val="90000"/>
            </a:lnSpc>
            <a:spcBef>
              <a:spcPct val="0"/>
            </a:spcBef>
            <a:spcAft>
              <a:spcPct val="15000"/>
            </a:spcAft>
            <a:buChar char="••"/>
          </a:pPr>
          <a:r>
            <a:rPr lang="es-MX" sz="2400" kern="1200" dirty="0" smtClean="0"/>
            <a:t>Consecuencias</a:t>
          </a:r>
          <a:endParaRPr lang="es-MX" sz="2400" kern="1200" dirty="0"/>
        </a:p>
      </dsp:txBody>
      <dsp:txXfrm>
        <a:off x="3053139" y="1608928"/>
        <a:ext cx="4579708" cy="1462662"/>
      </dsp:txXfrm>
    </dsp:sp>
    <dsp:sp modelId="{C05AA867-1970-447B-82AD-B47FCC6D8D21}">
      <dsp:nvSpPr>
        <dsp:cNvPr id="0" name=""/>
        <dsp:cNvSpPr/>
      </dsp:nvSpPr>
      <dsp:spPr>
        <a:xfrm>
          <a:off x="0" y="1608928"/>
          <a:ext cx="3053139" cy="1462662"/>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MX" sz="3700" kern="1200" dirty="0" smtClean="0"/>
            <a:t>Causa - Efecto</a:t>
          </a:r>
          <a:endParaRPr lang="es-MX" sz="3700" kern="1200" dirty="0"/>
        </a:p>
      </dsp:txBody>
      <dsp:txXfrm>
        <a:off x="0" y="1608928"/>
        <a:ext cx="3053139" cy="1462662"/>
      </dsp:txXfrm>
    </dsp:sp>
    <dsp:sp modelId="{3D93003D-0917-45A2-8627-B9E2BC40D3ED}">
      <dsp:nvSpPr>
        <dsp:cNvPr id="0" name=""/>
        <dsp:cNvSpPr/>
      </dsp:nvSpPr>
      <dsp:spPr>
        <a:xfrm>
          <a:off x="3053139" y="3217857"/>
          <a:ext cx="4579708" cy="1462662"/>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MX" sz="2400" kern="1200" dirty="0" smtClean="0"/>
            <a:t>Tesis</a:t>
          </a:r>
          <a:endParaRPr lang="es-MX" sz="2400" kern="1200" dirty="0"/>
        </a:p>
        <a:p>
          <a:pPr marL="228600" lvl="1" indent="-228600" algn="l" defTabSz="1066800">
            <a:lnSpc>
              <a:spcPct val="90000"/>
            </a:lnSpc>
            <a:spcBef>
              <a:spcPct val="0"/>
            </a:spcBef>
            <a:spcAft>
              <a:spcPct val="15000"/>
            </a:spcAft>
            <a:buChar char="••"/>
          </a:pPr>
          <a:r>
            <a:rPr lang="es-MX" sz="2400" kern="1200" dirty="0" err="1" smtClean="0"/>
            <a:t>Sintesis</a:t>
          </a:r>
          <a:endParaRPr lang="es-MX" sz="2400" kern="1200" dirty="0"/>
        </a:p>
      </dsp:txBody>
      <dsp:txXfrm>
        <a:off x="3053139" y="3217857"/>
        <a:ext cx="4579708" cy="1462662"/>
      </dsp:txXfrm>
    </dsp:sp>
    <dsp:sp modelId="{3C5C2895-6303-4545-BBE5-54935A359373}">
      <dsp:nvSpPr>
        <dsp:cNvPr id="0" name=""/>
        <dsp:cNvSpPr/>
      </dsp:nvSpPr>
      <dsp:spPr>
        <a:xfrm>
          <a:off x="0" y="3217857"/>
          <a:ext cx="3053139" cy="1462662"/>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s-MX" sz="3700" kern="1200" dirty="0" smtClean="0"/>
            <a:t>Confrontación</a:t>
          </a:r>
          <a:endParaRPr lang="es-MX" sz="3700" kern="1200" dirty="0"/>
        </a:p>
      </dsp:txBody>
      <dsp:txXfrm>
        <a:off x="0" y="3217857"/>
        <a:ext cx="3053139" cy="14626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0360AF-9D77-44D4-987F-219E9DAE3BE2}">
      <dsp:nvSpPr>
        <dsp:cNvPr id="0" name=""/>
        <dsp:cNvSpPr/>
      </dsp:nvSpPr>
      <dsp:spPr>
        <a:xfrm>
          <a:off x="3456384" y="1439"/>
          <a:ext cx="5184576" cy="114173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Son aquellos que se forman agregando o quitando de las palabras prefijos negativos como in, des y a</a:t>
          </a:r>
          <a:endParaRPr lang="es-MX" sz="2000" kern="1200" dirty="0"/>
        </a:p>
      </dsp:txBody>
      <dsp:txXfrm>
        <a:off x="3456384" y="1439"/>
        <a:ext cx="5184576" cy="1141730"/>
      </dsp:txXfrm>
    </dsp:sp>
    <dsp:sp modelId="{6BEE6639-E740-4B68-9EB8-F135A77CA155}">
      <dsp:nvSpPr>
        <dsp:cNvPr id="0" name=""/>
        <dsp:cNvSpPr/>
      </dsp:nvSpPr>
      <dsp:spPr>
        <a:xfrm>
          <a:off x="0" y="1439"/>
          <a:ext cx="3456384" cy="114173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MX" sz="3300" kern="1200" dirty="0" smtClean="0"/>
            <a:t>Negación</a:t>
          </a:r>
          <a:endParaRPr lang="es-MX" sz="3300" kern="1200" dirty="0"/>
        </a:p>
      </dsp:txBody>
      <dsp:txXfrm>
        <a:off x="0" y="1439"/>
        <a:ext cx="3456384" cy="1141730"/>
      </dsp:txXfrm>
    </dsp:sp>
    <dsp:sp modelId="{9EB06D9C-54CD-4D39-8E9D-088A08D22014}">
      <dsp:nvSpPr>
        <dsp:cNvPr id="0" name=""/>
        <dsp:cNvSpPr/>
      </dsp:nvSpPr>
      <dsp:spPr>
        <a:xfrm>
          <a:off x="3456384" y="1257342"/>
          <a:ext cx="5184576" cy="114173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MX" sz="2000" kern="1200" smtClean="0"/>
            <a:t>Son pares de palabras cuya variable acepta dos opciones y la negación de una de esas opciones significa la afirmación de la otra</a:t>
          </a:r>
          <a:endParaRPr lang="es-MX" sz="2000" kern="1200" dirty="0"/>
        </a:p>
      </dsp:txBody>
      <dsp:txXfrm>
        <a:off x="3456384" y="1257342"/>
        <a:ext cx="5184576" cy="1141730"/>
      </dsp:txXfrm>
    </dsp:sp>
    <dsp:sp modelId="{B1FEE02D-1E23-4480-AFBC-68915A3AEC87}">
      <dsp:nvSpPr>
        <dsp:cNvPr id="0" name=""/>
        <dsp:cNvSpPr/>
      </dsp:nvSpPr>
      <dsp:spPr>
        <a:xfrm>
          <a:off x="0" y="1257342"/>
          <a:ext cx="3456384" cy="114173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MX" sz="3300" kern="1200" dirty="0" smtClean="0"/>
            <a:t>Excluyentes de dos valores</a:t>
          </a:r>
          <a:endParaRPr lang="es-MX" sz="3300" kern="1200" dirty="0"/>
        </a:p>
      </dsp:txBody>
      <dsp:txXfrm>
        <a:off x="0" y="1257342"/>
        <a:ext cx="3456384" cy="1141730"/>
      </dsp:txXfrm>
    </dsp:sp>
    <dsp:sp modelId="{EAD1A1AB-EE36-4F62-9A18-D43D55B12091}">
      <dsp:nvSpPr>
        <dsp:cNvPr id="0" name=""/>
        <dsp:cNvSpPr/>
      </dsp:nvSpPr>
      <dsp:spPr>
        <a:xfrm>
          <a:off x="3456384" y="2513246"/>
          <a:ext cx="5184576" cy="114173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Son aquellos cuya variable implica características recíprocas y dependientes una de la otra</a:t>
          </a:r>
          <a:endParaRPr lang="es-MX" sz="2000" kern="1200" dirty="0"/>
        </a:p>
      </dsp:txBody>
      <dsp:txXfrm>
        <a:off x="3456384" y="2513246"/>
        <a:ext cx="5184576" cy="1141730"/>
      </dsp:txXfrm>
    </dsp:sp>
    <dsp:sp modelId="{84B9DF2E-C2C5-4BFD-A7B5-0BEC803A96AA}">
      <dsp:nvSpPr>
        <dsp:cNvPr id="0" name=""/>
        <dsp:cNvSpPr/>
      </dsp:nvSpPr>
      <dsp:spPr>
        <a:xfrm>
          <a:off x="0" y="2513246"/>
          <a:ext cx="3456384" cy="114173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MX" sz="3300" kern="1200" dirty="0" smtClean="0"/>
            <a:t>Recíprocos de dos valores</a:t>
          </a:r>
          <a:endParaRPr lang="es-MX" sz="3300" kern="1200" dirty="0"/>
        </a:p>
      </dsp:txBody>
      <dsp:txXfrm>
        <a:off x="0" y="2513246"/>
        <a:ext cx="3456384" cy="1141730"/>
      </dsp:txXfrm>
    </dsp:sp>
    <dsp:sp modelId="{9B2DB262-2187-4D4B-8F06-8FB4CB2FC177}">
      <dsp:nvSpPr>
        <dsp:cNvPr id="0" name=""/>
        <dsp:cNvSpPr/>
      </dsp:nvSpPr>
      <dsp:spPr>
        <a:xfrm>
          <a:off x="3456384" y="3769150"/>
          <a:ext cx="5184576" cy="114173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38100" dist="25400" dir="5400000" algn="t" rotWithShape="0">
            <a:srgbClr val="000000">
              <a:alpha val="5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es-MX" sz="2000" kern="1200" dirty="0" smtClean="0"/>
            <a:t>Son aquellos cuya variable tiene sólo dos opciones y una significa posición o dirección invertida con respecto a la otra</a:t>
          </a:r>
          <a:endParaRPr lang="es-MX" sz="2000" kern="1200" dirty="0"/>
        </a:p>
      </dsp:txBody>
      <dsp:txXfrm>
        <a:off x="3456384" y="3769150"/>
        <a:ext cx="5184576" cy="1141730"/>
      </dsp:txXfrm>
    </dsp:sp>
    <dsp:sp modelId="{16BB9FA5-5CBD-47CE-810D-7338EB07FEF4}">
      <dsp:nvSpPr>
        <dsp:cNvPr id="0" name=""/>
        <dsp:cNvSpPr/>
      </dsp:nvSpPr>
      <dsp:spPr>
        <a:xfrm>
          <a:off x="0" y="3769150"/>
          <a:ext cx="3456384" cy="1141730"/>
        </a:xfrm>
        <a:prstGeom prst="roundRect">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5730" tIns="62865" rIns="125730" bIns="62865" numCol="1" spcCol="1270" anchor="ctr" anchorCtr="0">
          <a:noAutofit/>
        </a:bodyPr>
        <a:lstStyle/>
        <a:p>
          <a:pPr lvl="0" algn="ctr" defTabSz="1466850">
            <a:lnSpc>
              <a:spcPct val="90000"/>
            </a:lnSpc>
            <a:spcBef>
              <a:spcPct val="0"/>
            </a:spcBef>
            <a:spcAft>
              <a:spcPct val="35000"/>
            </a:spcAft>
          </a:pPr>
          <a:r>
            <a:rPr lang="es-MX" sz="3300" kern="1200" dirty="0" smtClean="0"/>
            <a:t>Inversos de dos valores</a:t>
          </a:r>
          <a:endParaRPr lang="es-MX" sz="3300" kern="1200" dirty="0"/>
        </a:p>
      </dsp:txBody>
      <dsp:txXfrm>
        <a:off x="0" y="3769150"/>
        <a:ext cx="3456384" cy="11417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E30936-745C-4BF8-A022-A665452B18FF}">
      <dsp:nvSpPr>
        <dsp:cNvPr id="0" name=""/>
        <dsp:cNvSpPr/>
      </dsp:nvSpPr>
      <dsp:spPr>
        <a:xfrm>
          <a:off x="0" y="464019"/>
          <a:ext cx="6096000"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4449E5B-3B6B-47A1-ADAF-B829C5EBC512}">
      <dsp:nvSpPr>
        <dsp:cNvPr id="0" name=""/>
        <dsp:cNvSpPr/>
      </dsp:nvSpPr>
      <dsp:spPr>
        <a:xfrm>
          <a:off x="304800" y="6459"/>
          <a:ext cx="4267200" cy="91512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s-MX" sz="3100" kern="1200" dirty="0" smtClean="0"/>
            <a:t>Tienen significados opuestos</a:t>
          </a:r>
          <a:endParaRPr lang="es-MX" sz="3100" kern="1200" dirty="0"/>
        </a:p>
      </dsp:txBody>
      <dsp:txXfrm>
        <a:off x="304800" y="6459"/>
        <a:ext cx="4267200" cy="915120"/>
      </dsp:txXfrm>
    </dsp:sp>
    <dsp:sp modelId="{4DD85030-2E96-475F-B4FD-256ADEFF3173}">
      <dsp:nvSpPr>
        <dsp:cNvPr id="0" name=""/>
        <dsp:cNvSpPr/>
      </dsp:nvSpPr>
      <dsp:spPr>
        <a:xfrm>
          <a:off x="0" y="1870179"/>
          <a:ext cx="6096000"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055D1E-D43E-4B61-98B2-3F3C42D61E95}">
      <dsp:nvSpPr>
        <dsp:cNvPr id="0" name=""/>
        <dsp:cNvSpPr/>
      </dsp:nvSpPr>
      <dsp:spPr>
        <a:xfrm>
          <a:off x="304800" y="1412619"/>
          <a:ext cx="4267200" cy="91512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s-MX" sz="3100" kern="1200" dirty="0" smtClean="0"/>
            <a:t>Se refieren a la misma variable</a:t>
          </a:r>
          <a:endParaRPr lang="es-MX" sz="3100" kern="1200" dirty="0"/>
        </a:p>
      </dsp:txBody>
      <dsp:txXfrm>
        <a:off x="304800" y="1412619"/>
        <a:ext cx="4267200" cy="915120"/>
      </dsp:txXfrm>
    </dsp:sp>
    <dsp:sp modelId="{09334A9F-5F18-4AF9-9472-01AB4FE95F65}">
      <dsp:nvSpPr>
        <dsp:cNvPr id="0" name=""/>
        <dsp:cNvSpPr/>
      </dsp:nvSpPr>
      <dsp:spPr>
        <a:xfrm>
          <a:off x="0" y="3276340"/>
          <a:ext cx="6096000"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D6254E2-D4DF-4E09-BC7A-5629293D61AE}">
      <dsp:nvSpPr>
        <dsp:cNvPr id="0" name=""/>
        <dsp:cNvSpPr/>
      </dsp:nvSpPr>
      <dsp:spPr>
        <a:xfrm>
          <a:off x="304800" y="2818780"/>
          <a:ext cx="4267200" cy="91512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s-MX" sz="3100" kern="1200" dirty="0" smtClean="0"/>
            <a:t>Tienen la misma categoría</a:t>
          </a:r>
          <a:endParaRPr lang="es-MX" sz="3100" kern="1200" dirty="0"/>
        </a:p>
      </dsp:txBody>
      <dsp:txXfrm>
        <a:off x="304800" y="2818780"/>
        <a:ext cx="4267200" cy="9151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C0C465-0D84-4258-818B-B0E043975A56}">
      <dsp:nvSpPr>
        <dsp:cNvPr id="0" name=""/>
        <dsp:cNvSpPr/>
      </dsp:nvSpPr>
      <dsp:spPr>
        <a:xfrm>
          <a:off x="0" y="464019"/>
          <a:ext cx="6096000"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9B7D7B2-FD17-48B0-AE1E-7C4AA680CCE8}">
      <dsp:nvSpPr>
        <dsp:cNvPr id="0" name=""/>
        <dsp:cNvSpPr/>
      </dsp:nvSpPr>
      <dsp:spPr>
        <a:xfrm>
          <a:off x="304800" y="6459"/>
          <a:ext cx="4267200" cy="91512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s-MX" sz="3100" kern="1200" dirty="0" smtClean="0"/>
            <a:t>Tienen significados semejantes</a:t>
          </a:r>
          <a:endParaRPr lang="es-MX" sz="3100" kern="1200" dirty="0"/>
        </a:p>
      </dsp:txBody>
      <dsp:txXfrm>
        <a:off x="304800" y="6459"/>
        <a:ext cx="4267200" cy="915120"/>
      </dsp:txXfrm>
    </dsp:sp>
    <dsp:sp modelId="{0D5DF76D-320A-453C-BBB8-1E11F9F1135F}">
      <dsp:nvSpPr>
        <dsp:cNvPr id="0" name=""/>
        <dsp:cNvSpPr/>
      </dsp:nvSpPr>
      <dsp:spPr>
        <a:xfrm>
          <a:off x="0" y="1870179"/>
          <a:ext cx="6096000"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E5F7220-9D35-45BD-9A6B-FE64C86791C2}">
      <dsp:nvSpPr>
        <dsp:cNvPr id="0" name=""/>
        <dsp:cNvSpPr/>
      </dsp:nvSpPr>
      <dsp:spPr>
        <a:xfrm>
          <a:off x="304800" y="1412619"/>
          <a:ext cx="4267200" cy="91512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s-MX" sz="3100" kern="1200" dirty="0" smtClean="0"/>
            <a:t>Se refieren a la misma variable</a:t>
          </a:r>
          <a:endParaRPr lang="es-MX" sz="3100" kern="1200" dirty="0"/>
        </a:p>
      </dsp:txBody>
      <dsp:txXfrm>
        <a:off x="304800" y="1412619"/>
        <a:ext cx="4267200" cy="915120"/>
      </dsp:txXfrm>
    </dsp:sp>
    <dsp:sp modelId="{A1F129A6-A36A-4B81-9565-9A330540DA3E}">
      <dsp:nvSpPr>
        <dsp:cNvPr id="0" name=""/>
        <dsp:cNvSpPr/>
      </dsp:nvSpPr>
      <dsp:spPr>
        <a:xfrm>
          <a:off x="0" y="3276340"/>
          <a:ext cx="6096000" cy="7812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F6E81D2-A04E-4C00-95EC-C21ED81B5450}">
      <dsp:nvSpPr>
        <dsp:cNvPr id="0" name=""/>
        <dsp:cNvSpPr/>
      </dsp:nvSpPr>
      <dsp:spPr>
        <a:xfrm>
          <a:off x="304800" y="2818780"/>
          <a:ext cx="4267200" cy="915120"/>
        </a:xfrm>
        <a:prstGeom prst="roundRect">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r>
            <a:rPr lang="es-MX" sz="3100" kern="1200" dirty="0" smtClean="0"/>
            <a:t>Tienen la misma categoría gramatical</a:t>
          </a:r>
          <a:endParaRPr lang="es-MX" sz="3100" kern="1200" dirty="0"/>
        </a:p>
      </dsp:txBody>
      <dsp:txXfrm>
        <a:off x="304800" y="2818780"/>
        <a:ext cx="4267200" cy="9151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2446A6-8D41-416B-BF45-8F9A119CF095}">
      <dsp:nvSpPr>
        <dsp:cNvPr id="0" name=""/>
        <dsp:cNvSpPr/>
      </dsp:nvSpPr>
      <dsp:spPr>
        <a:xfrm>
          <a:off x="2542517" y="1708270"/>
          <a:ext cx="1298996" cy="1298996"/>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s-MX" sz="2500" kern="1200" dirty="0" smtClean="0"/>
            <a:t>Casa de Pedro</a:t>
          </a:r>
          <a:endParaRPr lang="es-MX" sz="2500" kern="1200" dirty="0"/>
        </a:p>
      </dsp:txBody>
      <dsp:txXfrm>
        <a:off x="2542517" y="1708270"/>
        <a:ext cx="1298996" cy="1298996"/>
      </dsp:txXfrm>
    </dsp:sp>
    <dsp:sp modelId="{3C06CE94-AE09-4C58-AA9E-E1F96B9010EC}">
      <dsp:nvSpPr>
        <dsp:cNvPr id="0" name=""/>
        <dsp:cNvSpPr/>
      </dsp:nvSpPr>
      <dsp:spPr>
        <a:xfrm rot="16200000">
          <a:off x="2995759" y="1493700"/>
          <a:ext cx="392513" cy="36625"/>
        </a:xfrm>
        <a:custGeom>
          <a:avLst/>
          <a:gdLst/>
          <a:ahLst/>
          <a:cxnLst/>
          <a:rect l="0" t="0" r="0" b="0"/>
          <a:pathLst>
            <a:path>
              <a:moveTo>
                <a:pt x="0" y="18312"/>
              </a:moveTo>
              <a:lnTo>
                <a:pt x="392513" y="1831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6200000">
        <a:off x="3182203" y="1502200"/>
        <a:ext cx="19625" cy="19625"/>
      </dsp:txXfrm>
    </dsp:sp>
    <dsp:sp modelId="{EB88AF83-AE95-4964-9285-0250F9FAA61E}">
      <dsp:nvSpPr>
        <dsp:cNvPr id="0" name=""/>
        <dsp:cNvSpPr/>
      </dsp:nvSpPr>
      <dsp:spPr>
        <a:xfrm>
          <a:off x="2542517" y="16759"/>
          <a:ext cx="1298996" cy="1298996"/>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azul</a:t>
          </a:r>
          <a:endParaRPr lang="es-MX" sz="1600" kern="1200" dirty="0"/>
        </a:p>
      </dsp:txBody>
      <dsp:txXfrm>
        <a:off x="2542517" y="16759"/>
        <a:ext cx="1298996" cy="1298996"/>
      </dsp:txXfrm>
    </dsp:sp>
    <dsp:sp modelId="{1280F94A-4749-4747-BDE0-391A1964E7D8}">
      <dsp:nvSpPr>
        <dsp:cNvPr id="0" name=""/>
        <dsp:cNvSpPr/>
      </dsp:nvSpPr>
      <dsp:spPr>
        <a:xfrm rot="20501791">
          <a:off x="3796716" y="2061384"/>
          <a:ext cx="471879" cy="36625"/>
        </a:xfrm>
        <a:custGeom>
          <a:avLst/>
          <a:gdLst/>
          <a:ahLst/>
          <a:cxnLst/>
          <a:rect l="0" t="0" r="0" b="0"/>
          <a:pathLst>
            <a:path>
              <a:moveTo>
                <a:pt x="0" y="18312"/>
              </a:moveTo>
              <a:lnTo>
                <a:pt x="471879" y="1831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20501791">
        <a:off x="4020859" y="2067899"/>
        <a:ext cx="23593" cy="23593"/>
      </dsp:txXfrm>
    </dsp:sp>
    <dsp:sp modelId="{E65FE5CA-B149-45C3-98E6-D54FB7BC26B7}">
      <dsp:nvSpPr>
        <dsp:cNvPr id="0" name=""/>
        <dsp:cNvSpPr/>
      </dsp:nvSpPr>
      <dsp:spPr>
        <a:xfrm>
          <a:off x="4223798" y="1152126"/>
          <a:ext cx="1298996" cy="1298996"/>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20 m</a:t>
          </a:r>
          <a:endParaRPr lang="es-MX" sz="1600" kern="1200" dirty="0"/>
        </a:p>
      </dsp:txBody>
      <dsp:txXfrm>
        <a:off x="4223798" y="1152126"/>
        <a:ext cx="1298996" cy="1298996"/>
      </dsp:txXfrm>
    </dsp:sp>
    <dsp:sp modelId="{099770A0-8510-48E6-86A9-1557B067B6BA}">
      <dsp:nvSpPr>
        <dsp:cNvPr id="0" name=""/>
        <dsp:cNvSpPr/>
      </dsp:nvSpPr>
      <dsp:spPr>
        <a:xfrm rot="3094845">
          <a:off x="3506837" y="3032066"/>
          <a:ext cx="469028" cy="36625"/>
        </a:xfrm>
        <a:custGeom>
          <a:avLst/>
          <a:gdLst/>
          <a:ahLst/>
          <a:cxnLst/>
          <a:rect l="0" t="0" r="0" b="0"/>
          <a:pathLst>
            <a:path>
              <a:moveTo>
                <a:pt x="0" y="18312"/>
              </a:moveTo>
              <a:lnTo>
                <a:pt x="469028" y="1831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3094845">
        <a:off x="3729625" y="3038653"/>
        <a:ext cx="23451" cy="23451"/>
      </dsp:txXfrm>
    </dsp:sp>
    <dsp:sp modelId="{A2859E72-475B-4CBC-99DD-316B328E3184}">
      <dsp:nvSpPr>
        <dsp:cNvPr id="0" name=""/>
        <dsp:cNvSpPr/>
      </dsp:nvSpPr>
      <dsp:spPr>
        <a:xfrm>
          <a:off x="3641188" y="3093491"/>
          <a:ext cx="1298996" cy="1298996"/>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130m</a:t>
          </a:r>
          <a:endParaRPr lang="es-MX" sz="1600" kern="1200" dirty="0"/>
        </a:p>
      </dsp:txBody>
      <dsp:txXfrm>
        <a:off x="3641188" y="3093491"/>
        <a:ext cx="1298996" cy="1298996"/>
      </dsp:txXfrm>
    </dsp:sp>
    <dsp:sp modelId="{FE10AFFD-0AB4-4C1B-942F-5F1440C6B290}">
      <dsp:nvSpPr>
        <dsp:cNvPr id="0" name=""/>
        <dsp:cNvSpPr/>
      </dsp:nvSpPr>
      <dsp:spPr>
        <a:xfrm rot="7560000">
          <a:off x="2498636" y="3023686"/>
          <a:ext cx="392513" cy="36625"/>
        </a:xfrm>
        <a:custGeom>
          <a:avLst/>
          <a:gdLst/>
          <a:ahLst/>
          <a:cxnLst/>
          <a:rect l="0" t="0" r="0" b="0"/>
          <a:pathLst>
            <a:path>
              <a:moveTo>
                <a:pt x="0" y="18312"/>
              </a:moveTo>
              <a:lnTo>
                <a:pt x="392513" y="1831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7560000">
        <a:off x="2685080" y="3032186"/>
        <a:ext cx="19625" cy="19625"/>
      </dsp:txXfrm>
    </dsp:sp>
    <dsp:sp modelId="{CB50190E-8FB1-4B63-9BED-FA3D23887A65}">
      <dsp:nvSpPr>
        <dsp:cNvPr id="0" name=""/>
        <dsp:cNvSpPr/>
      </dsp:nvSpPr>
      <dsp:spPr>
        <a:xfrm>
          <a:off x="1548272" y="3076731"/>
          <a:ext cx="1298996" cy="1298996"/>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2 baños</a:t>
          </a:r>
          <a:endParaRPr lang="es-MX" sz="1600" kern="1200" dirty="0"/>
        </a:p>
      </dsp:txBody>
      <dsp:txXfrm>
        <a:off x="1548272" y="3076731"/>
        <a:ext cx="1298996" cy="1298996"/>
      </dsp:txXfrm>
    </dsp:sp>
    <dsp:sp modelId="{87240103-9AD8-43BB-B2C6-8AB218D3F35E}">
      <dsp:nvSpPr>
        <dsp:cNvPr id="0" name=""/>
        <dsp:cNvSpPr/>
      </dsp:nvSpPr>
      <dsp:spPr>
        <a:xfrm rot="11880000">
          <a:off x="2191398" y="2078103"/>
          <a:ext cx="392513" cy="36625"/>
        </a:xfrm>
        <a:custGeom>
          <a:avLst/>
          <a:gdLst/>
          <a:ahLst/>
          <a:cxnLst/>
          <a:rect l="0" t="0" r="0" b="0"/>
          <a:pathLst>
            <a:path>
              <a:moveTo>
                <a:pt x="0" y="18312"/>
              </a:moveTo>
              <a:lnTo>
                <a:pt x="392513" y="1831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rot="11880000">
        <a:off x="2377842" y="2086603"/>
        <a:ext cx="19625" cy="19625"/>
      </dsp:txXfrm>
    </dsp:sp>
    <dsp:sp modelId="{3E5B7467-AD9D-4A70-A6DC-02D0556B30A6}">
      <dsp:nvSpPr>
        <dsp:cNvPr id="0" name=""/>
        <dsp:cNvSpPr/>
      </dsp:nvSpPr>
      <dsp:spPr>
        <a:xfrm>
          <a:off x="933795" y="1185564"/>
          <a:ext cx="1298996" cy="1298996"/>
        </a:xfrm>
        <a:prstGeom prst="ellipse">
          <a:avLst/>
        </a:prstGeom>
        <a:blipFill rotWithShape="0">
          <a:blip xmlns:r="http://schemas.openxmlformats.org/officeDocument/2006/relationships" r:embed="rId1">
            <a:duotone>
              <a:schemeClr val="accent1">
                <a:hueOff val="0"/>
                <a:satOff val="0"/>
                <a:lumOff val="0"/>
                <a:alphaOff val="0"/>
                <a:tint val="30000"/>
                <a:satMod val="300000"/>
              </a:schemeClr>
              <a:schemeClr val="accen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smtClean="0"/>
            <a:t>4 habitaciones</a:t>
          </a:r>
          <a:endParaRPr lang="es-MX" sz="1600" kern="1200" dirty="0"/>
        </a:p>
      </dsp:txBody>
      <dsp:txXfrm>
        <a:off x="933795" y="1185564"/>
        <a:ext cx="1298996" cy="129899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C22FA6-DE25-4DDB-B8EF-6A868383F7EB}" type="datetimeFigureOut">
              <a:rPr lang="es-MX" smtClean="0"/>
              <a:pPr/>
              <a:t>18/03/2013</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1167A3-801D-4D73-807A-3DC6AE46D7EE}" type="slidenum">
              <a:rPr lang="es-MX" smtClean="0"/>
              <a:pPr/>
              <a:t>‹Nº›</a:t>
            </a:fld>
            <a:endParaRPr lang="es-MX" dirty="0"/>
          </a:p>
        </p:txBody>
      </p:sp>
    </p:spTree>
    <p:extLst>
      <p:ext uri="{BB962C8B-B14F-4D97-AF65-F5344CB8AC3E}">
        <p14:creationId xmlns="" xmlns:p14="http://schemas.microsoft.com/office/powerpoint/2010/main" val="408480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81167A3-801D-4D73-807A-3DC6AE46D7EE}" type="slidenum">
              <a:rPr lang="es-MX" smtClean="0"/>
              <a:pPr/>
              <a:t>2</a:t>
            </a:fld>
            <a:endParaRPr lang="es-MX" dirty="0"/>
          </a:p>
        </p:txBody>
      </p:sp>
    </p:spTree>
    <p:extLst>
      <p:ext uri="{BB962C8B-B14F-4D97-AF65-F5344CB8AC3E}">
        <p14:creationId xmlns="" xmlns:p14="http://schemas.microsoft.com/office/powerpoint/2010/main" val="138375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81167A3-801D-4D73-807A-3DC6AE46D7EE}" type="slidenum">
              <a:rPr lang="es-MX" smtClean="0"/>
              <a:pPr/>
              <a:t>3</a:t>
            </a:fld>
            <a:endParaRPr lang="es-MX" dirty="0"/>
          </a:p>
        </p:txBody>
      </p:sp>
    </p:spTree>
    <p:extLst>
      <p:ext uri="{BB962C8B-B14F-4D97-AF65-F5344CB8AC3E}">
        <p14:creationId xmlns="" xmlns:p14="http://schemas.microsoft.com/office/powerpoint/2010/main" val="1383752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81167A3-801D-4D73-807A-3DC6AE46D7EE}" type="slidenum">
              <a:rPr lang="es-MX" smtClean="0"/>
              <a:pPr/>
              <a:t>4</a:t>
            </a:fld>
            <a:endParaRPr lang="es-MX" dirty="0"/>
          </a:p>
        </p:txBody>
      </p:sp>
    </p:spTree>
    <p:extLst>
      <p:ext uri="{BB962C8B-B14F-4D97-AF65-F5344CB8AC3E}">
        <p14:creationId xmlns="" xmlns:p14="http://schemas.microsoft.com/office/powerpoint/2010/main" val="138375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781167A3-801D-4D73-807A-3DC6AE46D7EE}" type="slidenum">
              <a:rPr lang="es-MX" smtClean="0"/>
              <a:pPr/>
              <a:t>61</a:t>
            </a:fld>
            <a:endParaRPr lang="es-MX"/>
          </a:p>
        </p:txBody>
      </p:sp>
    </p:spTree>
    <p:extLst>
      <p:ext uri="{BB962C8B-B14F-4D97-AF65-F5344CB8AC3E}">
        <p14:creationId xmlns="" xmlns:p14="http://schemas.microsoft.com/office/powerpoint/2010/main" val="956423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781167A3-801D-4D73-807A-3DC6AE46D7EE}" type="slidenum">
              <a:rPr lang="es-MX" smtClean="0"/>
              <a:pPr/>
              <a:t>93</a:t>
            </a:fld>
            <a:endParaRPr lang="es-MX"/>
          </a:p>
        </p:txBody>
      </p:sp>
    </p:spTree>
    <p:extLst>
      <p:ext uri="{BB962C8B-B14F-4D97-AF65-F5344CB8AC3E}">
        <p14:creationId xmlns="" xmlns:p14="http://schemas.microsoft.com/office/powerpoint/2010/main" val="1551862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781167A3-801D-4D73-807A-3DC6AE46D7EE}" type="slidenum">
              <a:rPr lang="es-MX" smtClean="0"/>
              <a:pPr/>
              <a:t>103</a:t>
            </a:fld>
            <a:endParaRPr lang="es-MX"/>
          </a:p>
        </p:txBody>
      </p:sp>
    </p:spTree>
    <p:extLst>
      <p:ext uri="{BB962C8B-B14F-4D97-AF65-F5344CB8AC3E}">
        <p14:creationId xmlns="" xmlns:p14="http://schemas.microsoft.com/office/powerpoint/2010/main" val="1500545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781167A3-801D-4D73-807A-3DC6AE46D7EE}" type="slidenum">
              <a:rPr lang="es-MX" smtClean="0"/>
              <a:pPr/>
              <a:t>173</a:t>
            </a:fld>
            <a:endParaRPr lang="es-MX" dirty="0"/>
          </a:p>
        </p:txBody>
      </p:sp>
    </p:spTree>
    <p:extLst>
      <p:ext uri="{BB962C8B-B14F-4D97-AF65-F5344CB8AC3E}">
        <p14:creationId xmlns="" xmlns:p14="http://schemas.microsoft.com/office/powerpoint/2010/main" val="30388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17" name="16 Marcador de pie de página"/>
          <p:cNvSpPr>
            <a:spLocks noGrp="1"/>
          </p:cNvSpPr>
          <p:nvPr>
            <p:ph type="ftr" sz="quarter" idx="11"/>
          </p:nvPr>
        </p:nvSpPr>
        <p:spPr/>
        <p:txBody>
          <a:bodyPr/>
          <a:lstStyle/>
          <a:p>
            <a:endParaRPr lang="es-MX" dirty="0"/>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A2557641-97E7-4D59-9531-C208E5405E65}" type="slidenum">
              <a:rPr lang="es-MX" smtClean="0"/>
              <a:pPr/>
              <a:t>‹Nº›</a:t>
            </a:fld>
            <a:endParaRPr lang="es-MX" dirty="0"/>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2557641-97E7-4D59-9531-C208E5405E65}" type="slidenum">
              <a:rPr lang="es-MX" smtClean="0"/>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2557641-97E7-4D59-9531-C208E5405E65}" type="slidenum">
              <a:rPr lang="es-MX" smtClean="0"/>
              <a:pPr/>
              <a:t>‹Nº›</a:t>
            </a:fld>
            <a:endParaRPr lang="es-MX"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A2557641-97E7-4D59-9531-C208E5405E65}" type="slidenum">
              <a:rPr lang="es-MX" smtClean="0"/>
              <a:pPr/>
              <a:t>‹Nº›</a:t>
            </a:fld>
            <a:endParaRPr lang="es-MX" dirty="0"/>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5" name="4 Marcador de pie de página"/>
          <p:cNvSpPr>
            <a:spLocks noGrp="1"/>
          </p:cNvSpPr>
          <p:nvPr>
            <p:ph type="ftr" sz="quarter" idx="11"/>
          </p:nvPr>
        </p:nvSpPr>
        <p:spPr>
          <a:xfrm>
            <a:off x="800100" y="6172200"/>
            <a:ext cx="4000500" cy="457200"/>
          </a:xfrm>
        </p:spPr>
        <p:txBody>
          <a:bodyPr/>
          <a:lstStyle/>
          <a:p>
            <a:endParaRPr lang="es-MX" dirty="0"/>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A2557641-97E7-4D59-9531-C208E5405E65}" type="slidenum">
              <a:rPr lang="es-MX" smtClean="0"/>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2557641-97E7-4D59-9531-C208E5405E65}" type="slidenum">
              <a:rPr lang="es-MX" smtClean="0"/>
              <a:pPr/>
              <a:t>‹Nº›</a:t>
            </a:fld>
            <a:endParaRPr lang="es-MX" dirty="0"/>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A2557641-97E7-4D59-9531-C208E5405E65}" type="slidenum">
              <a:rPr lang="es-MX" smtClean="0"/>
              <a:pPr/>
              <a:t>‹Nº›</a:t>
            </a:fld>
            <a:endParaRPr lang="es-MX" dirty="0"/>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A2557641-97E7-4D59-9531-C208E5405E65}" type="slidenum">
              <a:rPr lang="es-MX" smtClean="0"/>
              <a:pPr/>
              <a:t>‹Nº›</a:t>
            </a:fld>
            <a:endParaRPr lang="es-MX"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A2557641-97E7-4D59-9531-C208E5405E65}" type="slidenum">
              <a:rPr lang="es-MX" smtClean="0"/>
              <a:pPr/>
              <a:t>‹Nº›</a:t>
            </a:fld>
            <a:endParaRPr lang="es-MX"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A2557641-97E7-4D59-9531-C208E5405E65}" type="slidenum">
              <a:rPr lang="es-MX" smtClean="0"/>
              <a:pPr/>
              <a:t>‹Nº›</a:t>
            </a:fld>
            <a:endParaRPr lang="es-MX" dirty="0"/>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614ECED-ACD6-4A8D-AF10-3176BA9D1EB3}" type="datetimeFigureOut">
              <a:rPr lang="es-MX" smtClean="0"/>
              <a:pPr/>
              <a:t>18/03/2013</a:t>
            </a:fld>
            <a:endParaRPr lang="es-MX" dirty="0"/>
          </a:p>
        </p:txBody>
      </p:sp>
      <p:sp>
        <p:nvSpPr>
          <p:cNvPr id="6" name="5 Marcador de pie de página"/>
          <p:cNvSpPr>
            <a:spLocks noGrp="1"/>
          </p:cNvSpPr>
          <p:nvPr>
            <p:ph type="ftr" sz="quarter" idx="11"/>
          </p:nvPr>
        </p:nvSpPr>
        <p:spPr>
          <a:xfrm>
            <a:off x="914400" y="6172200"/>
            <a:ext cx="3886200" cy="457200"/>
          </a:xfrm>
        </p:spPr>
        <p:txBody>
          <a:bodyPr/>
          <a:lstStyle/>
          <a:p>
            <a:endParaRPr lang="es-MX" dirty="0"/>
          </a:p>
        </p:txBody>
      </p:sp>
      <p:sp>
        <p:nvSpPr>
          <p:cNvPr id="7" name="6 Marcador de número de diapositiva"/>
          <p:cNvSpPr>
            <a:spLocks noGrp="1"/>
          </p:cNvSpPr>
          <p:nvPr>
            <p:ph type="sldNum" sz="quarter" idx="12"/>
          </p:nvPr>
        </p:nvSpPr>
        <p:spPr>
          <a:xfrm>
            <a:off x="146304" y="6208776"/>
            <a:ext cx="457200" cy="457200"/>
          </a:xfrm>
        </p:spPr>
        <p:txBody>
          <a:bodyPr/>
          <a:lstStyle/>
          <a:p>
            <a:fld id="{A2557641-97E7-4D59-9531-C208E5405E65}" type="slidenum">
              <a:rPr lang="es-MX" smtClean="0"/>
              <a:pPr/>
              <a:t>‹Nº›</a:t>
            </a:fld>
            <a:endParaRPr lang="es-MX" dirty="0"/>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614ECED-ACD6-4A8D-AF10-3176BA9D1EB3}" type="datetimeFigureOut">
              <a:rPr lang="es-MX" smtClean="0"/>
              <a:pPr/>
              <a:t>18/03/2013</a:t>
            </a:fld>
            <a:endParaRPr lang="es-MX" dirty="0"/>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MX" dirty="0"/>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2557641-97E7-4D59-9531-C208E5405E65}" type="slidenum">
              <a:rPr lang="es-MX" smtClean="0"/>
              <a:pPr/>
              <a:t>‹Nº›</a:t>
            </a:fld>
            <a:endParaRPr lang="es-MX"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es.wiktionary.org/wiki/es:clase"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4293096"/>
            <a:ext cx="8489032" cy="2248272"/>
          </a:xfrm>
        </p:spPr>
        <p:txBody>
          <a:bodyPr>
            <a:normAutofit/>
          </a:bodyPr>
          <a:lstStyle/>
          <a:p>
            <a:r>
              <a:rPr lang="es-MX" b="1" dirty="0" err="1" smtClean="0"/>
              <a:t>Espol</a:t>
            </a:r>
            <a:r>
              <a:rPr lang="es-MX" b="1" dirty="0" smtClean="0"/>
              <a:t> 2013</a:t>
            </a:r>
            <a:endParaRPr lang="es-MX" b="1" dirty="0"/>
          </a:p>
        </p:txBody>
      </p:sp>
      <p:sp>
        <p:nvSpPr>
          <p:cNvPr id="2" name="1 Título"/>
          <p:cNvSpPr>
            <a:spLocks noGrp="1"/>
          </p:cNvSpPr>
          <p:nvPr>
            <p:ph type="ctrTitle"/>
          </p:nvPr>
        </p:nvSpPr>
        <p:spPr>
          <a:xfrm>
            <a:off x="533400" y="1371600"/>
            <a:ext cx="7851648" cy="1193304"/>
          </a:xfrm>
        </p:spPr>
        <p:txBody>
          <a:bodyPr>
            <a:normAutofit/>
            <a:scene3d>
              <a:camera prst="orthographicFront"/>
              <a:lightRig rig="soft" dir="t">
                <a:rot lat="0" lon="0" rev="10800000"/>
              </a:lightRig>
            </a:scene3d>
            <a:sp3d>
              <a:bevelT w="27940" h="12700"/>
              <a:contourClr>
                <a:srgbClr val="DDDDDD"/>
              </a:contourClr>
            </a:sp3d>
          </a:bodyPr>
          <a:lstStyle/>
          <a:p>
            <a:r>
              <a:rPr lang="es-MX" sz="6600" b="1" spc="150" dirty="0" smtClean="0">
                <a:ln w="11430"/>
                <a:solidFill>
                  <a:srgbClr val="F8F8F8"/>
                </a:solidFill>
                <a:effectLst>
                  <a:outerShdw blurRad="25400" algn="tl" rotWithShape="0">
                    <a:srgbClr val="000000">
                      <a:alpha val="43000"/>
                    </a:srgbClr>
                  </a:outerShdw>
                </a:effectLst>
              </a:rPr>
              <a:t>LENGUAJE</a:t>
            </a:r>
            <a:endParaRPr lang="es-MX" sz="6600" b="1" spc="150" dirty="0">
              <a:ln w="11430"/>
              <a:solidFill>
                <a:srgbClr val="F8F8F8"/>
              </a:solidFill>
              <a:effectLst>
                <a:outerShdw blurRad="25400" algn="tl" rotWithShape="0">
                  <a:srgbClr val="000000">
                    <a:alpha val="43000"/>
                  </a:srgbClr>
                </a:outerShdw>
              </a:effectLst>
            </a:endParaRPr>
          </a:p>
        </p:txBody>
      </p:sp>
      <p:sp>
        <p:nvSpPr>
          <p:cNvPr id="4" name="3 CuadroTexto"/>
          <p:cNvSpPr txBox="1"/>
          <p:nvPr/>
        </p:nvSpPr>
        <p:spPr>
          <a:xfrm>
            <a:off x="755576" y="3645024"/>
            <a:ext cx="7272808" cy="646331"/>
          </a:xfrm>
          <a:prstGeom prst="rect">
            <a:avLst/>
          </a:prstGeom>
          <a:noFill/>
        </p:spPr>
        <p:txBody>
          <a:bodyPr wrap="square" rtlCol="0">
            <a:spAutoFit/>
          </a:bodyPr>
          <a:lstStyle/>
          <a:p>
            <a:pPr algn="ctr"/>
            <a:r>
              <a:rPr lang="es-PE" sz="3600" dirty="0" smtClean="0"/>
              <a:t>CURSO DE ADMISION 2013</a:t>
            </a:r>
            <a:endParaRPr lang="es-PE" sz="3600" dirty="0"/>
          </a:p>
        </p:txBody>
      </p:sp>
    </p:spTree>
    <p:extLst>
      <p:ext uri="{BB962C8B-B14F-4D97-AF65-F5344CB8AC3E}">
        <p14:creationId xmlns="" xmlns:p14="http://schemas.microsoft.com/office/powerpoint/2010/main" val="22796553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pPr algn="l"/>
            <a:r>
              <a:rPr lang="es-MX" dirty="0" smtClean="0"/>
              <a:t>COMUNICACIÓN</a:t>
            </a:r>
            <a:endParaRPr lang="es-MX" dirty="0"/>
          </a:p>
        </p:txBody>
      </p:sp>
      <p:sp>
        <p:nvSpPr>
          <p:cNvPr id="6" name="5 Rectángulo"/>
          <p:cNvSpPr/>
          <p:nvPr/>
        </p:nvSpPr>
        <p:spPr>
          <a:xfrm>
            <a:off x="323528" y="3212976"/>
            <a:ext cx="8424936" cy="2123658"/>
          </a:xfrm>
          <a:prstGeom prst="rect">
            <a:avLst/>
          </a:prstGeom>
        </p:spPr>
        <p:txBody>
          <a:bodyPr wrap="square">
            <a:spAutoFit/>
          </a:bodyPr>
          <a:lstStyle/>
          <a:p>
            <a:pPr marL="285750" indent="-285750" algn="just">
              <a:buFont typeface="Arial" charset="0"/>
              <a:buChar char="•"/>
            </a:pPr>
            <a:r>
              <a:rPr lang="es-ES" sz="2400" dirty="0" smtClean="0"/>
              <a:t>Comunicar es llegar a compartir algo de nosotros mismos. Es decir, es una cualidad racional y emocional específica del hombre que surge de la necesidad de ponerse en contacto con los demás.</a:t>
            </a:r>
            <a:endParaRPr lang="es-ES" sz="2400" dirty="0"/>
          </a:p>
          <a:p>
            <a:endParaRPr lang="es-MX" sz="2400" dirty="0"/>
          </a:p>
          <a:p>
            <a:pPr algn="just"/>
            <a:endParaRPr lang="es-ES" dirty="0">
              <a:latin typeface="Verdana" pitchFamily="34" charset="0"/>
              <a:ea typeface="Verdana" pitchFamily="34" charset="0"/>
              <a:cs typeface="Verdana" pitchFamily="34" charset="0"/>
            </a:endParaRPr>
          </a:p>
          <a:p>
            <a:endParaRPr lang="es-MX" dirty="0">
              <a:latin typeface="Verdana" pitchFamily="34" charset="0"/>
              <a:ea typeface="Verdana" pitchFamily="34" charset="0"/>
              <a:cs typeface="Verdana" pitchFamily="34" charset="0"/>
            </a:endParaRPr>
          </a:p>
        </p:txBody>
      </p:sp>
      <p:pic>
        <p:nvPicPr>
          <p:cNvPr id="1026" name="Picture 2" descr="http://www.barradeideas.com/wp-content/uploads/2012/01/rumor2.bm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85" y="4437112"/>
            <a:ext cx="2468983" cy="2385615"/>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https://encrypted-tbn0.gstatic.com/images?q=tbn:ANd9GcS0T5KvnXxn1k3tLSa-D4qTaqHdnGte-QI8LwZhgmRDFmtcacT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61568" y="4452516"/>
            <a:ext cx="2326456" cy="232323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s://encrypted-tbn3.gstatic.com/images?q=tbn:ANd9GcRDAiDf1TSANLwd6Rbkb72MaHWe-AiOAaJOSZuCLu8jWBNNCDu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09678" y="4370666"/>
            <a:ext cx="2047875" cy="2469539"/>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https://encrypted-tbn3.gstatic.com/images?q=tbn:ANd9GcSpOF0MgALRiZEUhg4QM3TgXuYIbNKyqTcYMoJ2lf8xyKv7SAxGOA"/>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848549" y="4452517"/>
            <a:ext cx="2314575" cy="23113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40427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arn(inVertical)">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p:cTn id="19" dur="500" fill="hold"/>
                                        <p:tgtEl>
                                          <p:spTgt spid="1026"/>
                                        </p:tgtEl>
                                        <p:attrNameLst>
                                          <p:attrName>ppt_w</p:attrName>
                                        </p:attrNameLst>
                                      </p:cBhvr>
                                      <p:tavLst>
                                        <p:tav tm="0">
                                          <p:val>
                                            <p:fltVal val="0"/>
                                          </p:val>
                                        </p:tav>
                                        <p:tav tm="100000">
                                          <p:val>
                                            <p:strVal val="#ppt_w"/>
                                          </p:val>
                                        </p:tav>
                                      </p:tavLst>
                                    </p:anim>
                                    <p:anim calcmode="lin" valueType="num">
                                      <p:cBhvr>
                                        <p:cTn id="20" dur="500" fill="hold"/>
                                        <p:tgtEl>
                                          <p:spTgt spid="1026"/>
                                        </p:tgtEl>
                                        <p:attrNameLst>
                                          <p:attrName>ppt_h</p:attrName>
                                        </p:attrNameLst>
                                      </p:cBhvr>
                                      <p:tavLst>
                                        <p:tav tm="0">
                                          <p:val>
                                            <p:fltVal val="0"/>
                                          </p:val>
                                        </p:tav>
                                        <p:tav tm="100000">
                                          <p:val>
                                            <p:strVal val="#ppt_h"/>
                                          </p:val>
                                        </p:tav>
                                      </p:tavLst>
                                    </p:anim>
                                    <p:animEffect transition="in" filter="fade">
                                      <p:cBhvr>
                                        <p:cTn id="21" dur="500"/>
                                        <p:tgtEl>
                                          <p:spTgt spid="10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barn(inVertical)">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barn(inVertical)">
                                      <p:cBhvr>
                                        <p:cTn id="31" dur="500"/>
                                        <p:tgtEl>
                                          <p:spTgt spid="103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32"/>
                                        </p:tgtEl>
                                        <p:attrNameLst>
                                          <p:attrName>style.visibility</p:attrName>
                                        </p:attrNameLst>
                                      </p:cBhvr>
                                      <p:to>
                                        <p:strVal val="visible"/>
                                      </p:to>
                                    </p:set>
                                    <p:anim calcmode="lin" valueType="num">
                                      <p:cBhvr>
                                        <p:cTn id="36" dur="500" fill="hold"/>
                                        <p:tgtEl>
                                          <p:spTgt spid="1032"/>
                                        </p:tgtEl>
                                        <p:attrNameLst>
                                          <p:attrName>ppt_w</p:attrName>
                                        </p:attrNameLst>
                                      </p:cBhvr>
                                      <p:tavLst>
                                        <p:tav tm="0">
                                          <p:val>
                                            <p:fltVal val="0"/>
                                          </p:val>
                                        </p:tav>
                                        <p:tav tm="100000">
                                          <p:val>
                                            <p:strVal val="#ppt_w"/>
                                          </p:val>
                                        </p:tav>
                                      </p:tavLst>
                                    </p:anim>
                                    <p:anim calcmode="lin" valueType="num">
                                      <p:cBhvr>
                                        <p:cTn id="37" dur="500" fill="hold"/>
                                        <p:tgtEl>
                                          <p:spTgt spid="1032"/>
                                        </p:tgtEl>
                                        <p:attrNameLst>
                                          <p:attrName>ppt_h</p:attrName>
                                        </p:attrNameLst>
                                      </p:cBhvr>
                                      <p:tavLst>
                                        <p:tav tm="0">
                                          <p:val>
                                            <p:fltVal val="0"/>
                                          </p:val>
                                        </p:tav>
                                        <p:tav tm="100000">
                                          <p:val>
                                            <p:strVal val="#ppt_h"/>
                                          </p:val>
                                        </p:tav>
                                      </p:tavLst>
                                    </p:anim>
                                    <p:animEffect transition="in" filter="fade">
                                      <p:cBhvr>
                                        <p:cTn id="38"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659" y="201414"/>
            <a:ext cx="8540789" cy="1754326"/>
          </a:xfrm>
          <a:prstGeom prst="rect">
            <a:avLst/>
          </a:prstGeom>
          <a:noFill/>
        </p:spPr>
        <p:txBody>
          <a:bodyPr wrap="square" lIns="91440" tIns="45720" rIns="91440" bIns="45720">
            <a:spAutoFit/>
          </a:bodyPr>
          <a:lstStyle/>
          <a:p>
            <a:pPr algn="ctr"/>
            <a:r>
              <a:rPr lang="es-MX"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itchFamily="34" charset="0"/>
                <a:ea typeface="Verdana" pitchFamily="34" charset="0"/>
                <a:cs typeface="Verdana" pitchFamily="34" charset="0"/>
              </a:rPr>
              <a:t>Características de los Antónimos</a:t>
            </a:r>
            <a:endParaRPr lang="es-MX"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itchFamily="34" charset="0"/>
              <a:ea typeface="Verdana" pitchFamily="34" charset="0"/>
              <a:cs typeface="Verdana" pitchFamily="34" charset="0"/>
            </a:endParaRPr>
          </a:p>
        </p:txBody>
      </p:sp>
      <p:graphicFrame>
        <p:nvGraphicFramePr>
          <p:cNvPr id="2" name="1 Diagrama"/>
          <p:cNvGraphicFramePr/>
          <p:nvPr>
            <p:extLst>
              <p:ext uri="{D42A27DB-BD31-4B8C-83A1-F6EECF244321}">
                <p14:modId xmlns="" xmlns:p14="http://schemas.microsoft.com/office/powerpoint/2010/main" val="51162496"/>
              </p:ext>
            </p:extLst>
          </p:nvPr>
        </p:nvGraphicFramePr>
        <p:xfrm>
          <a:off x="1524000" y="21733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88110400"/>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DEBER</a:t>
            </a:r>
            <a:endParaRPr lang="es-MX" dirty="0"/>
          </a:p>
        </p:txBody>
      </p:sp>
      <p:sp>
        <p:nvSpPr>
          <p:cNvPr id="3" name="2 CuadroTexto"/>
          <p:cNvSpPr txBox="1"/>
          <p:nvPr/>
        </p:nvSpPr>
        <p:spPr>
          <a:xfrm>
            <a:off x="467544" y="3645024"/>
            <a:ext cx="8352928"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2400" dirty="0" smtClean="0">
                <a:latin typeface="Verdana" pitchFamily="34" charset="0"/>
                <a:ea typeface="Verdana" pitchFamily="34" charset="0"/>
                <a:cs typeface="Verdana" pitchFamily="34" charset="0"/>
              </a:rPr>
              <a:t>Haz una lista de diez antónimos de negación, excluyentes de dos valores, recíprocos de dos valores e inversos de dos valores en total son 40 antónimos.</a:t>
            </a:r>
            <a:endParaRPr lang="es-MX" sz="24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34734050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SINÓNIMOS</a:t>
            </a:r>
            <a:endParaRPr lang="es-MX" dirty="0"/>
          </a:p>
        </p:txBody>
      </p:sp>
      <p:sp>
        <p:nvSpPr>
          <p:cNvPr id="3" name="2 Rectángulo"/>
          <p:cNvSpPr/>
          <p:nvPr/>
        </p:nvSpPr>
        <p:spPr>
          <a:xfrm>
            <a:off x="747242" y="3212976"/>
            <a:ext cx="7776864" cy="3293209"/>
          </a:xfrm>
          <a:prstGeom prst="rect">
            <a:avLst/>
          </a:prstGeom>
        </p:spPr>
        <p:txBody>
          <a:bodyPr wrap="square">
            <a:spAutoFit/>
          </a:bodyPr>
          <a:lstStyle/>
          <a:p>
            <a:pPr algn="ctr"/>
            <a:r>
              <a:rPr lang="es-MX" sz="2600" b="1" dirty="0" smtClean="0">
                <a:latin typeface="Verdana" pitchFamily="34" charset="0"/>
                <a:ea typeface="Verdana" pitchFamily="34" charset="0"/>
                <a:cs typeface="Verdana" pitchFamily="34" charset="0"/>
              </a:rPr>
              <a:t>Esta lección está </a:t>
            </a:r>
            <a:r>
              <a:rPr lang="es-MX" sz="2600" b="1" dirty="0">
                <a:latin typeface="Verdana" pitchFamily="34" charset="0"/>
                <a:ea typeface="Verdana" pitchFamily="34" charset="0"/>
                <a:cs typeface="Verdana" pitchFamily="34" charset="0"/>
              </a:rPr>
              <a:t>dirigido a satisfacer dos </a:t>
            </a:r>
            <a:r>
              <a:rPr lang="es-MX" sz="2600" b="1" dirty="0" smtClean="0">
                <a:latin typeface="Verdana" pitchFamily="34" charset="0"/>
                <a:ea typeface="Verdana" pitchFamily="34" charset="0"/>
                <a:cs typeface="Verdana" pitchFamily="34" charset="0"/>
              </a:rPr>
              <a:t>propósitos; enriquecer </a:t>
            </a:r>
            <a:r>
              <a:rPr lang="es-MX" sz="2600" b="1" dirty="0">
                <a:latin typeface="Verdana" pitchFamily="34" charset="0"/>
                <a:ea typeface="Verdana" pitchFamily="34" charset="0"/>
                <a:cs typeface="Verdana" pitchFamily="34" charset="0"/>
              </a:rPr>
              <a:t>el </a:t>
            </a:r>
            <a:r>
              <a:rPr lang="es-MX" sz="2600" b="1" dirty="0" smtClean="0">
                <a:latin typeface="Verdana" pitchFamily="34" charset="0"/>
                <a:ea typeface="Verdana" pitchFamily="34" charset="0"/>
                <a:cs typeface="Verdana" pitchFamily="34" charset="0"/>
              </a:rPr>
              <a:t>vocabulario y analizar </a:t>
            </a:r>
            <a:r>
              <a:rPr lang="es-MX" sz="2600" b="1" dirty="0">
                <a:latin typeface="Verdana" pitchFamily="34" charset="0"/>
                <a:ea typeface="Verdana" pitchFamily="34" charset="0"/>
                <a:cs typeface="Verdana" pitchFamily="34" charset="0"/>
              </a:rPr>
              <a:t>un nuevo tipo de relación basada en las semejanzas de las palabras</a:t>
            </a:r>
            <a:r>
              <a:rPr lang="es-MX" sz="2600" b="1" dirty="0" smtClean="0">
                <a:latin typeface="Verdana" pitchFamily="34" charset="0"/>
                <a:ea typeface="Verdana" pitchFamily="34" charset="0"/>
                <a:cs typeface="Verdana" pitchFamily="34" charset="0"/>
              </a:rPr>
              <a:t>.</a:t>
            </a:r>
            <a:endParaRPr lang="es-MX" sz="2600" b="1" dirty="0">
              <a:latin typeface="Verdana" pitchFamily="34" charset="0"/>
              <a:ea typeface="Verdana" pitchFamily="34" charset="0"/>
              <a:cs typeface="Verdana" pitchFamily="34" charset="0"/>
            </a:endParaRPr>
          </a:p>
          <a:p>
            <a:pPr algn="ctr"/>
            <a:r>
              <a:rPr lang="es-MX" sz="2600" b="1" dirty="0">
                <a:latin typeface="Verdana" pitchFamily="34" charset="0"/>
                <a:ea typeface="Verdana" pitchFamily="34" charset="0"/>
                <a:cs typeface="Verdana" pitchFamily="34" charset="0"/>
              </a:rPr>
              <a:t>Estudiaremos las implicaciones del uso de palabras semejantes en el significado y la comprensión de mensajes.</a:t>
            </a:r>
          </a:p>
        </p:txBody>
      </p:sp>
    </p:spTree>
    <p:extLst>
      <p:ext uri="{BB962C8B-B14F-4D97-AF65-F5344CB8AC3E}">
        <p14:creationId xmlns="" xmlns:p14="http://schemas.microsoft.com/office/powerpoint/2010/main" val="314498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SINÓNIMOS</a:t>
            </a:r>
            <a:endParaRPr lang="es-MX" dirty="0"/>
          </a:p>
        </p:txBody>
      </p:sp>
      <p:sp>
        <p:nvSpPr>
          <p:cNvPr id="4" name="3 CuadroTexto"/>
          <p:cNvSpPr txBox="1"/>
          <p:nvPr/>
        </p:nvSpPr>
        <p:spPr>
          <a:xfrm>
            <a:off x="395536" y="3284984"/>
            <a:ext cx="8424936" cy="3170099"/>
          </a:xfrm>
          <a:prstGeom prst="rect">
            <a:avLst/>
          </a:prstGeom>
          <a:noFill/>
        </p:spPr>
        <p:txBody>
          <a:bodyPr wrap="square" rtlCol="0">
            <a:spAutoFit/>
          </a:bodyPr>
          <a:lstStyle/>
          <a:p>
            <a:pPr algn="just"/>
            <a:r>
              <a:rPr lang="es-MX" sz="2000" dirty="0" smtClean="0">
                <a:latin typeface="Verdana" pitchFamily="34" charset="0"/>
                <a:ea typeface="Verdana" pitchFamily="34" charset="0"/>
                <a:cs typeface="Verdana" pitchFamily="34" charset="0"/>
              </a:rPr>
              <a:t>Es el vocablo o la expresión que tiene una misma o muy parecida significación que otra.</a:t>
            </a:r>
          </a:p>
          <a:p>
            <a:endParaRPr lang="es-MX" sz="2000" dirty="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Ejemplo:	Farsante  -    Impostor</a:t>
            </a:r>
          </a:p>
          <a:p>
            <a:r>
              <a:rPr lang="es-MX" sz="2000" b="1" dirty="0" smtClean="0">
                <a:latin typeface="Verdana" pitchFamily="34" charset="0"/>
                <a:ea typeface="Verdana" pitchFamily="34" charset="0"/>
                <a:cs typeface="Verdana" pitchFamily="34" charset="0"/>
              </a:rPr>
              <a:t>Variable</a:t>
            </a:r>
            <a:r>
              <a:rPr lang="es-MX" sz="2000" dirty="0" smtClean="0">
                <a:latin typeface="Verdana" pitchFamily="34" charset="0"/>
                <a:ea typeface="Verdana" pitchFamily="34" charset="0"/>
                <a:cs typeface="Verdana" pitchFamily="34" charset="0"/>
              </a:rPr>
              <a:t>: actitud humana	</a:t>
            </a:r>
          </a:p>
          <a:p>
            <a:r>
              <a:rPr lang="es-MX" sz="2000" b="1" dirty="0" smtClean="0">
                <a:latin typeface="Verdana" pitchFamily="34" charset="0"/>
                <a:ea typeface="Verdana" pitchFamily="34" charset="0"/>
                <a:cs typeface="Verdana" pitchFamily="34" charset="0"/>
              </a:rPr>
              <a:t>Categoría gramatical</a:t>
            </a:r>
            <a:r>
              <a:rPr lang="es-MX" sz="2000" dirty="0" smtClean="0">
                <a:latin typeface="Verdana" pitchFamily="34" charset="0"/>
                <a:ea typeface="Verdana" pitchFamily="34" charset="0"/>
                <a:cs typeface="Verdana" pitchFamily="34" charset="0"/>
              </a:rPr>
              <a:t>: Sustantivo</a:t>
            </a:r>
          </a:p>
          <a:p>
            <a:endParaRPr lang="es-MX" sz="2000" dirty="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Sazonar 	aliñar		condimentar		aderezar</a:t>
            </a:r>
          </a:p>
          <a:p>
            <a:r>
              <a:rPr lang="es-MX" sz="2000" b="1" dirty="0" smtClean="0">
                <a:latin typeface="Verdana" pitchFamily="34" charset="0"/>
                <a:ea typeface="Verdana" pitchFamily="34" charset="0"/>
                <a:cs typeface="Verdana" pitchFamily="34" charset="0"/>
              </a:rPr>
              <a:t>Variable: </a:t>
            </a:r>
            <a:r>
              <a:rPr lang="es-MX" sz="2000" dirty="0" smtClean="0">
                <a:latin typeface="Verdana" pitchFamily="34" charset="0"/>
                <a:ea typeface="Verdana" pitchFamily="34" charset="0"/>
                <a:cs typeface="Verdana" pitchFamily="34" charset="0"/>
              </a:rPr>
              <a:t>preparación de alimentos</a:t>
            </a:r>
          </a:p>
          <a:p>
            <a:r>
              <a:rPr lang="es-MX" sz="2000" b="1" dirty="0" smtClean="0">
                <a:latin typeface="Verdana" pitchFamily="34" charset="0"/>
                <a:ea typeface="Verdana" pitchFamily="34" charset="0"/>
                <a:cs typeface="Verdana" pitchFamily="34" charset="0"/>
              </a:rPr>
              <a:t>Categoría gramatical:</a:t>
            </a:r>
            <a:r>
              <a:rPr lang="es-MX" sz="2000" dirty="0" smtClean="0">
                <a:latin typeface="Verdana" pitchFamily="34" charset="0"/>
                <a:ea typeface="Verdana" pitchFamily="34" charset="0"/>
                <a:cs typeface="Verdana" pitchFamily="34" charset="0"/>
              </a:rPr>
              <a:t>  verbo</a:t>
            </a:r>
            <a:endParaRPr lang="es-MX" sz="20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869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fade">
                                      <p:cBhvr>
                                        <p:cTn id="25" dur="500"/>
                                        <p:tgtEl>
                                          <p:spTgt spid="4">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fade">
                                      <p:cBhvr>
                                        <p:cTn id="3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0161839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DEFINICION DE SINÓNIMO</a:t>
            </a:r>
            <a:endParaRPr lang="es-MX" dirty="0"/>
          </a:p>
        </p:txBody>
      </p:sp>
      <p:sp>
        <p:nvSpPr>
          <p:cNvPr id="4" name="3 CuadroTexto"/>
          <p:cNvSpPr txBox="1"/>
          <p:nvPr/>
        </p:nvSpPr>
        <p:spPr>
          <a:xfrm>
            <a:off x="395536" y="3284984"/>
            <a:ext cx="8424936" cy="3170099"/>
          </a:xfrm>
          <a:prstGeom prst="rect">
            <a:avLst/>
          </a:prstGeom>
          <a:noFill/>
        </p:spPr>
        <p:txBody>
          <a:bodyPr wrap="square" rtlCol="0">
            <a:spAutoFit/>
          </a:bodyPr>
          <a:lstStyle/>
          <a:p>
            <a:pPr algn="just"/>
            <a:r>
              <a:rPr lang="es-MX" sz="2000" dirty="0" smtClean="0">
                <a:latin typeface="Verdana" pitchFamily="34" charset="0"/>
                <a:ea typeface="Verdana" pitchFamily="34" charset="0"/>
                <a:cs typeface="Verdana" pitchFamily="34" charset="0"/>
              </a:rPr>
              <a:t>Son palabras que, se refieren a una misma variable, tienen significados semejantes y pertenecen a la misma categoría gramatical.</a:t>
            </a:r>
          </a:p>
          <a:p>
            <a:pPr algn="just"/>
            <a:r>
              <a:rPr lang="es-MX" sz="2000" dirty="0" smtClean="0">
                <a:latin typeface="Verdana" pitchFamily="34" charset="0"/>
                <a:ea typeface="Verdana" pitchFamily="34" charset="0"/>
                <a:cs typeface="Verdana" pitchFamily="34" charset="0"/>
              </a:rPr>
              <a:t>Si dos palabras son sinónimos, una de ellas puede ser sustituida por otra en una oración y ésta conserva casi el mismo significado.</a:t>
            </a:r>
          </a:p>
          <a:p>
            <a:endParaRPr lang="es-MX" sz="2000" dirty="0">
              <a:latin typeface="Verdana" pitchFamily="34" charset="0"/>
              <a:ea typeface="Verdana" pitchFamily="34" charset="0"/>
              <a:cs typeface="Verdana" pitchFamily="34" charset="0"/>
            </a:endParaRPr>
          </a:p>
          <a:p>
            <a:r>
              <a:rPr lang="es-MX" sz="2000" dirty="0" smtClean="0">
                <a:latin typeface="Verdana" pitchFamily="34" charset="0"/>
                <a:ea typeface="Verdana" pitchFamily="34" charset="0"/>
                <a:cs typeface="Verdana" pitchFamily="34" charset="0"/>
              </a:rPr>
              <a:t>Ejemplo:	Farsante  -    Impostor</a:t>
            </a:r>
          </a:p>
          <a:p>
            <a:r>
              <a:rPr lang="es-MX" sz="2000" b="1" dirty="0" smtClean="0">
                <a:latin typeface="Verdana" pitchFamily="34" charset="0"/>
                <a:ea typeface="Verdana" pitchFamily="34" charset="0"/>
                <a:cs typeface="Verdana" pitchFamily="34" charset="0"/>
              </a:rPr>
              <a:t>Variable</a:t>
            </a:r>
            <a:r>
              <a:rPr lang="es-MX" sz="2000" dirty="0" smtClean="0">
                <a:latin typeface="Verdana" pitchFamily="34" charset="0"/>
                <a:ea typeface="Verdana" pitchFamily="34" charset="0"/>
                <a:cs typeface="Verdana" pitchFamily="34" charset="0"/>
              </a:rPr>
              <a:t>: actitud humana	</a:t>
            </a:r>
          </a:p>
          <a:p>
            <a:r>
              <a:rPr lang="es-MX" sz="2000" b="1" dirty="0" smtClean="0">
                <a:latin typeface="Verdana" pitchFamily="34" charset="0"/>
                <a:ea typeface="Verdana" pitchFamily="34" charset="0"/>
                <a:cs typeface="Verdana" pitchFamily="34" charset="0"/>
              </a:rPr>
              <a:t>Categoría gramatical</a:t>
            </a:r>
            <a:r>
              <a:rPr lang="es-MX" sz="2000" dirty="0" smtClean="0">
                <a:latin typeface="Verdana" pitchFamily="34" charset="0"/>
                <a:ea typeface="Verdana" pitchFamily="34" charset="0"/>
                <a:cs typeface="Verdana" pitchFamily="34" charset="0"/>
              </a:rPr>
              <a:t>: Sustantivo</a:t>
            </a:r>
            <a:endParaRPr lang="es-MX" sz="20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89549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randombar(horizontal)">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randombar(horizontal)">
                                      <p:cBhvr>
                                        <p:cTn id="1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Practica 1</a:t>
            </a:r>
            <a:endParaRPr lang="es-MX" dirty="0"/>
          </a:p>
        </p:txBody>
      </p:sp>
      <p:sp>
        <p:nvSpPr>
          <p:cNvPr id="5" name="4 Marcador de texto"/>
          <p:cNvSpPr>
            <a:spLocks noGrp="1"/>
          </p:cNvSpPr>
          <p:nvPr>
            <p:ph type="body" idx="1"/>
          </p:nvPr>
        </p:nvSpPr>
        <p:spPr>
          <a:xfrm>
            <a:off x="722313" y="2547938"/>
            <a:ext cx="7772400" cy="3905398"/>
          </a:xfrm>
        </p:spPr>
        <p:txBody>
          <a:bodyPr>
            <a:normAutofit fontScale="92500" lnSpcReduction="10000"/>
          </a:bodyPr>
          <a:lstStyle/>
          <a:p>
            <a:r>
              <a:rPr lang="es-MX" dirty="0" smtClean="0"/>
              <a:t>Elige el sinónimo de cada palabra; haz un circulo alrededor de la letra correspondiente e identifica la variable y la característica gramatical.</a:t>
            </a:r>
          </a:p>
          <a:p>
            <a:r>
              <a:rPr lang="es-MX" dirty="0" smtClean="0"/>
              <a:t>1.1 Meta				1.2 Auxiliar</a:t>
            </a:r>
          </a:p>
          <a:p>
            <a:pPr marL="457200" indent="-457200">
              <a:buAutoNum type="alphaLcParenR"/>
            </a:pPr>
            <a:r>
              <a:rPr lang="es-MX" dirty="0" smtClean="0"/>
              <a:t>Objetivo				a) invasión</a:t>
            </a:r>
          </a:p>
          <a:p>
            <a:pPr marL="457200" indent="-457200">
              <a:buAutoNum type="alphaLcParenR"/>
            </a:pPr>
            <a:r>
              <a:rPr lang="es-MX" dirty="0" smtClean="0"/>
              <a:t>Resultado				b) comunicar</a:t>
            </a:r>
          </a:p>
          <a:p>
            <a:pPr marL="457200" indent="-457200">
              <a:buAutoNum type="alphaLcParenR"/>
            </a:pPr>
            <a:r>
              <a:rPr lang="es-MX" dirty="0" smtClean="0"/>
              <a:t>Alumno				c) destruir</a:t>
            </a:r>
          </a:p>
          <a:p>
            <a:pPr marL="457200" indent="-457200">
              <a:buAutoNum type="alphaLcParenR"/>
            </a:pPr>
            <a:r>
              <a:rPr lang="es-MX" dirty="0" smtClean="0"/>
              <a:t>Lograr				d) soldado</a:t>
            </a:r>
          </a:p>
          <a:p>
            <a:pPr marL="457200" indent="-457200">
              <a:buAutoNum type="alphaLcParenR"/>
            </a:pPr>
            <a:r>
              <a:rPr lang="es-MX" dirty="0" smtClean="0"/>
              <a:t>Estudiar				e) socorrer</a:t>
            </a:r>
          </a:p>
          <a:p>
            <a:r>
              <a:rPr lang="es-MX" dirty="0" smtClean="0"/>
              <a:t>Variable: _____________		_______________</a:t>
            </a:r>
          </a:p>
          <a:p>
            <a:r>
              <a:rPr lang="es-MX" dirty="0" smtClean="0"/>
              <a:t>Categoría gramatical: __________		_______________</a:t>
            </a:r>
            <a:endParaRPr lang="es-MX" dirty="0"/>
          </a:p>
        </p:txBody>
      </p:sp>
    </p:spTree>
    <p:extLst>
      <p:ext uri="{BB962C8B-B14F-4D97-AF65-F5344CB8AC3E}">
        <p14:creationId xmlns="" xmlns:p14="http://schemas.microsoft.com/office/powerpoint/2010/main" val="31424422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Práctica 2</a:t>
            </a:r>
            <a:endParaRPr lang="es-MX" dirty="0"/>
          </a:p>
        </p:txBody>
      </p:sp>
      <p:sp>
        <p:nvSpPr>
          <p:cNvPr id="3" name="2 Marcador de texto"/>
          <p:cNvSpPr>
            <a:spLocks noGrp="1"/>
          </p:cNvSpPr>
          <p:nvPr>
            <p:ph type="body" idx="1"/>
          </p:nvPr>
        </p:nvSpPr>
        <p:spPr>
          <a:xfrm>
            <a:off x="722313" y="2547938"/>
            <a:ext cx="7772400" cy="3833390"/>
          </a:xfrm>
        </p:spPr>
        <p:txBody>
          <a:bodyPr>
            <a:normAutofit/>
          </a:bodyPr>
          <a:lstStyle/>
          <a:p>
            <a:r>
              <a:rPr lang="es-MX" dirty="0" smtClean="0"/>
              <a:t>Escoge el sinónimo de cada una de las palabras; indica tu respuesta  y cambia la oración por su sinónimo. Indica la variable y característica gramatical.</a:t>
            </a:r>
          </a:p>
          <a:p>
            <a:pPr marL="457200" indent="-457200">
              <a:buAutoNum type="arabicParenR"/>
            </a:pPr>
            <a:r>
              <a:rPr lang="es-MX" dirty="0" smtClean="0"/>
              <a:t>Cumbre</a:t>
            </a:r>
          </a:p>
          <a:p>
            <a:pPr marL="1005840" lvl="1" indent="-457200">
              <a:buAutoNum type="arabicParenR"/>
            </a:pPr>
            <a:r>
              <a:rPr lang="es-MX" dirty="0" smtClean="0"/>
              <a:t>Arriba			    Variable:  ___________________</a:t>
            </a:r>
          </a:p>
          <a:p>
            <a:pPr marL="1005840" lvl="1" indent="-457200">
              <a:buAutoNum type="arabicParenR"/>
            </a:pPr>
            <a:r>
              <a:rPr lang="es-MX" dirty="0" smtClean="0"/>
              <a:t>Posada		Categoría Gramatical: ____________________</a:t>
            </a:r>
          </a:p>
          <a:p>
            <a:pPr marL="1005840" lvl="1" indent="-457200">
              <a:buAutoNum type="arabicParenR"/>
            </a:pPr>
            <a:r>
              <a:rPr lang="es-MX" dirty="0" smtClean="0"/>
              <a:t>Cima</a:t>
            </a:r>
          </a:p>
          <a:p>
            <a:pPr marL="1005840" lvl="1" indent="-457200">
              <a:buAutoNum type="arabicParenR"/>
            </a:pPr>
            <a:r>
              <a:rPr lang="es-MX" dirty="0" smtClean="0"/>
              <a:t>Montañoso</a:t>
            </a:r>
          </a:p>
          <a:p>
            <a:pPr marL="1005840" lvl="1" indent="-457200">
              <a:buAutoNum type="arabicParenR"/>
            </a:pPr>
            <a:r>
              <a:rPr lang="es-MX" dirty="0" smtClean="0"/>
              <a:t>Escalar</a:t>
            </a:r>
          </a:p>
          <a:p>
            <a:r>
              <a:rPr lang="es-MX" dirty="0" smtClean="0"/>
              <a:t>Oración: Al fin, los escaladores llegaron a la </a:t>
            </a:r>
            <a:r>
              <a:rPr lang="es-MX" dirty="0" smtClean="0">
                <a:solidFill>
                  <a:srgbClr val="FF0000"/>
                </a:solidFill>
              </a:rPr>
              <a:t>cumbre</a:t>
            </a:r>
            <a:r>
              <a:rPr lang="es-MX" dirty="0" smtClean="0"/>
              <a:t>.</a:t>
            </a:r>
          </a:p>
          <a:p>
            <a:pPr marL="1005840" lvl="1" indent="-457200">
              <a:buAutoNum type="arabicParenR"/>
            </a:pPr>
            <a:endParaRPr lang="es-MX" dirty="0"/>
          </a:p>
        </p:txBody>
      </p:sp>
    </p:spTree>
    <p:extLst>
      <p:ext uri="{BB962C8B-B14F-4D97-AF65-F5344CB8AC3E}">
        <p14:creationId xmlns="" xmlns:p14="http://schemas.microsoft.com/office/powerpoint/2010/main" val="30436432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Práctica 2</a:t>
            </a:r>
            <a:endParaRPr lang="es-MX" dirty="0"/>
          </a:p>
        </p:txBody>
      </p:sp>
      <p:sp>
        <p:nvSpPr>
          <p:cNvPr id="3" name="2 Marcador de texto"/>
          <p:cNvSpPr>
            <a:spLocks noGrp="1"/>
          </p:cNvSpPr>
          <p:nvPr>
            <p:ph type="body" idx="1"/>
          </p:nvPr>
        </p:nvSpPr>
        <p:spPr>
          <a:xfrm>
            <a:off x="722313" y="2547938"/>
            <a:ext cx="7772400" cy="3833390"/>
          </a:xfrm>
        </p:spPr>
        <p:txBody>
          <a:bodyPr>
            <a:normAutofit/>
          </a:bodyPr>
          <a:lstStyle/>
          <a:p>
            <a:pPr marL="457200" indent="-457200">
              <a:buFont typeface="+mj-lt"/>
              <a:buAutoNum type="arabicParenR" startAt="2"/>
            </a:pPr>
            <a:r>
              <a:rPr lang="es-MX" sz="2000" dirty="0" smtClean="0">
                <a:latin typeface="Verdana" pitchFamily="34" charset="0"/>
                <a:ea typeface="Verdana" pitchFamily="34" charset="0"/>
                <a:cs typeface="Verdana" pitchFamily="34" charset="0"/>
              </a:rPr>
              <a:t>Conseguir</a:t>
            </a:r>
          </a:p>
          <a:p>
            <a:pPr marL="457200" indent="-457200">
              <a:buFont typeface="+mj-lt"/>
              <a:buAutoNum type="arabicParenR" startAt="2"/>
            </a:pPr>
            <a:endParaRPr lang="es-MX" sz="2000" dirty="0" smtClean="0">
              <a:latin typeface="Verdana" pitchFamily="34" charset="0"/>
              <a:ea typeface="Verdana" pitchFamily="34" charset="0"/>
              <a:cs typeface="Verdana" pitchFamily="34" charset="0"/>
            </a:endParaRPr>
          </a:p>
          <a:p>
            <a:pPr marL="1005840" lvl="1" indent="-457200">
              <a:buAutoNum type="arabicParenR"/>
            </a:pPr>
            <a:r>
              <a:rPr lang="es-MX" sz="2000" dirty="0" smtClean="0">
                <a:latin typeface="Verdana" pitchFamily="34" charset="0"/>
                <a:ea typeface="Verdana" pitchFamily="34" charset="0"/>
                <a:cs typeface="Verdana" pitchFamily="34" charset="0"/>
              </a:rPr>
              <a:t>Detener			 Variable: __________</a:t>
            </a:r>
          </a:p>
          <a:p>
            <a:pPr marL="1005840" lvl="1" indent="-457200">
              <a:buAutoNum type="arabicParenR"/>
            </a:pPr>
            <a:r>
              <a:rPr lang="es-MX" sz="2000" dirty="0" smtClean="0">
                <a:latin typeface="Verdana" pitchFamily="34" charset="0"/>
                <a:ea typeface="Verdana" pitchFamily="34" charset="0"/>
                <a:cs typeface="Verdana" pitchFamily="34" charset="0"/>
              </a:rPr>
              <a:t>Obtener	   Categoría Gramatical: __________</a:t>
            </a:r>
          </a:p>
          <a:p>
            <a:pPr marL="1005840" lvl="1" indent="-457200">
              <a:buAutoNum type="arabicParenR"/>
            </a:pPr>
            <a:r>
              <a:rPr lang="es-MX" sz="2000" dirty="0" smtClean="0">
                <a:latin typeface="Verdana" pitchFamily="34" charset="0"/>
                <a:ea typeface="Verdana" pitchFamily="34" charset="0"/>
                <a:cs typeface="Verdana" pitchFamily="34" charset="0"/>
              </a:rPr>
              <a:t>Descubrir</a:t>
            </a:r>
          </a:p>
          <a:p>
            <a:pPr marL="1005840" lvl="1" indent="-457200">
              <a:buAutoNum type="arabicParenR"/>
            </a:pPr>
            <a:r>
              <a:rPr lang="es-MX" sz="2000" dirty="0" smtClean="0">
                <a:latin typeface="Verdana" pitchFamily="34" charset="0"/>
                <a:ea typeface="Verdana" pitchFamily="34" charset="0"/>
                <a:cs typeface="Verdana" pitchFamily="34" charset="0"/>
              </a:rPr>
              <a:t>Interés</a:t>
            </a:r>
          </a:p>
          <a:p>
            <a:pPr marL="1005840" lvl="1" indent="-457200">
              <a:buAutoNum type="arabicParenR"/>
            </a:pPr>
            <a:r>
              <a:rPr lang="es-MX" sz="2000" dirty="0" smtClean="0">
                <a:latin typeface="Verdana" pitchFamily="34" charset="0"/>
                <a:ea typeface="Verdana" pitchFamily="34" charset="0"/>
                <a:cs typeface="Verdana" pitchFamily="34" charset="0"/>
              </a:rPr>
              <a:t>bisturí</a:t>
            </a:r>
          </a:p>
          <a:p>
            <a:r>
              <a:rPr lang="es-MX" sz="2000" dirty="0" smtClean="0">
                <a:latin typeface="Verdana" pitchFamily="34" charset="0"/>
                <a:ea typeface="Verdana" pitchFamily="34" charset="0"/>
                <a:cs typeface="Verdana" pitchFamily="34" charset="0"/>
              </a:rPr>
              <a:t>Oración: Si le dieran la oportunidad, lograría </a:t>
            </a:r>
            <a:r>
              <a:rPr lang="es-MX" sz="2000" dirty="0" smtClean="0">
                <a:solidFill>
                  <a:srgbClr val="FF0000"/>
                </a:solidFill>
                <a:latin typeface="Verdana" pitchFamily="34" charset="0"/>
                <a:ea typeface="Verdana" pitchFamily="34" charset="0"/>
                <a:cs typeface="Verdana" pitchFamily="34" charset="0"/>
              </a:rPr>
              <a:t>conseguir</a:t>
            </a:r>
            <a:r>
              <a:rPr lang="es-MX" sz="2000" dirty="0" smtClean="0">
                <a:latin typeface="Verdana" pitchFamily="34" charset="0"/>
                <a:ea typeface="Verdana" pitchFamily="34" charset="0"/>
                <a:cs typeface="Verdana" pitchFamily="34" charset="0"/>
              </a:rPr>
              <a:t> su objetivo.</a:t>
            </a:r>
          </a:p>
          <a:p>
            <a:pPr marL="1005840" lvl="1" indent="-457200">
              <a:buAutoNum type="arabicParenR"/>
            </a:pPr>
            <a:endParaRPr lang="es-MX" sz="20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62345406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smtClean="0">
                <a:latin typeface="Verdana" pitchFamily="34" charset="0"/>
                <a:ea typeface="Verdana" pitchFamily="34" charset="0"/>
                <a:cs typeface="Verdana" pitchFamily="34" charset="0"/>
              </a:rPr>
              <a:t>TALLER # 1</a:t>
            </a:r>
            <a:endParaRPr lang="es-MX" b="1" dirty="0">
              <a:latin typeface="Verdana" pitchFamily="34" charset="0"/>
              <a:ea typeface="Verdana" pitchFamily="34" charset="0"/>
              <a:cs typeface="Verdana" pitchFamily="34" charset="0"/>
            </a:endParaRPr>
          </a:p>
        </p:txBody>
      </p:sp>
      <p:sp>
        <p:nvSpPr>
          <p:cNvPr id="3" name="2 Marcador de texto"/>
          <p:cNvSpPr>
            <a:spLocks noGrp="1"/>
          </p:cNvSpPr>
          <p:nvPr>
            <p:ph type="body" idx="1"/>
          </p:nvPr>
        </p:nvSpPr>
        <p:spPr>
          <a:xfrm>
            <a:off x="395536" y="2547938"/>
            <a:ext cx="8099177" cy="3833390"/>
          </a:xfrm>
        </p:spPr>
        <p:txBody>
          <a:bodyPr>
            <a:normAutofit/>
          </a:bodyPr>
          <a:lstStyle/>
          <a:p>
            <a:pPr lvl="1" indent="0" algn="just"/>
            <a:r>
              <a:rPr lang="es-MX" sz="2400" dirty="0" smtClean="0">
                <a:solidFill>
                  <a:schemeClr val="tx1"/>
                </a:solidFill>
                <a:latin typeface="Verdana" pitchFamily="34" charset="0"/>
                <a:ea typeface="Verdana" pitchFamily="34" charset="0"/>
                <a:cs typeface="Verdana" pitchFamily="34" charset="0"/>
              </a:rPr>
              <a:t>Escribir </a:t>
            </a:r>
            <a:r>
              <a:rPr lang="es-MX" sz="2400" dirty="0">
                <a:solidFill>
                  <a:schemeClr val="tx1"/>
                </a:solidFill>
                <a:latin typeface="Verdana" pitchFamily="34" charset="0"/>
                <a:ea typeface="Verdana" pitchFamily="34" charset="0"/>
                <a:cs typeface="Verdana" pitchFamily="34" charset="0"/>
              </a:rPr>
              <a:t>el sinónimo de cada una de </a:t>
            </a:r>
            <a:r>
              <a:rPr lang="es-MX" sz="2400" dirty="0" smtClean="0">
                <a:solidFill>
                  <a:schemeClr val="tx1"/>
                </a:solidFill>
                <a:latin typeface="Verdana" pitchFamily="34" charset="0"/>
                <a:ea typeface="Verdana" pitchFamily="34" charset="0"/>
                <a:cs typeface="Verdana" pitchFamily="34" charset="0"/>
              </a:rPr>
              <a:t>las siguientes </a:t>
            </a:r>
            <a:r>
              <a:rPr lang="es-MX" sz="2400" dirty="0">
                <a:solidFill>
                  <a:schemeClr val="tx1"/>
                </a:solidFill>
                <a:latin typeface="Verdana" pitchFamily="34" charset="0"/>
                <a:ea typeface="Verdana" pitchFamily="34" charset="0"/>
                <a:cs typeface="Verdana" pitchFamily="34" charset="0"/>
              </a:rPr>
              <a:t>palabras; indica tu respuesta  y cambia la oración por su sinónimo. Indica la variable y característica gramatical.</a:t>
            </a:r>
          </a:p>
        </p:txBody>
      </p:sp>
    </p:spTree>
    <p:extLst>
      <p:ext uri="{BB962C8B-B14F-4D97-AF65-F5344CB8AC3E}">
        <p14:creationId xmlns="" xmlns:p14="http://schemas.microsoft.com/office/powerpoint/2010/main" val="3348215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1520" y="1556792"/>
            <a:ext cx="8229600" cy="1470025"/>
          </a:xfrm>
        </p:spPr>
        <p:txBody>
          <a:bodyPr/>
          <a:lstStyle/>
          <a:p>
            <a:pPr algn="l"/>
            <a:r>
              <a:rPr lang="es-MX" dirty="0" smtClean="0"/>
              <a:t>EXPRESIÓN</a:t>
            </a:r>
            <a:endParaRPr lang="es-MX" dirty="0"/>
          </a:p>
        </p:txBody>
      </p:sp>
      <p:sp>
        <p:nvSpPr>
          <p:cNvPr id="6" name="5 Rectángulo"/>
          <p:cNvSpPr/>
          <p:nvPr/>
        </p:nvSpPr>
        <p:spPr>
          <a:xfrm>
            <a:off x="323528" y="3140968"/>
            <a:ext cx="8424936" cy="1938992"/>
          </a:xfrm>
          <a:prstGeom prst="rect">
            <a:avLst/>
          </a:prstGeom>
        </p:spPr>
        <p:txBody>
          <a:bodyPr wrap="square">
            <a:spAutoFit/>
          </a:bodyPr>
          <a:lstStyle/>
          <a:p>
            <a:pPr marL="285750" indent="-285750" algn="just">
              <a:buFont typeface="Arial" charset="0"/>
              <a:buChar char="•"/>
            </a:pPr>
            <a:r>
              <a:rPr lang="es-PE" sz="2400" dirty="0" smtClean="0"/>
              <a:t>La palabra </a:t>
            </a:r>
            <a:r>
              <a:rPr lang="es-PE" sz="2400" i="1" dirty="0" smtClean="0"/>
              <a:t>expresión </a:t>
            </a:r>
            <a:r>
              <a:rPr lang="es-PE" sz="2400" dirty="0" smtClean="0"/>
              <a:t>viene del término </a:t>
            </a:r>
            <a:r>
              <a:rPr lang="es-PE" sz="2400" i="1" dirty="0" err="1" smtClean="0"/>
              <a:t>expressus</a:t>
            </a:r>
            <a:r>
              <a:rPr lang="es-PE" sz="2400" dirty="0" smtClean="0"/>
              <a:t> que significa “exprimido”, “salido”.</a:t>
            </a:r>
          </a:p>
          <a:p>
            <a:pPr marL="285750" indent="-285750" algn="just">
              <a:buFont typeface="Arial" charset="0"/>
              <a:buChar char="•"/>
            </a:pPr>
            <a:r>
              <a:rPr lang="es-PE" sz="2400" dirty="0" smtClean="0"/>
              <a:t>La diferencia básica entre expresión y comunicación es: que para </a:t>
            </a:r>
            <a:r>
              <a:rPr lang="es-PE" sz="2400" i="1" dirty="0" smtClean="0"/>
              <a:t>expresar</a:t>
            </a:r>
            <a:r>
              <a:rPr lang="es-PE" sz="2400" dirty="0" smtClean="0"/>
              <a:t> basta con sacar algo de nosotros mismos; en cambio, para </a:t>
            </a:r>
            <a:r>
              <a:rPr lang="es-PE" sz="2400" i="1" dirty="0" smtClean="0"/>
              <a:t>comunicar</a:t>
            </a:r>
            <a:r>
              <a:rPr lang="es-PE" sz="2400" dirty="0" smtClean="0"/>
              <a:t> necesitamos tener la intención de compartir ese algo con otros.</a:t>
            </a:r>
            <a:endParaRPr lang="es-MX" dirty="0">
              <a:latin typeface="Verdana" pitchFamily="34" charset="0"/>
              <a:ea typeface="Verdana" pitchFamily="34" charset="0"/>
              <a:cs typeface="Verdana" pitchFamily="34" charset="0"/>
            </a:endParaRPr>
          </a:p>
        </p:txBody>
      </p:sp>
      <p:pic>
        <p:nvPicPr>
          <p:cNvPr id="3074" name="Picture 2" descr="https://encrypted-tbn3.gstatic.com/images?q=tbn:ANd9GcSQgBaLYtLlLozTaCaqHVWfVGJSsid8wTj0T_bqxxdjR5kcOM-nk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5064" y="5079959"/>
            <a:ext cx="1847850" cy="1778041"/>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https://encrypted-tbn1.gstatic.com/images?q=tbn:ANd9GcTAFiE7tGGrfOTxJkujl7wQ1da0BmEhILbzZNgPWur1hYnc1f4d0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21596" y="5079958"/>
            <a:ext cx="1828800" cy="1742769"/>
          </a:xfrm>
          <a:prstGeom prst="rect">
            <a:avLst/>
          </a:prstGeom>
          <a:noFill/>
          <a:extLst>
            <a:ext uri="{909E8E84-426E-40DD-AFC4-6F175D3DCCD1}">
              <a14:hiddenFill xmlns="" xmlns:a14="http://schemas.microsoft.com/office/drawing/2010/main">
                <a:solidFill>
                  <a:srgbClr val="FFFFFF"/>
                </a:solidFill>
              </a14:hiddenFill>
            </a:ext>
          </a:extLst>
        </p:spPr>
      </p:pic>
      <p:pic>
        <p:nvPicPr>
          <p:cNvPr id="3080" name="Picture 8" descr="https://encrypted-tbn2.gstatic.com/images?q=tbn:ANd9GcQWA2w3sF3OcnpoljeKuc4yrxLIoHGHg4_17qOykiUyeJwSUJeS_odW7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514207" y="5079960"/>
            <a:ext cx="2219325" cy="17369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368484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548680"/>
            <a:ext cx="7772400" cy="1765895"/>
          </a:xfrm>
        </p:spPr>
        <p:txBody>
          <a:bodyPr>
            <a:normAutofit fontScale="90000"/>
          </a:bodyPr>
          <a:lstStyle/>
          <a:p>
            <a:pPr algn="just"/>
            <a:r>
              <a:rPr lang="es-EC" sz="2400" dirty="0">
                <a:latin typeface="Verdana" pitchFamily="34" charset="0"/>
                <a:ea typeface="Verdana" pitchFamily="34" charset="0"/>
                <a:cs typeface="Verdana" pitchFamily="34" charset="0"/>
              </a:rPr>
              <a:t>Se debe ser cuidadoso con el uso del recurso de los sinónimos, ya que las diferentes aserciones en el significado de una palabra generalmente requieren de diferentes sinónimos. Veamos un ejemplo con la palabra solitario:</a:t>
            </a:r>
            <a:endParaRPr lang="es-MX" sz="2400" dirty="0"/>
          </a:p>
        </p:txBody>
      </p:sp>
      <p:sp>
        <p:nvSpPr>
          <p:cNvPr id="4" name="3 Rectángulo"/>
          <p:cNvSpPr/>
          <p:nvPr/>
        </p:nvSpPr>
        <p:spPr>
          <a:xfrm>
            <a:off x="539552" y="2589116"/>
            <a:ext cx="7848872" cy="4093428"/>
          </a:xfrm>
          <a:prstGeom prst="rect">
            <a:avLst/>
          </a:prstGeom>
        </p:spPr>
        <p:txBody>
          <a:bodyPr wrap="square">
            <a:spAutoFit/>
          </a:bodyPr>
          <a:lstStyle/>
          <a:p>
            <a:pPr algn="just">
              <a:spcBef>
                <a:spcPts val="0"/>
              </a:spcBef>
            </a:pPr>
            <a:r>
              <a:rPr lang="es-EC" sz="2000" dirty="0">
                <a:latin typeface="Verdana" pitchFamily="34" charset="0"/>
                <a:ea typeface="Verdana" pitchFamily="34" charset="0"/>
                <a:cs typeface="Verdana" pitchFamily="34" charset="0"/>
              </a:rPr>
              <a:t>«El castillo está solitario», solitario es adjetivo.</a:t>
            </a:r>
          </a:p>
          <a:p>
            <a:pPr algn="just">
              <a:spcBef>
                <a:spcPts val="0"/>
              </a:spcBef>
            </a:pPr>
            <a:r>
              <a:rPr lang="es-EC" sz="2000" dirty="0">
                <a:latin typeface="Verdana" pitchFamily="34" charset="0"/>
                <a:ea typeface="Verdana" pitchFamily="34" charset="0"/>
                <a:cs typeface="Verdana" pitchFamily="34" charset="0"/>
              </a:rPr>
              <a:t>Indica que no hay personas alrededor. Ej. De posibles sinónimos:</a:t>
            </a:r>
          </a:p>
          <a:p>
            <a:pPr algn="just">
              <a:spcBef>
                <a:spcPts val="0"/>
              </a:spcBef>
            </a:pPr>
            <a:r>
              <a:rPr lang="es-EC" sz="2000" dirty="0">
                <a:latin typeface="Verdana" pitchFamily="34" charset="0"/>
                <a:ea typeface="Verdana" pitchFamily="34" charset="0"/>
                <a:cs typeface="Verdana" pitchFamily="34" charset="0"/>
              </a:rPr>
              <a:t>Inhabitado, deshabitado, despoblado o desierto.</a:t>
            </a:r>
          </a:p>
          <a:p>
            <a:pPr algn="just">
              <a:spcBef>
                <a:spcPts val="0"/>
              </a:spcBef>
            </a:pPr>
            <a:r>
              <a:rPr lang="es-EC" sz="2000" dirty="0">
                <a:latin typeface="Verdana" pitchFamily="34" charset="0"/>
                <a:ea typeface="Verdana" pitchFamily="34" charset="0"/>
                <a:cs typeface="Verdana" pitchFamily="34" charset="0"/>
              </a:rPr>
              <a:t>Cada sinónimo le imprime un giro específico. Los 3 primeros pueden asociarse con residentes permanentes, mientras que el cuarto expresa exclusivamente que no hay nadie alrededor en este momento.</a:t>
            </a:r>
          </a:p>
          <a:p>
            <a:pPr algn="just">
              <a:spcBef>
                <a:spcPts val="0"/>
              </a:spcBef>
            </a:pPr>
            <a:r>
              <a:rPr lang="es-EC" sz="2000" dirty="0">
                <a:latin typeface="Verdana" pitchFamily="34" charset="0"/>
                <a:ea typeface="Verdana" pitchFamily="34" charset="0"/>
                <a:cs typeface="Verdana" pitchFamily="34" charset="0"/>
              </a:rPr>
              <a:t>«El castillo es de un solitario» solitario está como sustantivo.</a:t>
            </a:r>
          </a:p>
          <a:p>
            <a:pPr algn="just">
              <a:spcBef>
                <a:spcPts val="0"/>
              </a:spcBef>
            </a:pPr>
            <a:r>
              <a:rPr lang="es-EC" sz="2000" dirty="0">
                <a:latin typeface="Verdana" pitchFamily="34" charset="0"/>
                <a:ea typeface="Verdana" pitchFamily="34" charset="0"/>
                <a:cs typeface="Verdana" pitchFamily="34" charset="0"/>
              </a:rPr>
              <a:t>Indica que es una persona que le gusta vivir solo, </a:t>
            </a:r>
            <a:r>
              <a:rPr lang="es-EC" sz="2000" dirty="0" err="1">
                <a:latin typeface="Verdana" pitchFamily="34" charset="0"/>
                <a:ea typeface="Verdana" pitchFamily="34" charset="0"/>
                <a:cs typeface="Verdana" pitchFamily="34" charset="0"/>
              </a:rPr>
              <a:t>ejs</a:t>
            </a:r>
            <a:r>
              <a:rPr lang="es-EC" sz="2000" dirty="0">
                <a:latin typeface="Verdana" pitchFamily="34" charset="0"/>
                <a:ea typeface="Verdana" pitchFamily="34" charset="0"/>
                <a:cs typeface="Verdana" pitchFamily="34" charset="0"/>
              </a:rPr>
              <a:t>. De sinónimos:</a:t>
            </a:r>
          </a:p>
          <a:p>
            <a:pPr algn="just">
              <a:spcBef>
                <a:spcPts val="0"/>
              </a:spcBef>
            </a:pPr>
            <a:r>
              <a:rPr lang="es-EC" sz="2000" dirty="0">
                <a:latin typeface="Verdana" pitchFamily="34" charset="0"/>
                <a:ea typeface="Verdana" pitchFamily="34" charset="0"/>
                <a:cs typeface="Verdana" pitchFamily="34" charset="0"/>
              </a:rPr>
              <a:t>Ermitaño, solo, anacoreta.</a:t>
            </a:r>
            <a:endParaRPr lang="en-US" sz="20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2557993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latin typeface="Verdana" pitchFamily="34" charset="0"/>
                <a:ea typeface="Verdana" pitchFamily="34" charset="0"/>
                <a:cs typeface="Verdana" pitchFamily="34" charset="0"/>
              </a:rPr>
              <a:t>Características de los Sinónimos</a:t>
            </a:r>
          </a:p>
        </p:txBody>
      </p:sp>
      <p:graphicFrame>
        <p:nvGraphicFramePr>
          <p:cNvPr id="4" name="3 Diagrama"/>
          <p:cNvGraphicFramePr/>
          <p:nvPr>
            <p:extLst>
              <p:ext uri="{D42A27DB-BD31-4B8C-83A1-F6EECF244321}">
                <p14:modId xmlns="" xmlns:p14="http://schemas.microsoft.com/office/powerpoint/2010/main" val="1702196701"/>
              </p:ext>
            </p:extLst>
          </p:nvPr>
        </p:nvGraphicFramePr>
        <p:xfrm>
          <a:off x="1763688" y="263691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8259765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a:t>DEBER</a:t>
            </a:r>
          </a:p>
        </p:txBody>
      </p:sp>
      <p:sp>
        <p:nvSpPr>
          <p:cNvPr id="4" name="3 Marcador de texto"/>
          <p:cNvSpPr txBox="1">
            <a:spLocks noGrp="1"/>
          </p:cNvSpPr>
          <p:nvPr>
            <p:ph type="body" idx="1"/>
          </p:nvPr>
        </p:nvSpPr>
        <p:spPr>
          <a:xfrm>
            <a:off x="722313" y="2547938"/>
            <a:ext cx="7772400" cy="181588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s-MX" sz="2800" dirty="0" smtClean="0">
                <a:solidFill>
                  <a:schemeClr val="tx1"/>
                </a:solidFill>
                <a:latin typeface="Verdana" pitchFamily="34" charset="0"/>
                <a:ea typeface="Verdana" pitchFamily="34" charset="0"/>
                <a:cs typeface="Verdana" pitchFamily="34" charset="0"/>
              </a:rPr>
              <a:t>Haz una lista de diez pares de palabras que sean sinónimos. En cada caso elabora una oración para ejemplificar y verificar el uso del sinónimo</a:t>
            </a:r>
            <a:endParaRPr lang="es-MX" sz="28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4045301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611560" y="3200400"/>
            <a:ext cx="8136904" cy="1600200"/>
          </a:xfrm>
        </p:spPr>
        <p:txBody>
          <a:bodyPr>
            <a:noAutofit/>
          </a:bodyPr>
          <a:lstStyle/>
          <a:p>
            <a:r>
              <a:rPr lang="es-MX" sz="4000" dirty="0">
                <a:solidFill>
                  <a:schemeClr val="tx1"/>
                </a:solidFill>
                <a:latin typeface="Verdana" pitchFamily="34" charset="0"/>
                <a:ea typeface="Verdana" pitchFamily="34" charset="0"/>
                <a:cs typeface="Verdana" pitchFamily="34" charset="0"/>
              </a:rPr>
              <a:t>En esta lección ejercitaremos diferentes maneras de utilizar la clasificación para formar conjuntos de palabras</a:t>
            </a:r>
          </a:p>
          <a:p>
            <a:endParaRPr lang="es-PE" sz="4000" dirty="0"/>
          </a:p>
        </p:txBody>
      </p:sp>
      <p:sp>
        <p:nvSpPr>
          <p:cNvPr id="2" name="1 Título"/>
          <p:cNvSpPr>
            <a:spLocks noGrp="1"/>
          </p:cNvSpPr>
          <p:nvPr>
            <p:ph type="ctrTitle"/>
          </p:nvPr>
        </p:nvSpPr>
        <p:spPr/>
        <p:txBody>
          <a:bodyPr/>
          <a:lstStyle/>
          <a:p>
            <a:pPr algn="ctr"/>
            <a:r>
              <a:rPr lang="es-MX" dirty="0">
                <a:latin typeface="Verdana" pitchFamily="34" charset="0"/>
                <a:ea typeface="Verdana" pitchFamily="34" charset="0"/>
                <a:cs typeface="Verdana" pitchFamily="34" charset="0"/>
              </a:rPr>
              <a:t>CLASIFICACION DE PALABRAS</a:t>
            </a:r>
          </a:p>
        </p:txBody>
      </p:sp>
    </p:spTree>
    <p:extLst>
      <p:ext uri="{BB962C8B-B14F-4D97-AF65-F5344CB8AC3E}">
        <p14:creationId xmlns="" xmlns:p14="http://schemas.microsoft.com/office/powerpoint/2010/main" val="61047007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a:xfrm>
            <a:off x="755576" y="3200400"/>
            <a:ext cx="7920880" cy="3252936"/>
          </a:xfrm>
        </p:spPr>
        <p:txBody>
          <a:bodyPr>
            <a:normAutofit fontScale="62500" lnSpcReduction="20000"/>
          </a:bodyPr>
          <a:lstStyle/>
          <a:p>
            <a:pPr algn="just"/>
            <a:r>
              <a:rPr lang="es-PE" sz="4500" b="1" dirty="0">
                <a:latin typeface="Verdana" pitchFamily="34" charset="0"/>
                <a:ea typeface="Verdana" pitchFamily="34" charset="0"/>
                <a:cs typeface="Verdana" pitchFamily="34" charset="0"/>
              </a:rPr>
              <a:t>Clasificación</a:t>
            </a:r>
            <a:r>
              <a:rPr lang="es-PE" sz="4500" dirty="0">
                <a:latin typeface="Verdana" pitchFamily="34" charset="0"/>
                <a:ea typeface="Verdana" pitchFamily="34" charset="0"/>
                <a:cs typeface="Verdana" pitchFamily="34" charset="0"/>
              </a:rPr>
              <a:t> es la acción o el efecto de ordenar o disponer por </a:t>
            </a:r>
            <a:r>
              <a:rPr lang="es-PE" sz="4500" dirty="0">
                <a:latin typeface="Verdana" pitchFamily="34" charset="0"/>
                <a:ea typeface="Verdana" pitchFamily="34" charset="0"/>
                <a:cs typeface="Verdana" pitchFamily="34" charset="0"/>
                <a:hlinkClick r:id="rId2" tooltip="wikt:es:clase"/>
              </a:rPr>
              <a:t>clases</a:t>
            </a:r>
            <a:r>
              <a:rPr lang="es-PE" sz="4500" dirty="0" smtClean="0">
                <a:latin typeface="Verdana" pitchFamily="34" charset="0"/>
                <a:ea typeface="Verdana" pitchFamily="34" charset="0"/>
                <a:cs typeface="Verdana" pitchFamily="34" charset="0"/>
              </a:rPr>
              <a:t>.</a:t>
            </a:r>
          </a:p>
          <a:p>
            <a:pPr algn="just"/>
            <a:endParaRPr lang="es-PE" sz="4500" dirty="0">
              <a:latin typeface="Verdana" pitchFamily="34" charset="0"/>
              <a:ea typeface="Verdana" pitchFamily="34" charset="0"/>
              <a:cs typeface="Verdana" pitchFamily="34" charset="0"/>
            </a:endParaRPr>
          </a:p>
          <a:p>
            <a:pPr algn="just"/>
            <a:r>
              <a:rPr lang="es-PE" sz="4500" dirty="0">
                <a:latin typeface="Verdana" pitchFamily="34" charset="0"/>
                <a:ea typeface="Verdana" pitchFamily="34" charset="0"/>
                <a:cs typeface="Verdana" pitchFamily="34" charset="0"/>
              </a:rPr>
              <a:t>Existen diferentes tipos de clasificaciones tales como: bibliográficas, económicas, filosóficas, deportivas, matemáticas, médicas, etc.</a:t>
            </a:r>
          </a:p>
          <a:p>
            <a:endParaRPr lang="es-PE" dirty="0"/>
          </a:p>
        </p:txBody>
      </p:sp>
      <p:sp>
        <p:nvSpPr>
          <p:cNvPr id="2" name="1 Título"/>
          <p:cNvSpPr>
            <a:spLocks noGrp="1"/>
          </p:cNvSpPr>
          <p:nvPr>
            <p:ph type="ctrTitle"/>
          </p:nvPr>
        </p:nvSpPr>
        <p:spPr/>
        <p:txBody>
          <a:bodyPr>
            <a:normAutofit/>
          </a:bodyPr>
          <a:lstStyle/>
          <a:p>
            <a:pPr algn="ctr"/>
            <a:r>
              <a:rPr lang="es-MX" dirty="0">
                <a:latin typeface="Verdana" pitchFamily="34" charset="0"/>
                <a:ea typeface="Verdana" pitchFamily="34" charset="0"/>
                <a:cs typeface="Verdana" pitchFamily="34" charset="0"/>
              </a:rPr>
              <a:t>Que es clasificar?</a:t>
            </a:r>
            <a:endParaRPr lang="en-US"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60785624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3568" y="308095"/>
            <a:ext cx="7920880" cy="1938992"/>
          </a:xfrm>
          <a:prstGeom prst="rect">
            <a:avLst/>
          </a:prstGeom>
        </p:spPr>
        <p:txBody>
          <a:bodyPr wrap="square">
            <a:spAutoFit/>
          </a:bodyPr>
          <a:lstStyle/>
          <a:p>
            <a:pPr algn="just"/>
            <a:r>
              <a:rPr lang="es-MX" sz="2400" b="1" dirty="0">
                <a:latin typeface="Verdana" pitchFamily="34" charset="0"/>
                <a:ea typeface="Verdana" pitchFamily="34" charset="0"/>
                <a:cs typeface="Verdana" pitchFamily="34" charset="0"/>
              </a:rPr>
              <a:t>Practica 1:</a:t>
            </a:r>
            <a:r>
              <a:rPr lang="es-MX" sz="2400" b="1" dirty="0"/>
              <a:t> </a:t>
            </a:r>
            <a:r>
              <a:rPr lang="es-MX" sz="2400" dirty="0"/>
              <a:t>En los siguientes ejercicios hay cuatro palabras que se parecen en algo. Identifica en qué forma se parecen, y describe la clase a la cual pertenecen.</a:t>
            </a:r>
          </a:p>
          <a:p>
            <a:pPr algn="just"/>
            <a:r>
              <a:rPr lang="es-MX" sz="2400" dirty="0"/>
              <a:t>1 física		historia		lengua		biología</a:t>
            </a:r>
          </a:p>
          <a:p>
            <a:pPr algn="just"/>
            <a:r>
              <a:rPr lang="es-MX" sz="2400" dirty="0"/>
              <a:t>Clase: Ciencias</a:t>
            </a:r>
          </a:p>
        </p:txBody>
      </p:sp>
      <p:sp>
        <p:nvSpPr>
          <p:cNvPr id="4" name="3 Rectángulo"/>
          <p:cNvSpPr/>
          <p:nvPr/>
        </p:nvSpPr>
        <p:spPr>
          <a:xfrm>
            <a:off x="755576" y="2564904"/>
            <a:ext cx="7848872" cy="3046988"/>
          </a:xfrm>
          <a:prstGeom prst="rect">
            <a:avLst/>
          </a:prstGeom>
        </p:spPr>
        <p:txBody>
          <a:bodyPr wrap="square">
            <a:spAutoFit/>
          </a:bodyPr>
          <a:lstStyle/>
          <a:p>
            <a:r>
              <a:rPr lang="es-MX" sz="2400" dirty="0"/>
              <a:t>2. Maestro	libros		alumnos	pizarrón</a:t>
            </a:r>
          </a:p>
          <a:p>
            <a:r>
              <a:rPr lang="es-MX" sz="2400" dirty="0"/>
              <a:t>Clase: Proceso de enseñanza </a:t>
            </a:r>
            <a:r>
              <a:rPr lang="es-MX" sz="2400" dirty="0" smtClean="0"/>
              <a:t>aprendizaje</a:t>
            </a:r>
          </a:p>
          <a:p>
            <a:endParaRPr lang="es-MX" sz="2400" dirty="0"/>
          </a:p>
          <a:p>
            <a:r>
              <a:rPr lang="es-MX" sz="2400" dirty="0"/>
              <a:t>3. Nadas	esquiar		correr		bucear</a:t>
            </a:r>
          </a:p>
          <a:p>
            <a:r>
              <a:rPr lang="es-MX" sz="2400" dirty="0"/>
              <a:t>Clase: Deportes</a:t>
            </a:r>
          </a:p>
          <a:p>
            <a:endParaRPr lang="es-MX" sz="2400" dirty="0" smtClean="0"/>
          </a:p>
          <a:p>
            <a:r>
              <a:rPr lang="es-MX" sz="2400" dirty="0" smtClean="0"/>
              <a:t>4 </a:t>
            </a:r>
            <a:r>
              <a:rPr lang="es-MX" sz="2400" dirty="0"/>
              <a:t>Mandolina		arpa		maracas		guitarra</a:t>
            </a:r>
          </a:p>
          <a:p>
            <a:r>
              <a:rPr lang="es-MX" sz="2400" dirty="0"/>
              <a:t>Clase: Instrumentos Musicales</a:t>
            </a:r>
          </a:p>
        </p:txBody>
      </p:sp>
    </p:spTree>
    <p:extLst>
      <p:ext uri="{BB962C8B-B14F-4D97-AF65-F5344CB8AC3E}">
        <p14:creationId xmlns="" xmlns:p14="http://schemas.microsoft.com/office/powerpoint/2010/main" val="427527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b="1" dirty="0">
                <a:solidFill>
                  <a:schemeClr val="tx1"/>
                </a:solidFill>
                <a:latin typeface="Verdana" pitchFamily="34" charset="0"/>
                <a:ea typeface="Verdana" pitchFamily="34" charset="0"/>
                <a:cs typeface="Verdana" pitchFamily="34" charset="0"/>
              </a:rPr>
              <a:t>TALLER # 1</a:t>
            </a:r>
            <a:r>
              <a:rPr lang="es-MX" dirty="0">
                <a:solidFill>
                  <a:schemeClr val="tx1"/>
                </a:solidFill>
              </a:rPr>
              <a:t/>
            </a:r>
            <a:br>
              <a:rPr lang="es-MX" dirty="0">
                <a:solidFill>
                  <a:schemeClr val="tx1"/>
                </a:solidFill>
              </a:rPr>
            </a:br>
            <a:endParaRPr lang="es-MX" dirty="0"/>
          </a:p>
        </p:txBody>
      </p:sp>
      <p:sp>
        <p:nvSpPr>
          <p:cNvPr id="4" name="3 Rectángulo"/>
          <p:cNvSpPr/>
          <p:nvPr/>
        </p:nvSpPr>
        <p:spPr>
          <a:xfrm>
            <a:off x="1043608" y="2852936"/>
            <a:ext cx="7056784" cy="1384995"/>
          </a:xfrm>
          <a:prstGeom prst="rect">
            <a:avLst/>
          </a:prstGeom>
        </p:spPr>
        <p:txBody>
          <a:bodyPr wrap="square">
            <a:spAutoFit/>
          </a:bodyPr>
          <a:lstStyle/>
          <a:p>
            <a:pPr algn="just"/>
            <a:r>
              <a:rPr lang="es-MX" sz="2800" dirty="0">
                <a:latin typeface="Verdana" pitchFamily="34" charset="0"/>
                <a:ea typeface="Verdana" pitchFamily="34" charset="0"/>
                <a:cs typeface="Verdana" pitchFamily="34" charset="0"/>
              </a:rPr>
              <a:t>De </a:t>
            </a:r>
            <a:r>
              <a:rPr lang="es-MX" sz="2800" dirty="0" smtClean="0">
                <a:latin typeface="Verdana" pitchFamily="34" charset="0"/>
                <a:ea typeface="Verdana" pitchFamily="34" charset="0"/>
                <a:cs typeface="Verdana" pitchFamily="34" charset="0"/>
              </a:rPr>
              <a:t>cada grupo </a:t>
            </a:r>
            <a:r>
              <a:rPr lang="es-MX" sz="2800" dirty="0">
                <a:latin typeface="Verdana" pitchFamily="34" charset="0"/>
                <a:ea typeface="Verdana" pitchFamily="34" charset="0"/>
                <a:cs typeface="Verdana" pitchFamily="34" charset="0"/>
              </a:rPr>
              <a:t>de palabra, identifica </a:t>
            </a:r>
            <a:r>
              <a:rPr lang="es-MX" sz="2800" dirty="0" smtClean="0">
                <a:latin typeface="Verdana" pitchFamily="34" charset="0"/>
                <a:ea typeface="Verdana" pitchFamily="34" charset="0"/>
                <a:cs typeface="Verdana" pitchFamily="34" charset="0"/>
              </a:rPr>
              <a:t>en que forma se parecen, y escribe a </a:t>
            </a:r>
            <a:r>
              <a:rPr lang="es-MX" sz="2800" dirty="0">
                <a:latin typeface="Verdana" pitchFamily="34" charset="0"/>
                <a:ea typeface="Verdana" pitchFamily="34" charset="0"/>
                <a:cs typeface="Verdana" pitchFamily="34" charset="0"/>
              </a:rPr>
              <a:t>que clase </a:t>
            </a:r>
            <a:r>
              <a:rPr lang="es-MX" sz="2800" dirty="0" smtClean="0">
                <a:latin typeface="Verdana" pitchFamily="34" charset="0"/>
                <a:ea typeface="Verdana" pitchFamily="34" charset="0"/>
                <a:cs typeface="Verdana" pitchFamily="34" charset="0"/>
              </a:rPr>
              <a:t>pertenecen.</a:t>
            </a:r>
            <a:endParaRPr lang="es-MX" sz="28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415260316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lstStyle/>
          <a:p>
            <a:pPr algn="ctr"/>
            <a:r>
              <a:rPr lang="es-PE" b="1" dirty="0" smtClean="0">
                <a:solidFill>
                  <a:schemeClr val="tx1"/>
                </a:solidFill>
                <a:latin typeface="Verdana" pitchFamily="34" charset="0"/>
                <a:ea typeface="Verdana" pitchFamily="34" charset="0"/>
                <a:cs typeface="Verdana" pitchFamily="34" charset="0"/>
              </a:rPr>
              <a:t>Taller # 2</a:t>
            </a:r>
            <a:endParaRPr lang="es-PE" b="1" dirty="0">
              <a:solidFill>
                <a:schemeClr val="tx1"/>
              </a:solidFill>
              <a:latin typeface="Verdana" pitchFamily="34" charset="0"/>
              <a:ea typeface="Verdana" pitchFamily="34" charset="0"/>
              <a:cs typeface="Verdana" pitchFamily="34" charset="0"/>
            </a:endParaRPr>
          </a:p>
        </p:txBody>
      </p:sp>
      <p:sp>
        <p:nvSpPr>
          <p:cNvPr id="7" name="6 Marcador de texto"/>
          <p:cNvSpPr>
            <a:spLocks noGrp="1"/>
          </p:cNvSpPr>
          <p:nvPr>
            <p:ph type="body" idx="1"/>
          </p:nvPr>
        </p:nvSpPr>
        <p:spPr/>
        <p:txBody>
          <a:bodyPr>
            <a:noAutofit/>
          </a:bodyPr>
          <a:lstStyle/>
          <a:p>
            <a:pPr algn="just"/>
            <a:r>
              <a:rPr lang="es-PE" sz="2800" dirty="0" smtClean="0">
                <a:solidFill>
                  <a:schemeClr val="tx1"/>
                </a:solidFill>
                <a:latin typeface="Verdana" pitchFamily="34" charset="0"/>
                <a:ea typeface="Verdana" pitchFamily="34" charset="0"/>
                <a:cs typeface="Verdana" pitchFamily="34" charset="0"/>
              </a:rPr>
              <a:t>En cada uno de los grupos de cinco palabras, subraya la palabra  que no pertenezca a la misma clase que las otras cuatro. Luego escribe en el espacio la clase a la cual pertenecen las otras cuatro palabras.</a:t>
            </a:r>
            <a:endParaRPr lang="es-PE" sz="2800" dirty="0">
              <a:solidFill>
                <a:schemeClr val="tx1"/>
              </a:solidFill>
              <a:latin typeface="Verdana" pitchFamily="34" charset="0"/>
              <a:ea typeface="Verdana" pitchFamily="34" charset="0"/>
              <a:cs typeface="Verdana" pitchFamily="34" charset="0"/>
            </a:endParaRPr>
          </a:p>
        </p:txBody>
      </p:sp>
      <p:sp>
        <p:nvSpPr>
          <p:cNvPr id="3" name="3 Título"/>
          <p:cNvSpPr txBox="1">
            <a:spLocks/>
          </p:cNvSpPr>
          <p:nvPr/>
        </p:nvSpPr>
        <p:spPr>
          <a:xfrm>
            <a:off x="323528" y="3429000"/>
            <a:ext cx="8496943" cy="2304257"/>
          </a:xfrm>
          <a:prstGeom prst="rect">
            <a:avLst/>
          </a:prstGeom>
        </p:spPr>
        <p:txBody>
          <a:bodyPr bIns="91440" anchor="ctr" anchorCtr="0">
            <a:normAutofit fontScale="97500"/>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endParaRPr lang="es-MX"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80747912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95536" y="620688"/>
            <a:ext cx="8280920" cy="1693887"/>
          </a:xfrm>
        </p:spPr>
        <p:txBody>
          <a:bodyPr>
            <a:normAutofit fontScale="90000"/>
          </a:bodyPr>
          <a:lstStyle/>
          <a:p>
            <a:pPr algn="just"/>
            <a:r>
              <a:rPr lang="es-PE" sz="2000" b="1" dirty="0" smtClean="0">
                <a:solidFill>
                  <a:schemeClr val="tx1"/>
                </a:solidFill>
                <a:latin typeface="Verdana" pitchFamily="34" charset="0"/>
                <a:ea typeface="Verdana" pitchFamily="34" charset="0"/>
                <a:cs typeface="Verdana" pitchFamily="34" charset="0"/>
              </a:rPr>
              <a:t>Practica 2:</a:t>
            </a:r>
            <a:r>
              <a:rPr lang="es-PE" sz="2000" dirty="0" smtClean="0">
                <a:solidFill>
                  <a:schemeClr val="tx1"/>
                </a:solidFill>
                <a:latin typeface="Verdana" pitchFamily="34" charset="0"/>
                <a:ea typeface="Verdana" pitchFamily="34" charset="0"/>
                <a:cs typeface="Verdana" pitchFamily="34" charset="0"/>
              </a:rPr>
              <a:t> a continuación se presentan cinco ejercicios de clasificación, seguidos de cinco descripciones. Para cada numeral de cinco palabras, determina y escribe el nombre de la clase a la cual pertenecen las palabras. Luego lee las descripciones que aparecen, busca la que corresponda a la palabra subrayada y escríbela en el espacio previsto, como en el ejemplo 2.1</a:t>
            </a:r>
            <a:endParaRPr lang="es-PE" sz="2000" dirty="0">
              <a:solidFill>
                <a:schemeClr val="tx1"/>
              </a:solidFill>
              <a:latin typeface="Verdana" pitchFamily="34" charset="0"/>
              <a:ea typeface="Verdana" pitchFamily="34" charset="0"/>
              <a:cs typeface="Verdana" pitchFamily="34" charset="0"/>
            </a:endParaRPr>
          </a:p>
        </p:txBody>
      </p:sp>
      <p:sp>
        <p:nvSpPr>
          <p:cNvPr id="5" name="4 Marcador de texto"/>
          <p:cNvSpPr>
            <a:spLocks noGrp="1"/>
          </p:cNvSpPr>
          <p:nvPr>
            <p:ph type="body" idx="1"/>
          </p:nvPr>
        </p:nvSpPr>
        <p:spPr>
          <a:xfrm>
            <a:off x="395536" y="2547938"/>
            <a:ext cx="8352928" cy="3833390"/>
          </a:xfrm>
        </p:spPr>
        <p:txBody>
          <a:bodyPr>
            <a:normAutofit/>
          </a:bodyPr>
          <a:lstStyle/>
          <a:p>
            <a:pPr algn="just"/>
            <a:r>
              <a:rPr lang="es-PE" sz="1800" dirty="0" smtClean="0">
                <a:solidFill>
                  <a:schemeClr val="tx1"/>
                </a:solidFill>
                <a:latin typeface="Verdana" pitchFamily="34" charset="0"/>
                <a:ea typeface="Verdana" pitchFamily="34" charset="0"/>
                <a:cs typeface="Verdana" pitchFamily="34" charset="0"/>
              </a:rPr>
              <a:t>							     Clase</a:t>
            </a:r>
          </a:p>
          <a:p>
            <a:pPr algn="just"/>
            <a:r>
              <a:rPr lang="es-PE" sz="1800" dirty="0" smtClean="0">
                <a:solidFill>
                  <a:schemeClr val="tx1"/>
                </a:solidFill>
                <a:latin typeface="Verdana" pitchFamily="34" charset="0"/>
                <a:ea typeface="Verdana" pitchFamily="34" charset="0"/>
                <a:cs typeface="Verdana" pitchFamily="34" charset="0"/>
              </a:rPr>
              <a:t>2.1 Guayas, Orinoco, Amazonas, </a:t>
            </a:r>
            <a:r>
              <a:rPr lang="es-PE" sz="1800" dirty="0" err="1" smtClean="0">
                <a:solidFill>
                  <a:schemeClr val="tx1"/>
                </a:solidFill>
                <a:latin typeface="Verdana" pitchFamily="34" charset="0"/>
                <a:ea typeface="Verdana" pitchFamily="34" charset="0"/>
                <a:cs typeface="Verdana" pitchFamily="34" charset="0"/>
              </a:rPr>
              <a:t>Marañon</a:t>
            </a:r>
            <a:r>
              <a:rPr lang="es-PE" sz="1800" dirty="0" smtClean="0">
                <a:solidFill>
                  <a:schemeClr val="tx1"/>
                </a:solidFill>
                <a:latin typeface="Verdana" pitchFamily="34" charset="0"/>
                <a:ea typeface="Verdana" pitchFamily="34" charset="0"/>
                <a:cs typeface="Verdana" pitchFamily="34" charset="0"/>
              </a:rPr>
              <a:t>, </a:t>
            </a:r>
            <a:r>
              <a:rPr lang="es-PE" sz="1800" u="sng" dirty="0" smtClean="0">
                <a:solidFill>
                  <a:schemeClr val="tx1"/>
                </a:solidFill>
                <a:latin typeface="Verdana" pitchFamily="34" charset="0"/>
                <a:ea typeface="Verdana" pitchFamily="34" charset="0"/>
                <a:cs typeface="Verdana" pitchFamily="34" charset="0"/>
              </a:rPr>
              <a:t>Yangtsé</a:t>
            </a:r>
            <a:r>
              <a:rPr lang="es-PE" sz="1800" dirty="0" smtClean="0">
                <a:solidFill>
                  <a:schemeClr val="tx1"/>
                </a:solidFill>
                <a:latin typeface="Verdana" pitchFamily="34" charset="0"/>
                <a:ea typeface="Verdana" pitchFamily="34" charset="0"/>
                <a:cs typeface="Verdana" pitchFamily="34" charset="0"/>
              </a:rPr>
              <a:t>	____________</a:t>
            </a:r>
          </a:p>
          <a:p>
            <a:pPr algn="just"/>
            <a:endParaRPr lang="es-PE" sz="1800" dirty="0" smtClean="0">
              <a:solidFill>
                <a:schemeClr val="tx1"/>
              </a:solidFill>
              <a:latin typeface="Verdana" pitchFamily="34" charset="0"/>
              <a:ea typeface="Verdana" pitchFamily="34" charset="0"/>
              <a:cs typeface="Verdana" pitchFamily="34" charset="0"/>
            </a:endParaRPr>
          </a:p>
          <a:p>
            <a:pPr algn="just"/>
            <a:r>
              <a:rPr lang="es-PE" sz="1800" dirty="0" smtClean="0">
                <a:solidFill>
                  <a:schemeClr val="tx1"/>
                </a:solidFill>
                <a:latin typeface="Verdana" pitchFamily="34" charset="0"/>
                <a:ea typeface="Verdana" pitchFamily="34" charset="0"/>
                <a:cs typeface="Verdana" pitchFamily="34" charset="0"/>
              </a:rPr>
              <a:t>2.2 Loro, mono, gato, cuervo, </a:t>
            </a:r>
            <a:r>
              <a:rPr lang="es-PE" sz="1800" u="sng" dirty="0" err="1" smtClean="0">
                <a:solidFill>
                  <a:schemeClr val="tx1"/>
                </a:solidFill>
                <a:latin typeface="Verdana" pitchFamily="34" charset="0"/>
                <a:ea typeface="Verdana" pitchFamily="34" charset="0"/>
                <a:cs typeface="Verdana" pitchFamily="34" charset="0"/>
              </a:rPr>
              <a:t>ornitorringo</a:t>
            </a:r>
            <a:r>
              <a:rPr lang="es-PE" sz="1800" dirty="0" smtClean="0">
                <a:solidFill>
                  <a:schemeClr val="tx1"/>
                </a:solidFill>
                <a:latin typeface="Verdana" pitchFamily="34" charset="0"/>
                <a:ea typeface="Verdana" pitchFamily="34" charset="0"/>
                <a:cs typeface="Verdana" pitchFamily="34" charset="0"/>
              </a:rPr>
              <a:t>		____________</a:t>
            </a:r>
          </a:p>
          <a:p>
            <a:pPr algn="just"/>
            <a:endParaRPr lang="es-PE" sz="1800" dirty="0" smtClean="0">
              <a:solidFill>
                <a:schemeClr val="tx1"/>
              </a:solidFill>
              <a:latin typeface="Verdana" pitchFamily="34" charset="0"/>
              <a:ea typeface="Verdana" pitchFamily="34" charset="0"/>
              <a:cs typeface="Verdana" pitchFamily="34" charset="0"/>
            </a:endParaRPr>
          </a:p>
          <a:p>
            <a:pPr algn="just"/>
            <a:r>
              <a:rPr lang="es-PE" sz="1800" dirty="0" smtClean="0">
                <a:solidFill>
                  <a:schemeClr val="tx1"/>
                </a:solidFill>
                <a:latin typeface="Verdana" pitchFamily="34" charset="0"/>
                <a:ea typeface="Verdana" pitchFamily="34" charset="0"/>
                <a:cs typeface="Verdana" pitchFamily="34" charset="0"/>
              </a:rPr>
              <a:t>2.3 Diez, cien, mil, millón, </a:t>
            </a:r>
            <a:r>
              <a:rPr lang="es-PE" sz="1800" u="sng" dirty="0" err="1" smtClean="0">
                <a:solidFill>
                  <a:schemeClr val="tx1"/>
                </a:solidFill>
                <a:latin typeface="Verdana" pitchFamily="34" charset="0"/>
                <a:ea typeface="Verdana" pitchFamily="34" charset="0"/>
                <a:cs typeface="Verdana" pitchFamily="34" charset="0"/>
              </a:rPr>
              <a:t>gogol</a:t>
            </a:r>
            <a:r>
              <a:rPr lang="es-PE" sz="1800" dirty="0" smtClean="0">
                <a:solidFill>
                  <a:schemeClr val="tx1"/>
                </a:solidFill>
                <a:latin typeface="Verdana" pitchFamily="34" charset="0"/>
                <a:ea typeface="Verdana" pitchFamily="34" charset="0"/>
                <a:cs typeface="Verdana" pitchFamily="34" charset="0"/>
              </a:rPr>
              <a:t>			____________</a:t>
            </a:r>
          </a:p>
          <a:p>
            <a:pPr algn="just"/>
            <a:endParaRPr lang="es-PE" sz="1800" dirty="0" smtClean="0">
              <a:solidFill>
                <a:schemeClr val="tx1"/>
              </a:solidFill>
              <a:latin typeface="Verdana" pitchFamily="34" charset="0"/>
              <a:ea typeface="Verdana" pitchFamily="34" charset="0"/>
              <a:cs typeface="Verdana" pitchFamily="34" charset="0"/>
            </a:endParaRPr>
          </a:p>
          <a:p>
            <a:pPr algn="just"/>
            <a:r>
              <a:rPr lang="es-PE" sz="1800" dirty="0" smtClean="0">
                <a:solidFill>
                  <a:schemeClr val="tx1"/>
                </a:solidFill>
                <a:latin typeface="Verdana" pitchFamily="34" charset="0"/>
                <a:ea typeface="Verdana" pitchFamily="34" charset="0"/>
                <a:cs typeface="Verdana" pitchFamily="34" charset="0"/>
              </a:rPr>
              <a:t>2.4 Sarampión, paperas, varicela, catarro, </a:t>
            </a:r>
            <a:r>
              <a:rPr lang="es-PE" sz="1800" u="sng" dirty="0" err="1" smtClean="0">
                <a:solidFill>
                  <a:schemeClr val="tx1"/>
                </a:solidFill>
                <a:latin typeface="Verdana" pitchFamily="34" charset="0"/>
                <a:ea typeface="Verdana" pitchFamily="34" charset="0"/>
                <a:cs typeface="Verdana" pitchFamily="34" charset="0"/>
              </a:rPr>
              <a:t>kurú</a:t>
            </a:r>
            <a:r>
              <a:rPr lang="es-PE" sz="1800" dirty="0" smtClean="0">
                <a:solidFill>
                  <a:schemeClr val="tx1"/>
                </a:solidFill>
                <a:latin typeface="Verdana" pitchFamily="34" charset="0"/>
                <a:ea typeface="Verdana" pitchFamily="34" charset="0"/>
                <a:cs typeface="Verdana" pitchFamily="34" charset="0"/>
              </a:rPr>
              <a:t>		____________</a:t>
            </a:r>
          </a:p>
          <a:p>
            <a:pPr algn="just"/>
            <a:endParaRPr lang="es-PE" sz="1800" dirty="0" smtClean="0">
              <a:solidFill>
                <a:schemeClr val="tx1"/>
              </a:solidFill>
              <a:latin typeface="Verdana" pitchFamily="34" charset="0"/>
              <a:ea typeface="Verdana" pitchFamily="34" charset="0"/>
              <a:cs typeface="Verdana" pitchFamily="34" charset="0"/>
            </a:endParaRPr>
          </a:p>
          <a:p>
            <a:pPr algn="just"/>
            <a:r>
              <a:rPr lang="es-PE" sz="1800" dirty="0" smtClean="0">
                <a:solidFill>
                  <a:schemeClr val="tx1"/>
                </a:solidFill>
                <a:latin typeface="Verdana" pitchFamily="34" charset="0"/>
                <a:ea typeface="Verdana" pitchFamily="34" charset="0"/>
                <a:cs typeface="Verdana" pitchFamily="34" charset="0"/>
              </a:rPr>
              <a:t>2.5 Hueco, zanja, pozo, cañón, </a:t>
            </a:r>
            <a:r>
              <a:rPr lang="es-PE" sz="1800" u="sng" dirty="0" smtClean="0">
                <a:solidFill>
                  <a:schemeClr val="tx1"/>
                </a:solidFill>
                <a:latin typeface="Verdana" pitchFamily="34" charset="0"/>
                <a:ea typeface="Verdana" pitchFamily="34" charset="0"/>
                <a:cs typeface="Verdana" pitchFamily="34" charset="0"/>
              </a:rPr>
              <a:t>fosa de las marinas</a:t>
            </a:r>
            <a:r>
              <a:rPr lang="es-PE" sz="1800" dirty="0" smtClean="0">
                <a:solidFill>
                  <a:schemeClr val="tx1"/>
                </a:solidFill>
                <a:latin typeface="Verdana" pitchFamily="34" charset="0"/>
                <a:ea typeface="Verdana" pitchFamily="34" charset="0"/>
                <a:cs typeface="Verdana" pitchFamily="34" charset="0"/>
              </a:rPr>
              <a:t>	____________ </a:t>
            </a:r>
          </a:p>
        </p:txBody>
      </p:sp>
    </p:spTree>
    <p:extLst>
      <p:ext uri="{BB962C8B-B14F-4D97-AF65-F5344CB8AC3E}">
        <p14:creationId xmlns="" xmlns:p14="http://schemas.microsoft.com/office/powerpoint/2010/main" val="190913218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6804248" y="2708920"/>
            <a:ext cx="2016224" cy="3970318"/>
          </a:xfrm>
        </p:spPr>
        <p:txBody>
          <a:bodyPr>
            <a:normAutofit/>
          </a:bodyPr>
          <a:lstStyle/>
          <a:p>
            <a:endParaRPr lang="es-MX" dirty="0" smtClean="0">
              <a:solidFill>
                <a:schemeClr val="tx1"/>
              </a:solidFill>
            </a:endParaRPr>
          </a:p>
          <a:p>
            <a:r>
              <a:rPr lang="es-MX" dirty="0" smtClean="0">
                <a:solidFill>
                  <a:schemeClr val="tx1"/>
                </a:solidFill>
              </a:rPr>
              <a:t>____________</a:t>
            </a:r>
          </a:p>
          <a:p>
            <a:endParaRPr lang="es-MX" dirty="0">
              <a:solidFill>
                <a:schemeClr val="tx1"/>
              </a:solidFill>
            </a:endParaRPr>
          </a:p>
          <a:p>
            <a:r>
              <a:rPr lang="es-MX" dirty="0" smtClean="0">
                <a:solidFill>
                  <a:schemeClr val="tx1"/>
                </a:solidFill>
              </a:rPr>
              <a:t>____________</a:t>
            </a:r>
          </a:p>
          <a:p>
            <a:endParaRPr lang="es-MX" sz="1400" dirty="0">
              <a:solidFill>
                <a:schemeClr val="tx1"/>
              </a:solidFill>
            </a:endParaRPr>
          </a:p>
          <a:p>
            <a:r>
              <a:rPr lang="es-MX" sz="1400" dirty="0" smtClean="0">
                <a:solidFill>
                  <a:schemeClr val="tx1"/>
                </a:solidFill>
              </a:rPr>
              <a:t>_________</a:t>
            </a:r>
            <a:r>
              <a:rPr lang="es-MX" sz="1200" dirty="0" smtClean="0">
                <a:solidFill>
                  <a:schemeClr val="tx1"/>
                </a:solidFill>
              </a:rPr>
              <a:t>_____________</a:t>
            </a:r>
          </a:p>
          <a:p>
            <a:endParaRPr lang="es-MX" sz="1200" dirty="0">
              <a:solidFill>
                <a:schemeClr val="tx1"/>
              </a:solidFill>
            </a:endParaRPr>
          </a:p>
          <a:p>
            <a:endParaRPr lang="es-MX" sz="1200" dirty="0" smtClean="0">
              <a:solidFill>
                <a:schemeClr val="tx1"/>
              </a:solidFill>
            </a:endParaRPr>
          </a:p>
          <a:p>
            <a:r>
              <a:rPr lang="es-MX" sz="1200" dirty="0" smtClean="0">
                <a:solidFill>
                  <a:schemeClr val="tx1"/>
                </a:solidFill>
              </a:rPr>
              <a:t>________________________</a:t>
            </a:r>
          </a:p>
          <a:p>
            <a:endParaRPr lang="es-MX" sz="1200" dirty="0">
              <a:solidFill>
                <a:schemeClr val="tx1"/>
              </a:solidFill>
            </a:endParaRPr>
          </a:p>
          <a:p>
            <a:endParaRPr lang="es-MX" sz="1200" dirty="0" smtClean="0">
              <a:solidFill>
                <a:schemeClr val="tx1"/>
              </a:solidFill>
            </a:endParaRPr>
          </a:p>
          <a:p>
            <a:r>
              <a:rPr lang="es-MX" sz="1200" dirty="0" smtClean="0">
                <a:solidFill>
                  <a:schemeClr val="tx1"/>
                </a:solidFill>
              </a:rPr>
              <a:t>________________________</a:t>
            </a:r>
            <a:endParaRPr lang="es-MX" sz="1200" dirty="0">
              <a:solidFill>
                <a:schemeClr val="tx1"/>
              </a:solidFill>
            </a:endParaRPr>
          </a:p>
        </p:txBody>
      </p:sp>
      <p:sp>
        <p:nvSpPr>
          <p:cNvPr id="2" name="1 Rectángulo"/>
          <p:cNvSpPr/>
          <p:nvPr/>
        </p:nvSpPr>
        <p:spPr>
          <a:xfrm>
            <a:off x="971600" y="1628800"/>
            <a:ext cx="2410347" cy="461665"/>
          </a:xfrm>
          <a:prstGeom prst="rect">
            <a:avLst/>
          </a:prstGeom>
        </p:spPr>
        <p:txBody>
          <a:bodyPr wrap="square">
            <a:spAutoFit/>
          </a:bodyPr>
          <a:lstStyle/>
          <a:p>
            <a:r>
              <a:rPr lang="es-PE" sz="2400" b="1" dirty="0" smtClean="0">
                <a:latin typeface="Verdana" pitchFamily="34" charset="0"/>
                <a:ea typeface="Verdana" pitchFamily="34" charset="0"/>
                <a:cs typeface="Verdana" pitchFamily="34" charset="0"/>
              </a:rPr>
              <a:t>Practica </a:t>
            </a:r>
            <a:r>
              <a:rPr lang="es-PE" sz="2400" b="1" dirty="0">
                <a:latin typeface="Verdana" pitchFamily="34" charset="0"/>
                <a:ea typeface="Verdana" pitchFamily="34" charset="0"/>
                <a:cs typeface="Verdana" pitchFamily="34" charset="0"/>
              </a:rPr>
              <a:t>2</a:t>
            </a:r>
            <a:endParaRPr lang="es-PE" sz="2400" dirty="0">
              <a:latin typeface="Verdana" pitchFamily="34" charset="0"/>
              <a:ea typeface="Verdana" pitchFamily="34" charset="0"/>
              <a:cs typeface="Verdana" pitchFamily="34" charset="0"/>
            </a:endParaRPr>
          </a:p>
        </p:txBody>
      </p:sp>
      <p:sp>
        <p:nvSpPr>
          <p:cNvPr id="3" name="2 Rectángulo"/>
          <p:cNvSpPr/>
          <p:nvPr/>
        </p:nvSpPr>
        <p:spPr>
          <a:xfrm>
            <a:off x="467544" y="2708920"/>
            <a:ext cx="6192688" cy="3970318"/>
          </a:xfrm>
          <a:prstGeom prst="rect">
            <a:avLst/>
          </a:prstGeom>
        </p:spPr>
        <p:txBody>
          <a:bodyPr wrap="square">
            <a:spAutoFit/>
          </a:bodyPr>
          <a:lstStyle/>
          <a:p>
            <a:pPr algn="just"/>
            <a:r>
              <a:rPr lang="es-PE" dirty="0" smtClean="0">
                <a:latin typeface="Verdana" pitchFamily="34" charset="0"/>
                <a:ea typeface="Verdana" pitchFamily="34" charset="0"/>
                <a:cs typeface="Verdana" pitchFamily="34" charset="0"/>
              </a:rPr>
              <a:t>Es la depresión submarina más profunda del mundo. Está en el fondo del Océano Pacífico en su punto más profundo está a más de 11 kilómetros por debajo del nivel del mar.</a:t>
            </a:r>
          </a:p>
          <a:p>
            <a:pPr algn="just"/>
            <a:r>
              <a:rPr lang="es-PE" dirty="0" smtClean="0">
                <a:latin typeface="Verdana" pitchFamily="34" charset="0"/>
                <a:ea typeface="Verdana" pitchFamily="34" charset="0"/>
                <a:cs typeface="Verdana" pitchFamily="34" charset="0"/>
              </a:rPr>
              <a:t>Es una enfermedad del sistema nervioso que, debido a sus síntomas, se conoce también con el nombre de “enfermedad de la risa”.</a:t>
            </a:r>
          </a:p>
          <a:p>
            <a:pPr algn="just"/>
            <a:r>
              <a:rPr lang="es-PE" dirty="0" smtClean="0">
                <a:latin typeface="Verdana" pitchFamily="34" charset="0"/>
                <a:ea typeface="Verdana" pitchFamily="34" charset="0"/>
                <a:cs typeface="Verdana" pitchFamily="34" charset="0"/>
              </a:rPr>
              <a:t>Es el tercer río del mundo en longitud. Está situado en China.</a:t>
            </a:r>
          </a:p>
          <a:p>
            <a:pPr algn="just"/>
            <a:r>
              <a:rPr lang="es-PE" dirty="0" smtClean="0">
                <a:latin typeface="Verdana" pitchFamily="34" charset="0"/>
                <a:ea typeface="Verdana" pitchFamily="34" charset="0"/>
                <a:cs typeface="Verdana" pitchFamily="34" charset="0"/>
              </a:rPr>
              <a:t>Es un animal peludo, pero que tiene un pico como el de un pato y pone huevos. Es nativo de Australia.</a:t>
            </a:r>
          </a:p>
          <a:p>
            <a:pPr algn="just"/>
            <a:r>
              <a:rPr lang="es-PE" dirty="0" smtClean="0">
                <a:latin typeface="Verdana" pitchFamily="34" charset="0"/>
                <a:ea typeface="Verdana" pitchFamily="34" charset="0"/>
                <a:cs typeface="Verdana" pitchFamily="34" charset="0"/>
              </a:rPr>
              <a:t>Es el nombre del número formado por un uno (1) seguido de 15 ceros.</a:t>
            </a:r>
            <a:endParaRPr lang="es-PE" dirty="0"/>
          </a:p>
        </p:txBody>
      </p:sp>
      <p:sp>
        <p:nvSpPr>
          <p:cNvPr id="4" name="3 Rectángulo"/>
          <p:cNvSpPr/>
          <p:nvPr/>
        </p:nvSpPr>
        <p:spPr>
          <a:xfrm>
            <a:off x="7073056" y="4477762"/>
            <a:ext cx="1089016" cy="369332"/>
          </a:xfrm>
          <a:prstGeom prst="rect">
            <a:avLst/>
          </a:prstGeom>
        </p:spPr>
        <p:txBody>
          <a:bodyPr wrap="none">
            <a:spAutoFit/>
          </a:bodyPr>
          <a:lstStyle/>
          <a:p>
            <a:r>
              <a:rPr lang="es-PE" dirty="0" smtClean="0">
                <a:latin typeface="Verdana" pitchFamily="34" charset="0"/>
                <a:ea typeface="Verdana" pitchFamily="34" charset="0"/>
                <a:cs typeface="Verdana" pitchFamily="34" charset="0"/>
              </a:rPr>
              <a:t>Yangtsé</a:t>
            </a:r>
            <a:endParaRPr lang="es-PE"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5929225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1520" y="1556792"/>
            <a:ext cx="8229600" cy="1470025"/>
          </a:xfrm>
        </p:spPr>
        <p:txBody>
          <a:bodyPr/>
          <a:lstStyle/>
          <a:p>
            <a:pPr algn="l"/>
            <a:r>
              <a:rPr lang="es-MX" dirty="0" smtClean="0"/>
              <a:t>LENGUAJE</a:t>
            </a:r>
            <a:endParaRPr lang="es-MX" dirty="0"/>
          </a:p>
        </p:txBody>
      </p:sp>
      <p:sp>
        <p:nvSpPr>
          <p:cNvPr id="6" name="5 Rectángulo"/>
          <p:cNvSpPr/>
          <p:nvPr/>
        </p:nvSpPr>
        <p:spPr>
          <a:xfrm>
            <a:off x="323528" y="3212976"/>
            <a:ext cx="8424936" cy="3600986"/>
          </a:xfrm>
          <a:prstGeom prst="rect">
            <a:avLst/>
          </a:prstGeom>
        </p:spPr>
        <p:txBody>
          <a:bodyPr wrap="square">
            <a:spAutoFit/>
          </a:bodyPr>
          <a:lstStyle/>
          <a:p>
            <a:pPr marL="285750" indent="-285750" algn="just">
              <a:buFont typeface="Arial" charset="0"/>
              <a:buChar char="•"/>
            </a:pPr>
            <a:r>
              <a:rPr lang="es-PE" sz="2400" dirty="0" smtClean="0"/>
              <a:t>El medio por el que nos comunicamos los seres humanos se llama lenguaje, el cual se puede definir como “un conjunto de signos estructurados que dan a entender una cosa” (Morris, 1985).</a:t>
            </a:r>
          </a:p>
          <a:p>
            <a:pPr marL="285750" indent="-285750" algn="just">
              <a:buFont typeface="Arial" charset="0"/>
              <a:buChar char="•"/>
            </a:pPr>
            <a:r>
              <a:rPr lang="es-PE" sz="2400" dirty="0" smtClean="0"/>
              <a:t>En sus orígenes, el hombre se comunicaba con lenguajes no verbales, mediante su cuerpo y sus órganos sensoriales: la voz, el gesto, los movimientos, los ojos.</a:t>
            </a:r>
          </a:p>
          <a:p>
            <a:pPr marL="285750" indent="-285750" algn="just">
              <a:buFont typeface="Arial" charset="0"/>
              <a:buChar char="•"/>
            </a:pPr>
            <a:r>
              <a:rPr lang="es-PE" sz="2400" dirty="0" smtClean="0"/>
              <a:t>Por eso el lenguaje es la “facultad propia del hombre para la expresión de sus ideas” (Blake y </a:t>
            </a:r>
            <a:r>
              <a:rPr lang="es-PE" sz="2400" dirty="0" err="1" smtClean="0"/>
              <a:t>Haroldsen</a:t>
            </a:r>
            <a:r>
              <a:rPr lang="es-PE" sz="2400" dirty="0" smtClean="0"/>
              <a:t>, 1980).</a:t>
            </a:r>
            <a:endParaRPr lang="es-MX" sz="2400" dirty="0"/>
          </a:p>
          <a:p>
            <a:pPr algn="just"/>
            <a:endParaRPr lang="es-ES" dirty="0">
              <a:latin typeface="Verdana" pitchFamily="34" charset="0"/>
              <a:ea typeface="Verdana" pitchFamily="34" charset="0"/>
              <a:cs typeface="Verdana" pitchFamily="34" charset="0"/>
            </a:endParaRPr>
          </a:p>
          <a:p>
            <a:endParaRPr lang="es-MX"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8406836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323528" y="1052736"/>
            <a:ext cx="8402105" cy="1224136"/>
          </a:xfrm>
        </p:spPr>
        <p:txBody>
          <a:bodyPr>
            <a:normAutofit fontScale="55000" lnSpcReduction="20000"/>
          </a:bodyPr>
          <a:lstStyle/>
          <a:p>
            <a:pPr algn="just"/>
            <a:r>
              <a:rPr lang="es-MX" sz="5900" b="1" dirty="0" smtClean="0">
                <a:solidFill>
                  <a:schemeClr val="tx1"/>
                </a:solidFill>
                <a:latin typeface="Verdana" pitchFamily="34" charset="0"/>
                <a:ea typeface="Verdana" pitchFamily="34" charset="0"/>
                <a:cs typeface="Verdana" pitchFamily="34" charset="0"/>
              </a:rPr>
              <a:t>Practica 3: </a:t>
            </a:r>
            <a:r>
              <a:rPr lang="es-MX" sz="4400" dirty="0" smtClean="0">
                <a:solidFill>
                  <a:schemeClr val="tx1"/>
                </a:solidFill>
                <a:latin typeface="Verdana" pitchFamily="34" charset="0"/>
                <a:ea typeface="Verdana" pitchFamily="34" charset="0"/>
                <a:cs typeface="Verdana" pitchFamily="34" charset="0"/>
              </a:rPr>
              <a:t>Repetir el mismo ejercicio de la práctica 2 con estos nuevos conjuntos de palabras</a:t>
            </a:r>
          </a:p>
          <a:p>
            <a:pPr algn="just"/>
            <a:endParaRPr lang="es-MX" sz="6000" dirty="0">
              <a:solidFill>
                <a:schemeClr val="tx1"/>
              </a:solidFill>
              <a:latin typeface="Verdana" pitchFamily="34" charset="0"/>
              <a:ea typeface="Verdana" pitchFamily="34" charset="0"/>
              <a:cs typeface="Verdana" pitchFamily="34" charset="0"/>
            </a:endParaRPr>
          </a:p>
        </p:txBody>
      </p:sp>
      <p:sp>
        <p:nvSpPr>
          <p:cNvPr id="4" name="3 Rectángulo"/>
          <p:cNvSpPr/>
          <p:nvPr/>
        </p:nvSpPr>
        <p:spPr>
          <a:xfrm>
            <a:off x="444712" y="2610683"/>
            <a:ext cx="8447767" cy="2862322"/>
          </a:xfrm>
          <a:prstGeom prst="rect">
            <a:avLst/>
          </a:prstGeom>
        </p:spPr>
        <p:txBody>
          <a:bodyPr wrap="square">
            <a:spAutoFit/>
          </a:bodyPr>
          <a:lstStyle/>
          <a:p>
            <a:r>
              <a:rPr lang="es-PE" dirty="0">
                <a:latin typeface="Verdana" pitchFamily="34" charset="0"/>
                <a:ea typeface="Verdana" pitchFamily="34" charset="0"/>
                <a:cs typeface="Verdana" pitchFamily="34" charset="0"/>
              </a:rPr>
              <a:t>							     Clase</a:t>
            </a:r>
          </a:p>
          <a:p>
            <a:r>
              <a:rPr lang="es-PE" dirty="0" smtClean="0">
                <a:latin typeface="Verdana" pitchFamily="34" charset="0"/>
                <a:ea typeface="Verdana" pitchFamily="34" charset="0"/>
                <a:cs typeface="Verdana" pitchFamily="34" charset="0"/>
              </a:rPr>
              <a:t>3.1 Motor, guardafangos, freno, parabrisas, </a:t>
            </a:r>
            <a:r>
              <a:rPr lang="es-PE" u="sng" dirty="0" smtClean="0">
                <a:latin typeface="Verdana" pitchFamily="34" charset="0"/>
                <a:ea typeface="Verdana" pitchFamily="34" charset="0"/>
                <a:cs typeface="Verdana" pitchFamily="34" charset="0"/>
              </a:rPr>
              <a:t>diferencial</a:t>
            </a:r>
            <a:r>
              <a:rPr lang="es-PE" dirty="0">
                <a:latin typeface="Verdana" pitchFamily="34" charset="0"/>
                <a:ea typeface="Verdana" pitchFamily="34" charset="0"/>
                <a:cs typeface="Verdana" pitchFamily="34" charset="0"/>
              </a:rPr>
              <a:t>	____________</a:t>
            </a:r>
          </a:p>
          <a:p>
            <a:endParaRPr lang="es-PE" dirty="0">
              <a:latin typeface="Verdana" pitchFamily="34" charset="0"/>
              <a:ea typeface="Verdana" pitchFamily="34" charset="0"/>
              <a:cs typeface="Verdana" pitchFamily="34" charset="0"/>
            </a:endParaRPr>
          </a:p>
          <a:p>
            <a:r>
              <a:rPr lang="es-PE" dirty="0" smtClean="0">
                <a:latin typeface="Verdana" pitchFamily="34" charset="0"/>
                <a:ea typeface="Verdana" pitchFamily="34" charset="0"/>
                <a:cs typeface="Verdana" pitchFamily="34" charset="0"/>
              </a:rPr>
              <a:t>3.2 Venus, Vía Láctea, Sol, Marte, </a:t>
            </a:r>
            <a:r>
              <a:rPr lang="es-PE" u="sng" dirty="0" smtClean="0">
                <a:latin typeface="Verdana" pitchFamily="34" charset="0"/>
                <a:ea typeface="Verdana" pitchFamily="34" charset="0"/>
                <a:cs typeface="Verdana" pitchFamily="34" charset="0"/>
              </a:rPr>
              <a:t>Alfa Centauro</a:t>
            </a:r>
            <a:r>
              <a:rPr lang="es-PE" dirty="0">
                <a:latin typeface="Verdana" pitchFamily="34" charset="0"/>
                <a:ea typeface="Verdana" pitchFamily="34" charset="0"/>
                <a:cs typeface="Verdana" pitchFamily="34" charset="0"/>
              </a:rPr>
              <a:t>	</a:t>
            </a:r>
            <a:r>
              <a:rPr lang="es-PE" dirty="0" smtClean="0">
                <a:latin typeface="Verdana" pitchFamily="34" charset="0"/>
                <a:ea typeface="Verdana" pitchFamily="34" charset="0"/>
                <a:cs typeface="Verdana" pitchFamily="34" charset="0"/>
              </a:rPr>
              <a:t>____________</a:t>
            </a:r>
            <a:endParaRPr lang="es-PE" dirty="0">
              <a:latin typeface="Verdana" pitchFamily="34" charset="0"/>
              <a:ea typeface="Verdana" pitchFamily="34" charset="0"/>
              <a:cs typeface="Verdana" pitchFamily="34" charset="0"/>
            </a:endParaRPr>
          </a:p>
          <a:p>
            <a:endParaRPr lang="es-PE" dirty="0">
              <a:latin typeface="Verdana" pitchFamily="34" charset="0"/>
              <a:ea typeface="Verdana" pitchFamily="34" charset="0"/>
              <a:cs typeface="Verdana" pitchFamily="34" charset="0"/>
            </a:endParaRPr>
          </a:p>
          <a:p>
            <a:r>
              <a:rPr lang="es-PE" dirty="0" smtClean="0">
                <a:latin typeface="Verdana" pitchFamily="34" charset="0"/>
                <a:ea typeface="Verdana" pitchFamily="34" charset="0"/>
                <a:cs typeface="Verdana" pitchFamily="34" charset="0"/>
              </a:rPr>
              <a:t>3.3 Asia, Europa, Oceanía, </a:t>
            </a:r>
            <a:r>
              <a:rPr lang="es-PE" dirty="0">
                <a:latin typeface="Verdana" pitchFamily="34" charset="0"/>
                <a:ea typeface="Verdana" pitchFamily="34" charset="0"/>
                <a:cs typeface="Verdana" pitchFamily="34" charset="0"/>
              </a:rPr>
              <a:t>Á</a:t>
            </a:r>
            <a:r>
              <a:rPr lang="es-PE" dirty="0" smtClean="0">
                <a:latin typeface="Verdana" pitchFamily="34" charset="0"/>
                <a:ea typeface="Verdana" pitchFamily="34" charset="0"/>
                <a:cs typeface="Verdana" pitchFamily="34" charset="0"/>
              </a:rPr>
              <a:t>frica, </a:t>
            </a:r>
            <a:r>
              <a:rPr lang="es-PE" u="sng" dirty="0" smtClean="0">
                <a:latin typeface="Verdana" pitchFamily="34" charset="0"/>
                <a:ea typeface="Verdana" pitchFamily="34" charset="0"/>
                <a:cs typeface="Verdana" pitchFamily="34" charset="0"/>
              </a:rPr>
              <a:t>Atlántida</a:t>
            </a:r>
            <a:r>
              <a:rPr lang="es-PE" dirty="0">
                <a:latin typeface="Verdana" pitchFamily="34" charset="0"/>
                <a:ea typeface="Verdana" pitchFamily="34" charset="0"/>
                <a:cs typeface="Verdana" pitchFamily="34" charset="0"/>
              </a:rPr>
              <a:t>		____________</a:t>
            </a:r>
          </a:p>
          <a:p>
            <a:endParaRPr lang="es-PE" dirty="0">
              <a:latin typeface="Verdana" pitchFamily="34" charset="0"/>
              <a:ea typeface="Verdana" pitchFamily="34" charset="0"/>
              <a:cs typeface="Verdana" pitchFamily="34" charset="0"/>
            </a:endParaRPr>
          </a:p>
          <a:p>
            <a:r>
              <a:rPr lang="es-PE" dirty="0" smtClean="0">
                <a:latin typeface="Verdana" pitchFamily="34" charset="0"/>
                <a:ea typeface="Verdana" pitchFamily="34" charset="0"/>
                <a:cs typeface="Verdana" pitchFamily="34" charset="0"/>
              </a:rPr>
              <a:t>3.4 Onza, tonelada, gramo, quintal, </a:t>
            </a:r>
            <a:r>
              <a:rPr lang="es-PE" u="sng" dirty="0" smtClean="0">
                <a:latin typeface="Verdana" pitchFamily="34" charset="0"/>
                <a:ea typeface="Verdana" pitchFamily="34" charset="0"/>
                <a:cs typeface="Verdana" pitchFamily="34" charset="0"/>
              </a:rPr>
              <a:t>quilate</a:t>
            </a:r>
            <a:r>
              <a:rPr lang="es-PE" dirty="0">
                <a:latin typeface="Verdana" pitchFamily="34" charset="0"/>
                <a:ea typeface="Verdana" pitchFamily="34" charset="0"/>
                <a:cs typeface="Verdana" pitchFamily="34" charset="0"/>
              </a:rPr>
              <a:t>		____________</a:t>
            </a:r>
          </a:p>
          <a:p>
            <a:endParaRPr lang="es-PE" dirty="0">
              <a:latin typeface="Verdana" pitchFamily="34" charset="0"/>
              <a:ea typeface="Verdana" pitchFamily="34" charset="0"/>
              <a:cs typeface="Verdana" pitchFamily="34" charset="0"/>
            </a:endParaRPr>
          </a:p>
          <a:p>
            <a:r>
              <a:rPr lang="es-PE" dirty="0" smtClean="0">
                <a:latin typeface="Verdana" pitchFamily="34" charset="0"/>
                <a:ea typeface="Verdana" pitchFamily="34" charset="0"/>
                <a:cs typeface="Verdana" pitchFamily="34" charset="0"/>
              </a:rPr>
              <a:t>3.5 Edison, Einstein, Bell, Darwin, </a:t>
            </a:r>
            <a:r>
              <a:rPr lang="es-PE" u="sng" dirty="0" smtClean="0">
                <a:latin typeface="Verdana" pitchFamily="34" charset="0"/>
                <a:ea typeface="Verdana" pitchFamily="34" charset="0"/>
                <a:cs typeface="Verdana" pitchFamily="34" charset="0"/>
              </a:rPr>
              <a:t>Nobel</a:t>
            </a:r>
            <a:r>
              <a:rPr lang="es-PE" dirty="0">
                <a:latin typeface="Verdana" pitchFamily="34" charset="0"/>
                <a:ea typeface="Verdana" pitchFamily="34" charset="0"/>
                <a:cs typeface="Verdana" pitchFamily="34" charset="0"/>
              </a:rPr>
              <a:t>	</a:t>
            </a:r>
            <a:r>
              <a:rPr lang="es-PE" dirty="0" smtClean="0">
                <a:latin typeface="Verdana" pitchFamily="34" charset="0"/>
                <a:ea typeface="Verdana" pitchFamily="34" charset="0"/>
                <a:cs typeface="Verdana" pitchFamily="34" charset="0"/>
              </a:rPr>
              <a:t>	____________ </a:t>
            </a:r>
            <a:endParaRPr lang="es-PE"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33381956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323528" y="1052736"/>
            <a:ext cx="8402105" cy="1224136"/>
          </a:xfrm>
        </p:spPr>
        <p:txBody>
          <a:bodyPr>
            <a:normAutofit/>
          </a:bodyPr>
          <a:lstStyle/>
          <a:p>
            <a:pPr algn="just"/>
            <a:r>
              <a:rPr lang="es-MX" sz="3200" b="1" dirty="0" smtClean="0">
                <a:solidFill>
                  <a:schemeClr val="tx1"/>
                </a:solidFill>
                <a:latin typeface="Verdana" pitchFamily="34" charset="0"/>
                <a:ea typeface="Verdana" pitchFamily="34" charset="0"/>
                <a:cs typeface="Verdana" pitchFamily="34" charset="0"/>
              </a:rPr>
              <a:t>Practica 3</a:t>
            </a:r>
            <a:endParaRPr lang="es-MX" sz="3200" dirty="0">
              <a:solidFill>
                <a:schemeClr val="tx1"/>
              </a:solidFill>
              <a:latin typeface="Verdana" pitchFamily="34" charset="0"/>
              <a:ea typeface="Verdana" pitchFamily="34" charset="0"/>
              <a:cs typeface="Verdana" pitchFamily="34" charset="0"/>
            </a:endParaRPr>
          </a:p>
        </p:txBody>
      </p:sp>
      <p:sp>
        <p:nvSpPr>
          <p:cNvPr id="4" name="3 Rectángulo"/>
          <p:cNvSpPr/>
          <p:nvPr/>
        </p:nvSpPr>
        <p:spPr>
          <a:xfrm>
            <a:off x="444712" y="2610683"/>
            <a:ext cx="8447767" cy="369332"/>
          </a:xfrm>
          <a:prstGeom prst="rect">
            <a:avLst/>
          </a:prstGeom>
        </p:spPr>
        <p:txBody>
          <a:bodyPr wrap="square">
            <a:spAutoFit/>
          </a:bodyPr>
          <a:lstStyle/>
          <a:p>
            <a:r>
              <a:rPr lang="es-PE" dirty="0">
                <a:latin typeface="Verdana" pitchFamily="34" charset="0"/>
                <a:ea typeface="Verdana" pitchFamily="34" charset="0"/>
                <a:cs typeface="Verdana" pitchFamily="34" charset="0"/>
              </a:rPr>
              <a:t>							     </a:t>
            </a:r>
          </a:p>
        </p:txBody>
      </p:sp>
      <p:sp>
        <p:nvSpPr>
          <p:cNvPr id="2" name="1 Rectángulo"/>
          <p:cNvSpPr/>
          <p:nvPr/>
        </p:nvSpPr>
        <p:spPr>
          <a:xfrm>
            <a:off x="251520" y="2616383"/>
            <a:ext cx="6413288" cy="4278094"/>
          </a:xfrm>
          <a:prstGeom prst="rect">
            <a:avLst/>
          </a:prstGeom>
        </p:spPr>
        <p:txBody>
          <a:bodyPr wrap="square">
            <a:spAutoFit/>
          </a:bodyPr>
          <a:lstStyle/>
          <a:p>
            <a:pPr algn="just"/>
            <a:r>
              <a:rPr lang="es-PE" sz="1600" dirty="0">
                <a:latin typeface="Verdana" pitchFamily="34" charset="0"/>
                <a:ea typeface="Verdana" pitchFamily="34" charset="0"/>
                <a:cs typeface="Verdana" pitchFamily="34" charset="0"/>
              </a:rPr>
              <a:t>Es </a:t>
            </a:r>
            <a:r>
              <a:rPr lang="es-PE" sz="1600" dirty="0" smtClean="0">
                <a:latin typeface="Verdana" pitchFamily="34" charset="0"/>
                <a:ea typeface="Verdana" pitchFamily="34" charset="0"/>
                <a:cs typeface="Verdana" pitchFamily="34" charset="0"/>
              </a:rPr>
              <a:t>el nombre del engranaje que permite a las ruedas de un lado del coche ir más rápido que las del otro lado, cuando éste da la vuelta.</a:t>
            </a:r>
          </a:p>
          <a:p>
            <a:pPr algn="just"/>
            <a:r>
              <a:rPr lang="es-PE" sz="1600" dirty="0" smtClean="0">
                <a:latin typeface="Verdana" pitchFamily="34" charset="0"/>
                <a:ea typeface="Verdana" pitchFamily="34" charset="0"/>
                <a:cs typeface="Verdana" pitchFamily="34" charset="0"/>
              </a:rPr>
              <a:t>Es la estrella más cercana a nuestro sol, aproximada- mente a 4.3 años luz de distancia.</a:t>
            </a:r>
          </a:p>
          <a:p>
            <a:pPr algn="just"/>
            <a:r>
              <a:rPr lang="es-PE" sz="1600" dirty="0" smtClean="0">
                <a:latin typeface="Verdana" pitchFamily="34" charset="0"/>
                <a:ea typeface="Verdana" pitchFamily="34" charset="0"/>
                <a:cs typeface="Verdana" pitchFamily="34" charset="0"/>
              </a:rPr>
              <a:t>Continente muy grande que se hundió en el océano. Los científicos todavía están tratando de averiguar si en verdad existió.</a:t>
            </a:r>
          </a:p>
          <a:p>
            <a:pPr algn="just"/>
            <a:r>
              <a:rPr lang="es-PE" sz="1600" dirty="0" smtClean="0">
                <a:latin typeface="Verdana" pitchFamily="34" charset="0"/>
                <a:ea typeface="Verdana" pitchFamily="34" charset="0"/>
                <a:cs typeface="Verdana" pitchFamily="34" charset="0"/>
              </a:rPr>
              <a:t>Es la unidad de peso que se usa para las piedras preciosas. Se han fijado en la actualidad en 200 miligramos, pero originalmente se le definía como el peso de una semilla de zanahoria.</a:t>
            </a:r>
          </a:p>
          <a:p>
            <a:pPr algn="just"/>
            <a:r>
              <a:rPr lang="es-PE" sz="1600" dirty="0" smtClean="0">
                <a:latin typeface="Verdana" pitchFamily="34" charset="0"/>
                <a:ea typeface="Verdana" pitchFamily="34" charset="0"/>
                <a:cs typeface="Verdana" pitchFamily="34" charset="0"/>
              </a:rPr>
              <a:t>Fue un científico sueco que inventó la dinamita. Cuando murió quiso que toda su fortuna se entregase como premio a personas que hubiesen destacados por sus contribuciones a la paz y al progreso del mundo. Estos son los famosos Premios Nobel.</a:t>
            </a:r>
          </a:p>
        </p:txBody>
      </p:sp>
      <p:sp>
        <p:nvSpPr>
          <p:cNvPr id="3" name="2 Rectángulo"/>
          <p:cNvSpPr/>
          <p:nvPr/>
        </p:nvSpPr>
        <p:spPr>
          <a:xfrm>
            <a:off x="6804247" y="2616383"/>
            <a:ext cx="2312707" cy="4001095"/>
          </a:xfrm>
          <a:prstGeom prst="rect">
            <a:avLst/>
          </a:prstGeom>
        </p:spPr>
        <p:txBody>
          <a:bodyPr wrap="square">
            <a:spAutoFit/>
          </a:bodyPr>
          <a:lstStyle/>
          <a:p>
            <a:endParaRPr lang="es-MX" sz="1200" dirty="0" smtClean="0"/>
          </a:p>
          <a:p>
            <a:endParaRPr lang="es-MX" sz="1200" dirty="0"/>
          </a:p>
          <a:p>
            <a:r>
              <a:rPr lang="es-MX" dirty="0" smtClean="0"/>
              <a:t>__________________</a:t>
            </a:r>
          </a:p>
          <a:p>
            <a:endParaRPr lang="es-MX" dirty="0" smtClean="0"/>
          </a:p>
          <a:p>
            <a:r>
              <a:rPr lang="es-MX" dirty="0" smtClean="0"/>
              <a:t>______</a:t>
            </a:r>
            <a:r>
              <a:rPr lang="es-MX" sz="2000" dirty="0" smtClean="0"/>
              <a:t>_________</a:t>
            </a:r>
            <a:r>
              <a:rPr lang="es-MX" dirty="0" smtClean="0"/>
              <a:t>__</a:t>
            </a:r>
            <a:endParaRPr lang="es-MX" dirty="0"/>
          </a:p>
          <a:p>
            <a:endParaRPr lang="es-MX" sz="1200" dirty="0"/>
          </a:p>
          <a:p>
            <a:endParaRPr lang="es-MX" sz="1200" dirty="0" smtClean="0"/>
          </a:p>
          <a:p>
            <a:r>
              <a:rPr lang="es-MX" dirty="0" smtClean="0"/>
              <a:t>__________________</a:t>
            </a:r>
            <a:endParaRPr lang="es-MX" dirty="0"/>
          </a:p>
          <a:p>
            <a:endParaRPr lang="es-MX" sz="1400" dirty="0" smtClean="0"/>
          </a:p>
          <a:p>
            <a:endParaRPr lang="es-MX" sz="1400" dirty="0"/>
          </a:p>
          <a:p>
            <a:endParaRPr lang="es-MX" sz="1400" dirty="0"/>
          </a:p>
          <a:p>
            <a:r>
              <a:rPr lang="es-MX" dirty="0" smtClean="0"/>
              <a:t>__________________</a:t>
            </a:r>
          </a:p>
          <a:p>
            <a:endParaRPr lang="es-MX" dirty="0"/>
          </a:p>
          <a:p>
            <a:endParaRPr lang="es-MX" dirty="0" smtClean="0"/>
          </a:p>
          <a:p>
            <a:endParaRPr lang="es-MX" dirty="0" smtClean="0"/>
          </a:p>
          <a:p>
            <a:r>
              <a:rPr lang="es-MX" dirty="0" smtClean="0"/>
              <a:t>__________________</a:t>
            </a:r>
            <a:endParaRPr lang="es-MX" dirty="0"/>
          </a:p>
        </p:txBody>
      </p:sp>
    </p:spTree>
    <p:extLst>
      <p:ext uri="{BB962C8B-B14F-4D97-AF65-F5344CB8AC3E}">
        <p14:creationId xmlns="" xmlns:p14="http://schemas.microsoft.com/office/powerpoint/2010/main" val="374546182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smtClean="0"/>
              <a:t>ORDENAMIENTO DE LAS PALABRAS</a:t>
            </a:r>
            <a:endParaRPr lang="es-MX" dirty="0"/>
          </a:p>
        </p:txBody>
      </p:sp>
      <p:sp>
        <p:nvSpPr>
          <p:cNvPr id="3" name="2 CuadroTexto"/>
          <p:cNvSpPr txBox="1"/>
          <p:nvPr/>
        </p:nvSpPr>
        <p:spPr>
          <a:xfrm>
            <a:off x="251520" y="3356992"/>
            <a:ext cx="8174107" cy="2308324"/>
          </a:xfrm>
          <a:prstGeom prst="rect">
            <a:avLst/>
          </a:prstGeom>
          <a:noFill/>
        </p:spPr>
        <p:txBody>
          <a:bodyPr wrap="square" rtlCol="0">
            <a:spAutoFit/>
          </a:bodyPr>
          <a:lstStyle/>
          <a:p>
            <a:pPr algn="just"/>
            <a:r>
              <a:rPr lang="es-MX" sz="3600" dirty="0" smtClean="0"/>
              <a:t>El tema de esta clase será el estudio de diferentes maneras de ordenar las palabras para formar oraciones, y establecer relaciones entre éstas.</a:t>
            </a:r>
            <a:endParaRPr lang="es-MX" sz="3600" dirty="0"/>
          </a:p>
        </p:txBody>
      </p:sp>
    </p:spTree>
    <p:extLst>
      <p:ext uri="{BB962C8B-B14F-4D97-AF65-F5344CB8AC3E}">
        <p14:creationId xmlns="" xmlns:p14="http://schemas.microsoft.com/office/powerpoint/2010/main" val="280450252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a:t>EJERCICIO</a:t>
            </a:r>
          </a:p>
        </p:txBody>
      </p:sp>
      <p:sp>
        <p:nvSpPr>
          <p:cNvPr id="3" name="2 CuadroTexto"/>
          <p:cNvSpPr txBox="1"/>
          <p:nvPr/>
        </p:nvSpPr>
        <p:spPr>
          <a:xfrm>
            <a:off x="251519" y="3140968"/>
            <a:ext cx="8174107" cy="3046988"/>
          </a:xfrm>
          <a:prstGeom prst="rect">
            <a:avLst/>
          </a:prstGeom>
          <a:noFill/>
        </p:spPr>
        <p:txBody>
          <a:bodyPr wrap="square" rtlCol="0">
            <a:spAutoFit/>
          </a:bodyPr>
          <a:lstStyle/>
          <a:p>
            <a:pPr algn="just"/>
            <a:r>
              <a:rPr lang="es-MX" sz="3200" dirty="0"/>
              <a:t>Ordena las siguientes palabras para formar oraciones.</a:t>
            </a:r>
          </a:p>
          <a:p>
            <a:pPr algn="just"/>
            <a:r>
              <a:rPr lang="es-MX" sz="3200" b="1" dirty="0">
                <a:solidFill>
                  <a:schemeClr val="accent1">
                    <a:lumMod val="75000"/>
                  </a:schemeClr>
                </a:solidFill>
              </a:rPr>
              <a:t>1) en, Nosotros, escuela, estaremos, la, mañana</a:t>
            </a:r>
          </a:p>
          <a:p>
            <a:pPr algn="just"/>
            <a:r>
              <a:rPr lang="es-MX" sz="3200" b="1" dirty="0">
                <a:solidFill>
                  <a:schemeClr val="accent1">
                    <a:lumMod val="75000"/>
                  </a:schemeClr>
                </a:solidFill>
              </a:rPr>
              <a:t>Nosotros estaremos en la escuela mañana</a:t>
            </a:r>
          </a:p>
          <a:p>
            <a:pPr algn="just"/>
            <a:r>
              <a:rPr lang="es-MX" sz="3200" b="1" dirty="0">
                <a:solidFill>
                  <a:schemeClr val="accent1">
                    <a:lumMod val="75000"/>
                  </a:schemeClr>
                </a:solidFill>
              </a:rPr>
              <a:t>2) mío, un, presté, Tú, tienes, te, libro, que, ayer</a:t>
            </a:r>
          </a:p>
          <a:p>
            <a:pPr algn="just"/>
            <a:r>
              <a:rPr lang="es-MX" sz="3200" b="1" dirty="0">
                <a:solidFill>
                  <a:schemeClr val="accent1">
                    <a:lumMod val="75000"/>
                  </a:schemeClr>
                </a:solidFill>
              </a:rPr>
              <a:t>Tú tienes un libro mío que te presté ayer</a:t>
            </a:r>
            <a:r>
              <a:rPr lang="es-MX" sz="3200" b="1" dirty="0" smtClean="0">
                <a:solidFill>
                  <a:schemeClr val="accent1">
                    <a:lumMod val="75000"/>
                  </a:schemeClr>
                </a:solidFill>
              </a:rPr>
              <a:t>.</a:t>
            </a:r>
            <a:endParaRPr lang="es-MX" sz="3200" b="1" dirty="0">
              <a:solidFill>
                <a:schemeClr val="accent1">
                  <a:lumMod val="75000"/>
                </a:schemeClr>
              </a:solidFill>
            </a:endParaRPr>
          </a:p>
        </p:txBody>
      </p:sp>
    </p:spTree>
    <p:extLst>
      <p:ext uri="{BB962C8B-B14F-4D97-AF65-F5344CB8AC3E}">
        <p14:creationId xmlns="" xmlns:p14="http://schemas.microsoft.com/office/powerpoint/2010/main" val="282299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1000"/>
                                        <p:tgtEl>
                                          <p:spTgt spid="3">
                                            <p:txEl>
                                              <p:pRg st="4" end="4"/>
                                            </p:txEl>
                                          </p:spTgt>
                                        </p:tgtEl>
                                      </p:cBhvr>
                                    </p:animEffect>
                                    <p:anim calcmode="lin" valueType="num">
                                      <p:cBhvr>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412776"/>
            <a:ext cx="8229600" cy="770941"/>
          </a:xfrm>
        </p:spPr>
        <p:txBody>
          <a:bodyPr/>
          <a:lstStyle/>
          <a:p>
            <a:r>
              <a:rPr lang="es-MX" b="1" dirty="0">
                <a:solidFill>
                  <a:schemeClr val="bg1"/>
                </a:solidFill>
              </a:rPr>
              <a:t>PRACTICA 1</a:t>
            </a:r>
            <a:endParaRPr lang="es-MX" dirty="0">
              <a:solidFill>
                <a:schemeClr val="bg1"/>
              </a:solidFill>
            </a:endParaRPr>
          </a:p>
        </p:txBody>
      </p:sp>
      <p:sp>
        <p:nvSpPr>
          <p:cNvPr id="4" name="3 Rectángulo"/>
          <p:cNvSpPr/>
          <p:nvPr/>
        </p:nvSpPr>
        <p:spPr>
          <a:xfrm>
            <a:off x="251520" y="2204864"/>
            <a:ext cx="8892480" cy="4401205"/>
          </a:xfrm>
          <a:prstGeom prst="rect">
            <a:avLst/>
          </a:prstGeom>
        </p:spPr>
        <p:txBody>
          <a:bodyPr wrap="square">
            <a:spAutoFit/>
          </a:bodyPr>
          <a:lstStyle/>
          <a:p>
            <a:r>
              <a:rPr lang="es-EC" sz="2400" dirty="0">
                <a:solidFill>
                  <a:schemeClr val="bg1"/>
                </a:solidFill>
              </a:rPr>
              <a:t>Ordena las palabras  de modo que formen oraciones coherentes. Escribe la oración completa y ordenada debajo de cada grupo de palabras.</a:t>
            </a:r>
          </a:p>
          <a:p>
            <a:pPr>
              <a:buNone/>
            </a:pPr>
            <a:endParaRPr lang="es-EC" sz="800" dirty="0" smtClean="0"/>
          </a:p>
          <a:p>
            <a:pPr>
              <a:buNone/>
            </a:pPr>
            <a:r>
              <a:rPr lang="es-EC" sz="2400" dirty="0" smtClean="0"/>
              <a:t>2.1 </a:t>
            </a:r>
            <a:r>
              <a:rPr lang="es-EC" sz="2400" dirty="0"/>
              <a:t>cerrada/la/está/oficina</a:t>
            </a:r>
          </a:p>
          <a:p>
            <a:pPr>
              <a:buNone/>
            </a:pPr>
            <a:r>
              <a:rPr lang="es-EC" sz="2400" dirty="0"/>
              <a:t>2.2 contó/cuentos/María/nos/tres/interesantes</a:t>
            </a:r>
          </a:p>
          <a:p>
            <a:pPr>
              <a:buNone/>
            </a:pPr>
            <a:r>
              <a:rPr lang="es-EC" sz="2400" dirty="0"/>
              <a:t>2.3 perro/pulgas/ni/ muchas/tiene</a:t>
            </a:r>
          </a:p>
          <a:p>
            <a:pPr>
              <a:buNone/>
            </a:pPr>
            <a:r>
              <a:rPr lang="es-EC" sz="2400" dirty="0"/>
              <a:t>2.4 </a:t>
            </a:r>
            <a:r>
              <a:rPr lang="es-EC" sz="2400" dirty="0" err="1"/>
              <a:t>lastimose</a:t>
            </a:r>
            <a:r>
              <a:rPr lang="es-EC" sz="2400" dirty="0"/>
              <a:t>/cuando/su/cajón/pateó/Carlos/dedo/él</a:t>
            </a:r>
          </a:p>
          <a:p>
            <a:pPr>
              <a:buNone/>
            </a:pPr>
            <a:r>
              <a:rPr lang="es-EC" sz="2400" dirty="0"/>
              <a:t>2.5 juego/estudiantes/él/acordaron/cancelar/los</a:t>
            </a:r>
          </a:p>
          <a:p>
            <a:pPr>
              <a:buNone/>
            </a:pPr>
            <a:r>
              <a:rPr lang="es-EC" sz="2400" dirty="0"/>
              <a:t>2.6 depende/oración/significado/cuna/del/él/de/palabras/orden/de/las</a:t>
            </a:r>
          </a:p>
          <a:p>
            <a:pPr>
              <a:buNone/>
            </a:pPr>
            <a:endParaRPr lang="es-EC" sz="800" b="1" dirty="0"/>
          </a:p>
          <a:p>
            <a:pPr>
              <a:buNone/>
            </a:pPr>
            <a:r>
              <a:rPr lang="es-EC" sz="2400" b="1" dirty="0"/>
              <a:t>Recuerda que:</a:t>
            </a:r>
          </a:p>
          <a:p>
            <a:pPr>
              <a:buNone/>
            </a:pPr>
            <a:r>
              <a:rPr lang="es-EC" sz="2400" dirty="0"/>
              <a:t>Las oraciones tienen diferentes significados cuando cambia el orden las palabras que la forman, aun cuando las palabras sean las mismas.</a:t>
            </a:r>
          </a:p>
        </p:txBody>
      </p:sp>
    </p:spTree>
    <p:extLst>
      <p:ext uri="{BB962C8B-B14F-4D97-AF65-F5344CB8AC3E}">
        <p14:creationId xmlns="" xmlns:p14="http://schemas.microsoft.com/office/powerpoint/2010/main" val="183339848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1844824"/>
            <a:ext cx="8229600" cy="770941"/>
          </a:xfrm>
        </p:spPr>
        <p:txBody>
          <a:bodyPr/>
          <a:lstStyle/>
          <a:p>
            <a:r>
              <a:rPr lang="es-MX" b="1" dirty="0">
                <a:solidFill>
                  <a:schemeClr val="bg1"/>
                </a:solidFill>
              </a:rPr>
              <a:t>PRACTICA </a:t>
            </a:r>
            <a:r>
              <a:rPr lang="es-MX" b="1" dirty="0" smtClean="0">
                <a:solidFill>
                  <a:schemeClr val="bg1"/>
                </a:solidFill>
              </a:rPr>
              <a:t>2</a:t>
            </a:r>
            <a:endParaRPr lang="es-MX" dirty="0">
              <a:solidFill>
                <a:schemeClr val="bg1"/>
              </a:solidFill>
            </a:endParaRPr>
          </a:p>
        </p:txBody>
      </p:sp>
      <p:sp>
        <p:nvSpPr>
          <p:cNvPr id="4" name="3 Rectángulo"/>
          <p:cNvSpPr/>
          <p:nvPr/>
        </p:nvSpPr>
        <p:spPr>
          <a:xfrm>
            <a:off x="251520" y="3356992"/>
            <a:ext cx="8640960" cy="2554545"/>
          </a:xfrm>
          <a:prstGeom prst="rect">
            <a:avLst/>
          </a:prstGeom>
        </p:spPr>
        <p:txBody>
          <a:bodyPr wrap="square">
            <a:spAutoFit/>
          </a:bodyPr>
          <a:lstStyle/>
          <a:p>
            <a:pPr algn="just"/>
            <a:r>
              <a:rPr lang="es-PE" sz="3200" dirty="0"/>
              <a:t>En los siguientes ejercicios hay un grupo de palabras que  conforman una oración. Como se observa las palabras no tienen un orden lógico. Si buscamos el ordenamiento correcto: ¿Con qué letra empieza la tercera palabra de cada oración?</a:t>
            </a:r>
          </a:p>
        </p:txBody>
      </p:sp>
    </p:spTree>
    <p:extLst>
      <p:ext uri="{BB962C8B-B14F-4D97-AF65-F5344CB8AC3E}">
        <p14:creationId xmlns="" xmlns:p14="http://schemas.microsoft.com/office/powerpoint/2010/main" val="295331952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332657"/>
            <a:ext cx="8229600" cy="1080120"/>
          </a:xfrm>
        </p:spPr>
        <p:txBody>
          <a:bodyPr/>
          <a:lstStyle/>
          <a:p>
            <a:r>
              <a:rPr lang="es-MX" b="1" dirty="0">
                <a:solidFill>
                  <a:srgbClr val="FF0000"/>
                </a:solidFill>
              </a:rPr>
              <a:t>PRACTICA</a:t>
            </a:r>
            <a:r>
              <a:rPr lang="es-MX" b="1" dirty="0">
                <a:solidFill>
                  <a:schemeClr val="bg1"/>
                </a:solidFill>
              </a:rPr>
              <a:t> </a:t>
            </a:r>
            <a:r>
              <a:rPr lang="es-MX" b="1" dirty="0" smtClean="0">
                <a:solidFill>
                  <a:schemeClr val="bg1"/>
                </a:solidFill>
              </a:rPr>
              <a:t>3</a:t>
            </a:r>
            <a:endParaRPr lang="es-MX" dirty="0">
              <a:solidFill>
                <a:schemeClr val="bg1"/>
              </a:solidFill>
            </a:endParaRPr>
          </a:p>
        </p:txBody>
      </p:sp>
      <p:sp>
        <p:nvSpPr>
          <p:cNvPr id="4" name="3 Rectángulo"/>
          <p:cNvSpPr/>
          <p:nvPr/>
        </p:nvSpPr>
        <p:spPr>
          <a:xfrm>
            <a:off x="229252" y="1556792"/>
            <a:ext cx="8914747" cy="5016758"/>
          </a:xfrm>
          <a:prstGeom prst="rect">
            <a:avLst/>
          </a:prstGeom>
        </p:spPr>
        <p:txBody>
          <a:bodyPr wrap="square">
            <a:spAutoFit/>
          </a:bodyPr>
          <a:lstStyle/>
          <a:p>
            <a:pPr>
              <a:buNone/>
            </a:pPr>
            <a:r>
              <a:rPr lang="es-EC" sz="2400" dirty="0"/>
              <a:t>Establece cadenas de palabras tomando en cuenta relaciones entre éstas. Puedes inventar cualquier orden; la única condición es que la relación tenga algún sentido. Observa el ejemplo: alimentos/obesidad/calorías/enfermedades</a:t>
            </a:r>
          </a:p>
          <a:p>
            <a:pPr algn="just">
              <a:buNone/>
            </a:pPr>
            <a:endParaRPr lang="es-EC" sz="800" dirty="0"/>
          </a:p>
          <a:p>
            <a:pPr algn="just">
              <a:buNone/>
            </a:pPr>
            <a:endParaRPr lang="es-EC" sz="2400" dirty="0"/>
          </a:p>
          <a:p>
            <a:pPr algn="just">
              <a:buNone/>
            </a:pPr>
            <a:endParaRPr lang="es-EC" sz="2400" dirty="0" smtClean="0"/>
          </a:p>
          <a:p>
            <a:pPr algn="just">
              <a:buNone/>
            </a:pPr>
            <a:endParaRPr lang="es-EC" sz="2400" dirty="0"/>
          </a:p>
          <a:p>
            <a:pPr algn="just">
              <a:buNone/>
            </a:pPr>
            <a:endParaRPr lang="es-EC" sz="2400" dirty="0" smtClean="0"/>
          </a:p>
          <a:p>
            <a:pPr algn="just">
              <a:buNone/>
            </a:pPr>
            <a:r>
              <a:rPr lang="es-EC" sz="2400" dirty="0" smtClean="0"/>
              <a:t>¿</a:t>
            </a:r>
            <a:r>
              <a:rPr lang="es-EC" sz="2400" dirty="0"/>
              <a:t>Qué relación existe en esta secuencia de palabras?</a:t>
            </a:r>
          </a:p>
          <a:p>
            <a:pPr algn="just">
              <a:buNone/>
            </a:pPr>
            <a:r>
              <a:rPr lang="es-EC" sz="2400" dirty="0"/>
              <a:t>Los alimentos son fuentes de calorías, su exceso produce obesidad y da a lugar a enfermedades. Está relación se llama causalidad, ya que podemos pensar que los alimentos generan calorías, el exceso de calorías generan obesidad y la obesidad produce enfermedades.</a:t>
            </a:r>
          </a:p>
          <a:p>
            <a:pPr algn="just">
              <a:buNone/>
            </a:pPr>
            <a:r>
              <a:rPr lang="es-EC" sz="2400" dirty="0"/>
              <a:t>De la misma manera puedes resolver los demás ejercicios:</a:t>
            </a:r>
          </a:p>
        </p:txBody>
      </p:sp>
      <p:sp>
        <p:nvSpPr>
          <p:cNvPr id="5" name="4 Rectángulo"/>
          <p:cNvSpPr/>
          <p:nvPr/>
        </p:nvSpPr>
        <p:spPr>
          <a:xfrm>
            <a:off x="4746528" y="3792855"/>
            <a:ext cx="1265632" cy="57150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C" sz="2000" dirty="0" smtClean="0">
                <a:solidFill>
                  <a:schemeClr val="tx1"/>
                </a:solidFill>
              </a:rPr>
              <a:t>obesidad</a:t>
            </a:r>
            <a:endParaRPr lang="es-EC" sz="2000" dirty="0">
              <a:solidFill>
                <a:schemeClr val="tx1"/>
              </a:solidFill>
            </a:endParaRPr>
          </a:p>
        </p:txBody>
      </p:sp>
      <p:sp>
        <p:nvSpPr>
          <p:cNvPr id="6" name="5 CuadroTexto"/>
          <p:cNvSpPr txBox="1"/>
          <p:nvPr/>
        </p:nvSpPr>
        <p:spPr>
          <a:xfrm>
            <a:off x="889720" y="3792855"/>
            <a:ext cx="1335891" cy="646331"/>
          </a:xfrm>
          <a:prstGeom prst="rect">
            <a:avLst/>
          </a:prstGeom>
          <a:noFill/>
          <a:ln>
            <a:solidFill>
              <a:schemeClr val="accent1"/>
            </a:solidFill>
          </a:ln>
        </p:spPr>
        <p:txBody>
          <a:bodyPr wrap="square" rtlCol="0">
            <a:spAutoFit/>
          </a:bodyPr>
          <a:lstStyle/>
          <a:p>
            <a:endParaRPr lang="es-EC" sz="1600" dirty="0" smtClean="0"/>
          </a:p>
          <a:p>
            <a:r>
              <a:rPr lang="es-EC" sz="2000" dirty="0" smtClean="0"/>
              <a:t>alimentos</a:t>
            </a:r>
          </a:p>
        </p:txBody>
      </p:sp>
      <p:sp>
        <p:nvSpPr>
          <p:cNvPr id="7" name="6 CuadroTexto"/>
          <p:cNvSpPr txBox="1"/>
          <p:nvPr/>
        </p:nvSpPr>
        <p:spPr>
          <a:xfrm>
            <a:off x="2817702" y="3792854"/>
            <a:ext cx="1071570" cy="646331"/>
          </a:xfrm>
          <a:prstGeom prst="rect">
            <a:avLst/>
          </a:prstGeom>
          <a:noFill/>
          <a:ln>
            <a:solidFill>
              <a:schemeClr val="accent1"/>
            </a:solidFill>
          </a:ln>
        </p:spPr>
        <p:txBody>
          <a:bodyPr wrap="square" rtlCol="0">
            <a:spAutoFit/>
          </a:bodyPr>
          <a:lstStyle/>
          <a:p>
            <a:endParaRPr lang="es-EC" sz="1600" dirty="0" smtClean="0"/>
          </a:p>
          <a:p>
            <a:r>
              <a:rPr lang="es-EC" sz="2000" dirty="0" smtClean="0"/>
              <a:t>caloría</a:t>
            </a:r>
            <a:r>
              <a:rPr lang="es-EC" sz="1600" dirty="0" smtClean="0"/>
              <a:t>s</a:t>
            </a:r>
          </a:p>
        </p:txBody>
      </p:sp>
      <p:sp>
        <p:nvSpPr>
          <p:cNvPr id="8" name="7 CuadroTexto"/>
          <p:cNvSpPr txBox="1"/>
          <p:nvPr/>
        </p:nvSpPr>
        <p:spPr>
          <a:xfrm>
            <a:off x="6675354" y="3721416"/>
            <a:ext cx="1500198" cy="646331"/>
          </a:xfrm>
          <a:prstGeom prst="rect">
            <a:avLst/>
          </a:prstGeom>
          <a:noFill/>
          <a:ln>
            <a:solidFill>
              <a:schemeClr val="accent1"/>
            </a:solidFill>
          </a:ln>
        </p:spPr>
        <p:txBody>
          <a:bodyPr wrap="square" rtlCol="0">
            <a:spAutoFit/>
          </a:bodyPr>
          <a:lstStyle/>
          <a:p>
            <a:endParaRPr lang="es-EC" sz="1600" dirty="0" smtClean="0"/>
          </a:p>
          <a:p>
            <a:r>
              <a:rPr lang="es-EC" sz="2000" dirty="0" smtClean="0"/>
              <a:t>enfermedades</a:t>
            </a:r>
          </a:p>
        </p:txBody>
      </p:sp>
      <p:cxnSp>
        <p:nvCxnSpPr>
          <p:cNvPr id="9" name="8 Conector recto"/>
          <p:cNvCxnSpPr>
            <a:stCxn id="6" idx="3"/>
            <a:endCxn id="7" idx="1"/>
          </p:cNvCxnSpPr>
          <p:nvPr/>
        </p:nvCxnSpPr>
        <p:spPr>
          <a:xfrm flipV="1">
            <a:off x="2225611" y="4116020"/>
            <a:ext cx="592091"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a:endCxn id="5" idx="1"/>
          </p:cNvCxnSpPr>
          <p:nvPr/>
        </p:nvCxnSpPr>
        <p:spPr>
          <a:xfrm flipV="1">
            <a:off x="3967514" y="4078606"/>
            <a:ext cx="779014"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a:endCxn id="8" idx="1"/>
          </p:cNvCxnSpPr>
          <p:nvPr/>
        </p:nvCxnSpPr>
        <p:spPr>
          <a:xfrm>
            <a:off x="6012160" y="4044582"/>
            <a:ext cx="66319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2508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1556792"/>
            <a:ext cx="8229600" cy="1368152"/>
          </a:xfrm>
        </p:spPr>
        <p:txBody>
          <a:bodyPr>
            <a:normAutofit/>
          </a:bodyPr>
          <a:lstStyle/>
          <a:p>
            <a:r>
              <a:rPr lang="es-MX" b="1" dirty="0"/>
              <a:t>El significado de las palabras a partir del contexto</a:t>
            </a:r>
            <a:endParaRPr lang="es-MX" b="1" dirty="0">
              <a:solidFill>
                <a:schemeClr val="bg1"/>
              </a:solidFill>
            </a:endParaRPr>
          </a:p>
        </p:txBody>
      </p:sp>
      <p:sp>
        <p:nvSpPr>
          <p:cNvPr id="4" name="3 Rectángulo"/>
          <p:cNvSpPr/>
          <p:nvPr/>
        </p:nvSpPr>
        <p:spPr>
          <a:xfrm>
            <a:off x="229253" y="3197762"/>
            <a:ext cx="8640960" cy="3539430"/>
          </a:xfrm>
          <a:prstGeom prst="rect">
            <a:avLst/>
          </a:prstGeom>
        </p:spPr>
        <p:txBody>
          <a:bodyPr wrap="square">
            <a:spAutoFit/>
          </a:bodyPr>
          <a:lstStyle/>
          <a:p>
            <a:pPr algn="just"/>
            <a:r>
              <a:rPr lang="es-MX" sz="3200" dirty="0"/>
              <a:t>Es el ordenamiento de palabras  en oraciones y las estructuras asociadas a las relaciones de orden y causalidad.</a:t>
            </a:r>
          </a:p>
          <a:p>
            <a:pPr algn="just"/>
            <a:r>
              <a:rPr lang="es-MX" sz="3200" b="1" dirty="0">
                <a:solidFill>
                  <a:schemeClr val="accent1">
                    <a:lumMod val="75000"/>
                  </a:schemeClr>
                </a:solidFill>
              </a:rPr>
              <a:t>Es una propuesta de una estrategia para identificar el significado de algunas palabras a partir del contexto en el cual se encuentran y por ende comprender la lectura.</a:t>
            </a:r>
          </a:p>
        </p:txBody>
      </p:sp>
    </p:spTree>
    <p:extLst>
      <p:ext uri="{BB962C8B-B14F-4D97-AF65-F5344CB8AC3E}">
        <p14:creationId xmlns="" xmlns:p14="http://schemas.microsoft.com/office/powerpoint/2010/main" val="35279215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solidFill>
                  <a:schemeClr val="accent1">
                    <a:lumMod val="75000"/>
                  </a:schemeClr>
                </a:solidFill>
                <a:latin typeface="+mn-lt"/>
              </a:rPr>
              <a:t>Consideremos  el siguiente ejemplo</a:t>
            </a:r>
            <a:endParaRPr lang="es-PE" dirty="0">
              <a:latin typeface="+mn-lt"/>
            </a:endParaRPr>
          </a:p>
        </p:txBody>
      </p:sp>
      <p:sp>
        <p:nvSpPr>
          <p:cNvPr id="3" name="2 Marcador de texto"/>
          <p:cNvSpPr>
            <a:spLocks noGrp="1"/>
          </p:cNvSpPr>
          <p:nvPr>
            <p:ph type="body" idx="1"/>
          </p:nvPr>
        </p:nvSpPr>
        <p:spPr>
          <a:xfrm>
            <a:off x="722313" y="2547938"/>
            <a:ext cx="7772400" cy="4193430"/>
          </a:xfrm>
        </p:spPr>
        <p:txBody>
          <a:bodyPr>
            <a:normAutofit fontScale="25000" lnSpcReduction="20000"/>
          </a:bodyPr>
          <a:lstStyle/>
          <a:p>
            <a:r>
              <a:rPr lang="es-EC" sz="11200" dirty="0">
                <a:solidFill>
                  <a:schemeClr val="tx1"/>
                </a:solidFill>
              </a:rPr>
              <a:t>El pastel estaba muy rico.</a:t>
            </a:r>
          </a:p>
          <a:p>
            <a:r>
              <a:rPr lang="es-EC" sz="11200" b="1" dirty="0">
                <a:solidFill>
                  <a:schemeClr val="tx1"/>
                </a:solidFill>
              </a:rPr>
              <a:t>RICO:</a:t>
            </a:r>
          </a:p>
          <a:p>
            <a:r>
              <a:rPr lang="es-EC" sz="11200" dirty="0">
                <a:solidFill>
                  <a:schemeClr val="tx1"/>
                </a:solidFill>
              </a:rPr>
              <a:t>Pastel que tiene mucho dinero</a:t>
            </a:r>
          </a:p>
          <a:p>
            <a:r>
              <a:rPr lang="es-EC" sz="11200" dirty="0">
                <a:solidFill>
                  <a:schemeClr val="tx1"/>
                </a:solidFill>
              </a:rPr>
              <a:t>Pastel que tiene un delicioso sabor</a:t>
            </a:r>
          </a:p>
          <a:p>
            <a:r>
              <a:rPr lang="es-EC" sz="11200" dirty="0">
                <a:solidFill>
                  <a:schemeClr val="tx1"/>
                </a:solidFill>
              </a:rPr>
              <a:t>Pastel que tiene mucho dinero</a:t>
            </a:r>
          </a:p>
          <a:p>
            <a:r>
              <a:rPr lang="es-EC" sz="11200" dirty="0">
                <a:solidFill>
                  <a:schemeClr val="tx1"/>
                </a:solidFill>
              </a:rPr>
              <a:t>¿Cuál es la respuesta en este caso?</a:t>
            </a:r>
          </a:p>
          <a:p>
            <a:r>
              <a:rPr lang="es-EC" sz="11200" dirty="0" smtClean="0">
                <a:solidFill>
                  <a:schemeClr val="tx1"/>
                </a:solidFill>
              </a:rPr>
              <a:t>Esto ocurre cuando a una palabra se le han dado varios significados, </a:t>
            </a:r>
            <a:r>
              <a:rPr lang="es-EC" sz="11200" dirty="0">
                <a:solidFill>
                  <a:schemeClr val="tx1"/>
                </a:solidFill>
              </a:rPr>
              <a:t>la única forma de determinar la aserción que se está </a:t>
            </a:r>
            <a:r>
              <a:rPr lang="es-EC" sz="11200" dirty="0" smtClean="0">
                <a:solidFill>
                  <a:schemeClr val="tx1"/>
                </a:solidFill>
              </a:rPr>
              <a:t>aplicando </a:t>
            </a:r>
            <a:r>
              <a:rPr lang="es-EC" sz="11200" dirty="0">
                <a:solidFill>
                  <a:schemeClr val="tx1"/>
                </a:solidFill>
              </a:rPr>
              <a:t>es analizando el contexto en el cual está inmersa la palabra.</a:t>
            </a:r>
          </a:p>
          <a:p>
            <a:endParaRPr lang="es-PE" dirty="0"/>
          </a:p>
        </p:txBody>
      </p:sp>
    </p:spTree>
    <p:extLst>
      <p:ext uri="{BB962C8B-B14F-4D97-AF65-F5344CB8AC3E}">
        <p14:creationId xmlns="" xmlns:p14="http://schemas.microsoft.com/office/powerpoint/2010/main" val="371312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a:solidFill>
                  <a:schemeClr val="accent1">
                    <a:lumMod val="75000"/>
                  </a:schemeClr>
                </a:solidFill>
                <a:latin typeface="+mn-lt"/>
              </a:rPr>
              <a:t>Consideremos  </a:t>
            </a:r>
            <a:r>
              <a:rPr lang="es-EC" b="1" dirty="0" smtClean="0">
                <a:solidFill>
                  <a:schemeClr val="accent1">
                    <a:lumMod val="75000"/>
                  </a:schemeClr>
                </a:solidFill>
                <a:latin typeface="+mn-lt"/>
              </a:rPr>
              <a:t>otro caso</a:t>
            </a:r>
            <a:endParaRPr lang="es-PE" dirty="0">
              <a:latin typeface="+mn-lt"/>
            </a:endParaRPr>
          </a:p>
        </p:txBody>
      </p:sp>
      <p:sp>
        <p:nvSpPr>
          <p:cNvPr id="3" name="2 Marcador de texto"/>
          <p:cNvSpPr>
            <a:spLocks noGrp="1"/>
          </p:cNvSpPr>
          <p:nvPr>
            <p:ph type="body" idx="1"/>
          </p:nvPr>
        </p:nvSpPr>
        <p:spPr>
          <a:xfrm>
            <a:off x="722313" y="2547938"/>
            <a:ext cx="7772400" cy="4481462"/>
          </a:xfrm>
        </p:spPr>
        <p:txBody>
          <a:bodyPr>
            <a:normAutofit fontScale="92500"/>
          </a:bodyPr>
          <a:lstStyle/>
          <a:p>
            <a:pPr algn="just"/>
            <a:r>
              <a:rPr lang="es-EC" b="1" dirty="0"/>
              <a:t>Los </a:t>
            </a:r>
            <a:r>
              <a:rPr lang="es-EC" b="1" dirty="0" err="1"/>
              <a:t>fitó</a:t>
            </a:r>
            <a:r>
              <a:rPr lang="es-EC" b="1" dirty="0"/>
              <a:t> viven en muchos lugares de la tierra.  ¿   !    ?</a:t>
            </a:r>
          </a:p>
          <a:p>
            <a:pPr algn="just"/>
            <a:r>
              <a:rPr lang="es-EC" dirty="0"/>
              <a:t>A partir del contexto pueden ser unos seres vivos:  un tigre, una abeja , un lobo, un mono, un elefante, una ballena, etc. Si ampliamos el  texto, queda:</a:t>
            </a:r>
          </a:p>
          <a:p>
            <a:pPr algn="just"/>
            <a:r>
              <a:rPr lang="es-EC" b="1" dirty="0"/>
              <a:t>Los </a:t>
            </a:r>
            <a:r>
              <a:rPr lang="es-EC" b="1" dirty="0" err="1"/>
              <a:t>fitó</a:t>
            </a:r>
            <a:r>
              <a:rPr lang="es-EC" b="1" dirty="0"/>
              <a:t> viven en muchos lugares de la tierra. Forman agrupaciones donde comparten responsabilidades.</a:t>
            </a:r>
          </a:p>
          <a:p>
            <a:pPr algn="just"/>
            <a:r>
              <a:rPr lang="es-EC" dirty="0"/>
              <a:t>Ahora descartó el tigre  ya que este es un animal solitario……¿?</a:t>
            </a:r>
          </a:p>
          <a:p>
            <a:pPr algn="just"/>
            <a:r>
              <a:rPr lang="es-EC" dirty="0"/>
              <a:t>De nuevo ampliamos el texto:</a:t>
            </a:r>
          </a:p>
          <a:p>
            <a:pPr algn="just"/>
            <a:r>
              <a:rPr lang="es-EC" b="1" dirty="0"/>
              <a:t>Los </a:t>
            </a:r>
            <a:r>
              <a:rPr lang="es-EC" b="1" dirty="0" err="1"/>
              <a:t>fitó</a:t>
            </a:r>
            <a:r>
              <a:rPr lang="es-EC" b="1" dirty="0"/>
              <a:t> viven en muchos lugares de la tierra. Forman agrupaciones donde comparten responsabilidades. Pertenecen  al orden de los vertebrados.</a:t>
            </a:r>
          </a:p>
          <a:p>
            <a:pPr algn="just"/>
            <a:r>
              <a:rPr lang="es-EC" dirty="0"/>
              <a:t>Ahora puedo descartar la abeja, ya que no es un vertebrado.</a:t>
            </a:r>
          </a:p>
          <a:p>
            <a:endParaRPr lang="es-EC" sz="800" dirty="0"/>
          </a:p>
        </p:txBody>
      </p:sp>
    </p:spTree>
    <p:extLst>
      <p:ext uri="{BB962C8B-B14F-4D97-AF65-F5344CB8AC3E}">
        <p14:creationId xmlns="" xmlns:p14="http://schemas.microsoft.com/office/powerpoint/2010/main" val="39796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1520" y="1556792"/>
            <a:ext cx="8229600" cy="1470025"/>
          </a:xfrm>
        </p:spPr>
        <p:txBody>
          <a:bodyPr/>
          <a:lstStyle/>
          <a:p>
            <a:pPr algn="l"/>
            <a:r>
              <a:rPr lang="es-MX" dirty="0" smtClean="0"/>
              <a:t>Funciones del lenguaje.</a:t>
            </a:r>
            <a:endParaRPr lang="es-MX" dirty="0"/>
          </a:p>
        </p:txBody>
      </p:sp>
      <p:sp>
        <p:nvSpPr>
          <p:cNvPr id="6" name="5 Rectángulo"/>
          <p:cNvSpPr/>
          <p:nvPr/>
        </p:nvSpPr>
        <p:spPr>
          <a:xfrm>
            <a:off x="323528" y="3212976"/>
            <a:ext cx="8424936" cy="1200329"/>
          </a:xfrm>
          <a:prstGeom prst="rect">
            <a:avLst/>
          </a:prstGeom>
        </p:spPr>
        <p:txBody>
          <a:bodyPr wrap="square">
            <a:spAutoFit/>
          </a:bodyPr>
          <a:lstStyle/>
          <a:p>
            <a:pPr marL="285750" indent="-285750" algn="just">
              <a:buFont typeface="Arial" charset="0"/>
              <a:buChar char="•"/>
            </a:pPr>
            <a:r>
              <a:rPr lang="es-PE" sz="2400" dirty="0" smtClean="0"/>
              <a:t>Bühler distingue tres funciones trascendentales del lenguaje, que acompañan a las intensiones básicas del hombre cuando quiere comunicarse con otros:</a:t>
            </a:r>
            <a:endParaRPr lang="es-MX" dirty="0">
              <a:latin typeface="Verdana" pitchFamily="34" charset="0"/>
              <a:ea typeface="Verdana" pitchFamily="34" charset="0"/>
              <a:cs typeface="Verdana" pitchFamily="34" charset="0"/>
            </a:endParaRPr>
          </a:p>
        </p:txBody>
      </p:sp>
      <p:sp>
        <p:nvSpPr>
          <p:cNvPr id="2" name="1 Rectángulo"/>
          <p:cNvSpPr/>
          <p:nvPr/>
        </p:nvSpPr>
        <p:spPr>
          <a:xfrm>
            <a:off x="539552" y="4509120"/>
            <a:ext cx="4104456" cy="1569660"/>
          </a:xfrm>
          <a:prstGeom prst="rect">
            <a:avLst/>
          </a:prstGeom>
        </p:spPr>
        <p:txBody>
          <a:bodyPr wrap="square">
            <a:spAutoFit/>
          </a:bodyPr>
          <a:lstStyle/>
          <a:p>
            <a:pPr marL="457200" indent="-457200" algn="just">
              <a:buFont typeface="+mj-lt"/>
              <a:buAutoNum type="arabicParenR"/>
            </a:pPr>
            <a:r>
              <a:rPr lang="es-PE" sz="2400" dirty="0"/>
              <a:t>La función representativa: es aquella por la cual el lenguaje llega a transmitir un contenido. Es propia del hombre.</a:t>
            </a:r>
          </a:p>
        </p:txBody>
      </p:sp>
      <p:pic>
        <p:nvPicPr>
          <p:cNvPr id="1026" name="Picture 2" descr="http://t0.gstatic.com/images?q=tbn:ANd9GcQp607HJlvRQCb4_EL-5c1ggJO7ma7mue5S0FwIN0BwXIef32T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436096" y="4205435"/>
            <a:ext cx="2448272" cy="224790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175417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b="1" dirty="0" smtClean="0">
                <a:solidFill>
                  <a:schemeClr val="accent1">
                    <a:lumMod val="75000"/>
                  </a:schemeClr>
                </a:solidFill>
                <a:latin typeface="+mn-lt"/>
              </a:rPr>
              <a:t>Sigamos el caso</a:t>
            </a:r>
            <a:endParaRPr lang="es-PE" dirty="0">
              <a:latin typeface="+mn-lt"/>
            </a:endParaRPr>
          </a:p>
        </p:txBody>
      </p:sp>
      <p:sp>
        <p:nvSpPr>
          <p:cNvPr id="3" name="2 Marcador de texto"/>
          <p:cNvSpPr>
            <a:spLocks noGrp="1"/>
          </p:cNvSpPr>
          <p:nvPr>
            <p:ph type="body" idx="1"/>
          </p:nvPr>
        </p:nvSpPr>
        <p:spPr>
          <a:xfrm>
            <a:off x="611560" y="2376538"/>
            <a:ext cx="7772400" cy="4481462"/>
          </a:xfrm>
        </p:spPr>
        <p:txBody>
          <a:bodyPr>
            <a:normAutofit fontScale="92500"/>
          </a:bodyPr>
          <a:lstStyle/>
          <a:p>
            <a:pPr algn="just"/>
            <a:r>
              <a:rPr lang="es-EC" b="1" dirty="0"/>
              <a:t>Los </a:t>
            </a:r>
            <a:r>
              <a:rPr lang="es-EC" b="1" dirty="0" err="1"/>
              <a:t>fitó</a:t>
            </a:r>
            <a:r>
              <a:rPr lang="es-EC" b="1" dirty="0"/>
              <a:t> viven en muchos lugares de la tierra. Forman agrupaciones donde comparten responsabilidades. Pertenecen  al orden de los vertebrados. Tienen dietas no carnívoras. Son de hábitat terrestre.</a:t>
            </a:r>
          </a:p>
          <a:p>
            <a:pPr algn="just"/>
            <a:r>
              <a:rPr lang="es-EC" dirty="0"/>
              <a:t>Ahora puedo descartar  al lobo y a la ballena.</a:t>
            </a:r>
          </a:p>
          <a:p>
            <a:pPr algn="just"/>
            <a:r>
              <a:rPr lang="es-EC" dirty="0"/>
              <a:t> Sigamos ampliando el texto:</a:t>
            </a:r>
          </a:p>
          <a:p>
            <a:pPr algn="just"/>
            <a:r>
              <a:rPr lang="es-EC" b="1" dirty="0"/>
              <a:t>Los </a:t>
            </a:r>
            <a:r>
              <a:rPr lang="es-EC" b="1" dirty="0" err="1"/>
              <a:t>fitó</a:t>
            </a:r>
            <a:r>
              <a:rPr lang="es-EC" b="1" dirty="0"/>
              <a:t> viven en muchos lugares de la tierra. Forman agrupaciones donde comparten responsabilidades. Pertenecen  al orden de los vertebrados. Tienen dietas no carnívoras. Son de hábitat terrestre. Pertenece a la familia de los paquidermos. </a:t>
            </a:r>
          </a:p>
          <a:p>
            <a:pPr algn="just"/>
            <a:r>
              <a:rPr lang="es-EC" dirty="0"/>
              <a:t>Ahora descartó al mono y puedo concluir que el </a:t>
            </a:r>
            <a:r>
              <a:rPr lang="es-EC" dirty="0" err="1"/>
              <a:t>fitó</a:t>
            </a:r>
            <a:r>
              <a:rPr lang="es-EC" dirty="0"/>
              <a:t> posiblemente es un elefante.</a:t>
            </a:r>
          </a:p>
          <a:p>
            <a:endParaRPr lang="es-EC" dirty="0"/>
          </a:p>
          <a:p>
            <a:endParaRPr lang="es-EC" sz="800" dirty="0"/>
          </a:p>
        </p:txBody>
      </p:sp>
    </p:spTree>
    <p:extLst>
      <p:ext uri="{BB962C8B-B14F-4D97-AF65-F5344CB8AC3E}">
        <p14:creationId xmlns="" xmlns:p14="http://schemas.microsoft.com/office/powerpoint/2010/main" val="375241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PE"/>
          </a:p>
        </p:txBody>
      </p:sp>
      <p:sp>
        <p:nvSpPr>
          <p:cNvPr id="3" name="2 Título"/>
          <p:cNvSpPr>
            <a:spLocks noGrp="1"/>
          </p:cNvSpPr>
          <p:nvPr>
            <p:ph type="ctrTitle"/>
          </p:nvPr>
        </p:nvSpPr>
        <p:spPr/>
        <p:txBody>
          <a:bodyPr/>
          <a:lstStyle/>
          <a:p>
            <a:r>
              <a:rPr lang="es-PE" dirty="0" smtClean="0"/>
              <a:t>PRACTICAS</a:t>
            </a:r>
            <a:endParaRPr lang="es-PE" dirty="0"/>
          </a:p>
        </p:txBody>
      </p:sp>
    </p:spTree>
    <p:extLst>
      <p:ext uri="{BB962C8B-B14F-4D97-AF65-F5344CB8AC3E}">
        <p14:creationId xmlns="" xmlns:p14="http://schemas.microsoft.com/office/powerpoint/2010/main" val="64752960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251520" y="3200400"/>
            <a:ext cx="8496944" cy="3540968"/>
          </a:xfrm>
        </p:spPr>
        <p:txBody>
          <a:bodyPr>
            <a:normAutofit lnSpcReduction="10000"/>
          </a:bodyPr>
          <a:lstStyle/>
          <a:p>
            <a:pPr algn="just"/>
            <a:r>
              <a:rPr lang="es-MX" dirty="0" smtClean="0">
                <a:latin typeface="Verdana" pitchFamily="34" charset="0"/>
                <a:ea typeface="Verdana" pitchFamily="34" charset="0"/>
                <a:cs typeface="Verdana" pitchFamily="34" charset="0"/>
              </a:rPr>
              <a:t>En el ámbito del razonamiento verbal la analogía se refiere a la </a:t>
            </a:r>
            <a:r>
              <a:rPr lang="es-MX" b="1" dirty="0" smtClean="0">
                <a:solidFill>
                  <a:srgbClr val="FF0000"/>
                </a:solidFill>
                <a:latin typeface="Verdana" pitchFamily="34" charset="0"/>
                <a:ea typeface="Verdana" pitchFamily="34" charset="0"/>
                <a:cs typeface="Verdana" pitchFamily="34" charset="0"/>
              </a:rPr>
              <a:t>semejanza</a:t>
            </a:r>
            <a:r>
              <a:rPr lang="es-MX" dirty="0" smtClean="0">
                <a:latin typeface="Verdana" pitchFamily="34" charset="0"/>
                <a:ea typeface="Verdana" pitchFamily="34" charset="0"/>
                <a:cs typeface="Verdana" pitchFamily="34" charset="0"/>
              </a:rPr>
              <a:t> existente entre relaciones de palabras.</a:t>
            </a:r>
          </a:p>
          <a:p>
            <a:pPr algn="just"/>
            <a:r>
              <a:rPr lang="es-ES" dirty="0">
                <a:latin typeface="Verdana" pitchFamily="34" charset="0"/>
                <a:ea typeface="Verdana" pitchFamily="34" charset="0"/>
                <a:cs typeface="Verdana" pitchFamily="34" charset="0"/>
              </a:rPr>
              <a:t>Las analogías son un tipo de pruebas que se caracterizan por su estructura y no por su </a:t>
            </a:r>
            <a:r>
              <a:rPr lang="es-ES" dirty="0" smtClean="0">
                <a:latin typeface="Verdana" pitchFamily="34" charset="0"/>
                <a:ea typeface="Verdana" pitchFamily="34" charset="0"/>
                <a:cs typeface="Verdana" pitchFamily="34" charset="0"/>
              </a:rPr>
              <a:t>contenido.</a:t>
            </a:r>
          </a:p>
          <a:p>
            <a:pPr algn="just"/>
            <a:r>
              <a:rPr lang="es-ES" dirty="0" smtClean="0">
                <a:latin typeface="Verdana" pitchFamily="34" charset="0"/>
                <a:ea typeface="Verdana" pitchFamily="34" charset="0"/>
                <a:cs typeface="Verdana" pitchFamily="34" charset="0"/>
              </a:rPr>
              <a:t>Contribuye a profundizar la comprensión lectora, mediante el estudio del proceso de relación aplicado a las palabras y a las ideas.</a:t>
            </a:r>
            <a:endParaRPr lang="es-MX" dirty="0">
              <a:latin typeface="Verdana" pitchFamily="34" charset="0"/>
              <a:ea typeface="Verdana" pitchFamily="34" charset="0"/>
              <a:cs typeface="Verdana" pitchFamily="34" charset="0"/>
            </a:endParaRPr>
          </a:p>
          <a:p>
            <a:pPr algn="just"/>
            <a:endParaRPr lang="es-MX" dirty="0">
              <a:latin typeface="Verdana" pitchFamily="34" charset="0"/>
              <a:ea typeface="Verdana" pitchFamily="34" charset="0"/>
              <a:cs typeface="Verdana" pitchFamily="34" charset="0"/>
            </a:endParaRPr>
          </a:p>
        </p:txBody>
      </p:sp>
      <p:sp>
        <p:nvSpPr>
          <p:cNvPr id="4" name="3 Título"/>
          <p:cNvSpPr>
            <a:spLocks noGrp="1"/>
          </p:cNvSpPr>
          <p:nvPr>
            <p:ph type="ctrTitle"/>
          </p:nvPr>
        </p:nvSpPr>
        <p:spPr/>
        <p:txBody>
          <a:bodyPr/>
          <a:lstStyle/>
          <a:p>
            <a:r>
              <a:rPr lang="es-MX" dirty="0" smtClean="0"/>
              <a:t>ANALOGÍA</a:t>
            </a:r>
            <a:endParaRPr lang="es-MX" dirty="0"/>
          </a:p>
        </p:txBody>
      </p:sp>
    </p:spTree>
    <p:extLst>
      <p:ext uri="{BB962C8B-B14F-4D97-AF65-F5344CB8AC3E}">
        <p14:creationId xmlns="" xmlns:p14="http://schemas.microsoft.com/office/powerpoint/2010/main" val="54345871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692696"/>
            <a:ext cx="8352928" cy="1621879"/>
          </a:xfrm>
        </p:spPr>
        <p:txBody>
          <a:bodyPr>
            <a:noAutofit/>
          </a:bodyPr>
          <a:lstStyle/>
          <a:p>
            <a:r>
              <a:rPr lang="es-PE" sz="2400" dirty="0" smtClean="0">
                <a:latin typeface="+mn-lt"/>
              </a:rPr>
              <a:t>Consideremos un par de palabras:</a:t>
            </a:r>
            <a:br>
              <a:rPr lang="es-PE" sz="2400" dirty="0" smtClean="0">
                <a:latin typeface="+mn-lt"/>
              </a:rPr>
            </a:br>
            <a:r>
              <a:rPr lang="es-PE" sz="2400" dirty="0">
                <a:latin typeface="+mn-lt"/>
              </a:rPr>
              <a:t>	</a:t>
            </a:r>
            <a:r>
              <a:rPr lang="es-PE" sz="2400" dirty="0" smtClean="0">
                <a:latin typeface="+mn-lt"/>
              </a:rPr>
              <a:t>	panadero – harina</a:t>
            </a:r>
            <a:br>
              <a:rPr lang="es-PE" sz="2400" dirty="0" smtClean="0">
                <a:latin typeface="+mn-lt"/>
              </a:rPr>
            </a:br>
            <a:r>
              <a:rPr lang="es-PE" sz="2400" dirty="0">
                <a:latin typeface="+mn-lt"/>
              </a:rPr>
              <a:t/>
            </a:r>
            <a:br>
              <a:rPr lang="es-PE" sz="2400" dirty="0">
                <a:latin typeface="+mn-lt"/>
              </a:rPr>
            </a:br>
            <a:r>
              <a:rPr lang="es-PE" sz="2400" dirty="0" smtClean="0">
                <a:latin typeface="+mn-lt"/>
              </a:rPr>
              <a:t>que podemos decir de cada palabra?</a:t>
            </a:r>
            <a:endParaRPr lang="es-PE" sz="2400" dirty="0">
              <a:latin typeface="+mn-lt"/>
            </a:endParaRPr>
          </a:p>
        </p:txBody>
      </p:sp>
      <p:sp>
        <p:nvSpPr>
          <p:cNvPr id="3" name="2 Marcador de texto"/>
          <p:cNvSpPr>
            <a:spLocks noGrp="1"/>
          </p:cNvSpPr>
          <p:nvPr>
            <p:ph type="body" idx="1"/>
          </p:nvPr>
        </p:nvSpPr>
        <p:spPr>
          <a:xfrm>
            <a:off x="323528" y="2492896"/>
            <a:ext cx="8496944" cy="4608512"/>
          </a:xfrm>
        </p:spPr>
        <p:txBody>
          <a:bodyPr>
            <a:normAutofit fontScale="92500"/>
          </a:bodyPr>
          <a:lstStyle/>
          <a:p>
            <a:r>
              <a:rPr lang="es-PE" dirty="0" smtClean="0"/>
              <a:t>El Panadero es un trabajador y la harina es la materia prima que utiliza.</a:t>
            </a:r>
          </a:p>
          <a:p>
            <a:r>
              <a:rPr lang="es-PE" dirty="0" smtClean="0"/>
              <a:t> El </a:t>
            </a:r>
            <a:r>
              <a:rPr lang="es-PE" b="1" dirty="0" smtClean="0"/>
              <a:t>vínculo que </a:t>
            </a:r>
            <a:r>
              <a:rPr lang="es-PE" dirty="0" smtClean="0"/>
              <a:t>entre ellos es que el “panadero”   </a:t>
            </a:r>
            <a:r>
              <a:rPr lang="es-PE" b="1" dirty="0" smtClean="0"/>
              <a:t>“trabaja con” </a:t>
            </a:r>
            <a:r>
              <a:rPr lang="es-PE" dirty="0" smtClean="0"/>
              <a:t> la “harina”.</a:t>
            </a:r>
          </a:p>
          <a:p>
            <a:r>
              <a:rPr lang="es-PE" dirty="0" smtClean="0"/>
              <a:t>Consideremos otro trabajador:  Albañil ; su materia prima: ladrillo</a:t>
            </a:r>
          </a:p>
          <a:p>
            <a:r>
              <a:rPr lang="es-PE" dirty="0" smtClean="0"/>
              <a:t>Tienen el mismo vínculo, el “albañil”  </a:t>
            </a:r>
            <a:r>
              <a:rPr lang="es-PE" b="1" dirty="0" smtClean="0"/>
              <a:t>trabaja con </a:t>
            </a:r>
            <a:r>
              <a:rPr lang="es-PE" dirty="0" smtClean="0"/>
              <a:t> “ladrillo”</a:t>
            </a:r>
          </a:p>
          <a:p>
            <a:r>
              <a:rPr lang="es-PE" dirty="0" smtClean="0"/>
              <a:t>Esto lleva a relacionar: </a:t>
            </a:r>
          </a:p>
          <a:p>
            <a:r>
              <a:rPr lang="es-PE" dirty="0" smtClean="0"/>
              <a:t>	panadero : harina  : :  albañil : ladrillo</a:t>
            </a:r>
          </a:p>
          <a:p>
            <a:r>
              <a:rPr lang="es-PE" dirty="0" smtClean="0"/>
              <a:t>A este proceso, en el cual relaciono dos relaciones que tengan el mismo vínculo, lo llamamos “construir analogías” y el producto que obtenemos es una ANALOGIA. Esta relación la podemos leer:</a:t>
            </a:r>
          </a:p>
          <a:p>
            <a:r>
              <a:rPr lang="es-PE" dirty="0" smtClean="0"/>
              <a:t>	panadero es a harina como albañil es a ladrillo</a:t>
            </a:r>
          </a:p>
          <a:p>
            <a:r>
              <a:rPr lang="es-PE" dirty="0" smtClean="0"/>
              <a:t>El panadero trabaja con harina, como el albañil trabaja con ladrillo.</a:t>
            </a:r>
          </a:p>
        </p:txBody>
      </p:sp>
    </p:spTree>
    <p:extLst>
      <p:ext uri="{BB962C8B-B14F-4D97-AF65-F5344CB8AC3E}">
        <p14:creationId xmlns="" xmlns:p14="http://schemas.microsoft.com/office/powerpoint/2010/main" val="212797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ipe(down)">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1000"/>
                                        <p:tgtEl>
                                          <p:spTgt spid="3">
                                            <p:txEl>
                                              <p:pRg st="7" end="7"/>
                                            </p:txEl>
                                          </p:spTgt>
                                        </p:tgtEl>
                                      </p:cBhvr>
                                    </p:animEffect>
                                    <p:anim calcmode="lin" valueType="num">
                                      <p:cBhvr>
                                        <p:cTn id="4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sp>
        <p:nvSpPr>
          <p:cNvPr id="3" name="2 Marcador de texto"/>
          <p:cNvSpPr>
            <a:spLocks noGrp="1"/>
          </p:cNvSpPr>
          <p:nvPr>
            <p:ph type="body" idx="1"/>
          </p:nvPr>
        </p:nvSpPr>
        <p:spPr>
          <a:xfrm>
            <a:off x="722313" y="2547938"/>
            <a:ext cx="7772400" cy="4310062"/>
          </a:xfrm>
        </p:spPr>
        <p:txBody>
          <a:bodyPr>
            <a:normAutofit fontScale="47500" lnSpcReduction="20000"/>
          </a:bodyPr>
          <a:lstStyle/>
          <a:p>
            <a:pPr algn="just"/>
            <a:r>
              <a:rPr lang="es-PE" sz="5900" dirty="0"/>
              <a:t>A las relaciones sencillas “</a:t>
            </a:r>
            <a:r>
              <a:rPr lang="es-PE" sz="5900" dirty="0" err="1"/>
              <a:t>panadero:harina</a:t>
            </a:r>
            <a:r>
              <a:rPr lang="es-PE" sz="5900" dirty="0"/>
              <a:t>” las llamamos “relaciones de primer orden”, y la relación de relaciones “panadero : harina  : :  albañil : ladrillo” las llamamos “analogía” ó relación de segundo orden”</a:t>
            </a:r>
          </a:p>
          <a:p>
            <a:pPr algn="just"/>
            <a:r>
              <a:rPr lang="es-PE" sz="5900" dirty="0"/>
              <a:t>Las analogías ayudan a establecer relaciones entre conjuntos de palabras para conectar cuatro conceptos diferentes, por ejemplo:</a:t>
            </a:r>
          </a:p>
          <a:p>
            <a:r>
              <a:rPr lang="es-PE" sz="5900" dirty="0"/>
              <a:t>		sombrero : cabeza :: media : pie</a:t>
            </a:r>
          </a:p>
          <a:p>
            <a:r>
              <a:rPr lang="es-PE" sz="5900" dirty="0"/>
              <a:t>  	(sombrero es a cabeza como media es a pie)</a:t>
            </a:r>
          </a:p>
          <a:p>
            <a:pPr algn="just"/>
            <a:r>
              <a:rPr lang="es-PE" sz="5900" dirty="0" smtClean="0"/>
              <a:t>el </a:t>
            </a:r>
            <a:r>
              <a:rPr lang="es-PE" sz="5900" dirty="0"/>
              <a:t>sombrero protege la cabeza, de la misma manera que la media protege el pie.</a:t>
            </a:r>
          </a:p>
          <a:p>
            <a:endParaRPr lang="es-PE" dirty="0"/>
          </a:p>
        </p:txBody>
      </p:sp>
    </p:spTree>
    <p:extLst>
      <p:ext uri="{BB962C8B-B14F-4D97-AF65-F5344CB8AC3E}">
        <p14:creationId xmlns="" xmlns:p14="http://schemas.microsoft.com/office/powerpoint/2010/main" val="377450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827584" y="3200400"/>
            <a:ext cx="7704856" cy="2460848"/>
          </a:xfrm>
        </p:spPr>
        <p:txBody>
          <a:bodyPr>
            <a:noAutofit/>
          </a:bodyPr>
          <a:lstStyle/>
          <a:p>
            <a:pPr algn="just"/>
            <a:r>
              <a:rPr lang="es-PE" sz="3200" dirty="0" smtClean="0"/>
              <a:t>A continuación se presenta una serie de analogías verbales </a:t>
            </a:r>
            <a:r>
              <a:rPr lang="es-PE" sz="3200" dirty="0"/>
              <a:t>i</a:t>
            </a:r>
            <a:r>
              <a:rPr lang="es-PE" sz="3200" dirty="0" smtClean="0"/>
              <a:t>ncompletas. Debajo de cada analogía hay cuatro opciones de respuesta. Indica la palabra que mejor complete la analogía trazando un círculo alrededor de la letra que corresponda.</a:t>
            </a:r>
            <a:endParaRPr lang="es-PE" sz="3200" dirty="0"/>
          </a:p>
        </p:txBody>
      </p:sp>
      <p:sp>
        <p:nvSpPr>
          <p:cNvPr id="3" name="2 Título"/>
          <p:cNvSpPr>
            <a:spLocks noGrp="1"/>
          </p:cNvSpPr>
          <p:nvPr>
            <p:ph type="ctrTitle"/>
          </p:nvPr>
        </p:nvSpPr>
        <p:spPr/>
        <p:txBody>
          <a:bodyPr/>
          <a:lstStyle/>
          <a:p>
            <a:r>
              <a:rPr lang="es-PE" dirty="0" smtClean="0"/>
              <a:t>PRACTICA 1</a:t>
            </a:r>
            <a:endParaRPr lang="es-PE" dirty="0"/>
          </a:p>
        </p:txBody>
      </p:sp>
    </p:spTree>
    <p:extLst>
      <p:ext uri="{BB962C8B-B14F-4D97-AF65-F5344CB8AC3E}">
        <p14:creationId xmlns="" xmlns:p14="http://schemas.microsoft.com/office/powerpoint/2010/main" val="309532668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MX" sz="4400" b="1" dirty="0" smtClean="0">
                <a:solidFill>
                  <a:schemeClr val="accent1"/>
                </a:solidFill>
              </a:rPr>
              <a:t>ANALOGÍAS CONTINUAS</a:t>
            </a:r>
            <a:endParaRPr lang="es-MX" sz="4400" b="1" dirty="0">
              <a:solidFill>
                <a:schemeClr val="accent1"/>
              </a:solidFill>
            </a:endParaRPr>
          </a:p>
        </p:txBody>
      </p:sp>
      <p:sp>
        <p:nvSpPr>
          <p:cNvPr id="5" name="4 CuadroTexto"/>
          <p:cNvSpPr txBox="1"/>
          <p:nvPr/>
        </p:nvSpPr>
        <p:spPr>
          <a:xfrm>
            <a:off x="107504" y="2505085"/>
            <a:ext cx="8856984" cy="4278094"/>
          </a:xfrm>
          <a:prstGeom prst="rect">
            <a:avLst/>
          </a:prstGeom>
          <a:noFill/>
        </p:spPr>
        <p:txBody>
          <a:bodyPr wrap="square" rtlCol="0">
            <a:spAutoFit/>
          </a:bodyPr>
          <a:lstStyle/>
          <a:p>
            <a:r>
              <a:rPr lang="es-ES" sz="1600" b="1" dirty="0">
                <a:latin typeface="Verdana" pitchFamily="34" charset="0"/>
                <a:ea typeface="Verdana" pitchFamily="34" charset="0"/>
                <a:cs typeface="Verdana" pitchFamily="34" charset="0"/>
              </a:rPr>
              <a:t>INEPTITUD es a TORPEZA como IGUALDAD es a :</a:t>
            </a:r>
            <a:endParaRPr lang="es-MX" sz="1600" dirty="0">
              <a:latin typeface="Verdana" pitchFamily="34" charset="0"/>
              <a:ea typeface="Verdana" pitchFamily="34" charset="0"/>
              <a:cs typeface="Verdana" pitchFamily="34" charset="0"/>
            </a:endParaRPr>
          </a:p>
          <a:p>
            <a:r>
              <a:rPr lang="es-ES" sz="1600" dirty="0">
                <a:latin typeface="Verdana" pitchFamily="34" charset="0"/>
                <a:ea typeface="Verdana" pitchFamily="34" charset="0"/>
                <a:cs typeface="Verdana" pitchFamily="34" charset="0"/>
              </a:rPr>
              <a:t>a) paridad           </a:t>
            </a:r>
            <a:r>
              <a:rPr lang="es-ES" sz="1600" dirty="0" smtClean="0">
                <a:latin typeface="Verdana" pitchFamily="34" charset="0"/>
                <a:ea typeface="Verdana" pitchFamily="34" charset="0"/>
                <a:cs typeface="Verdana" pitchFamily="34" charset="0"/>
              </a:rPr>
              <a:t>b</a:t>
            </a:r>
            <a:r>
              <a:rPr lang="es-ES" sz="1600" dirty="0">
                <a:latin typeface="Verdana" pitchFamily="34" charset="0"/>
                <a:ea typeface="Verdana" pitchFamily="34" charset="0"/>
                <a:cs typeface="Verdana" pitchFamily="34" charset="0"/>
              </a:rPr>
              <a:t>) desequilibrio                c) desnivel                      d) </a:t>
            </a:r>
            <a:r>
              <a:rPr lang="es-ES" sz="1600" dirty="0" smtClean="0">
                <a:latin typeface="Verdana" pitchFamily="34" charset="0"/>
                <a:ea typeface="Verdana" pitchFamily="34" charset="0"/>
                <a:cs typeface="Verdana" pitchFamily="34" charset="0"/>
              </a:rPr>
              <a:t>Coherencia</a:t>
            </a:r>
            <a:endParaRPr lang="es-MX" sz="1600" dirty="0">
              <a:latin typeface="Verdana" pitchFamily="34" charset="0"/>
              <a:ea typeface="Verdana" pitchFamily="34" charset="0"/>
              <a:cs typeface="Verdana" pitchFamily="34" charset="0"/>
            </a:endParaRPr>
          </a:p>
          <a:p>
            <a:r>
              <a:rPr lang="es-ES" sz="1600" b="1" dirty="0">
                <a:latin typeface="Verdana" pitchFamily="34" charset="0"/>
                <a:ea typeface="Verdana" pitchFamily="34" charset="0"/>
                <a:cs typeface="Verdana" pitchFamily="34" charset="0"/>
              </a:rPr>
              <a:t>Solución:</a:t>
            </a:r>
            <a:r>
              <a:rPr lang="es-ES" sz="1600" dirty="0">
                <a:latin typeface="Verdana" pitchFamily="34" charset="0"/>
                <a:ea typeface="Verdana" pitchFamily="34" charset="0"/>
                <a:cs typeface="Verdana" pitchFamily="34" charset="0"/>
              </a:rPr>
              <a:t> respuesta a)</a:t>
            </a:r>
            <a:endParaRPr lang="es-MX" sz="1600" dirty="0">
              <a:latin typeface="Verdana" pitchFamily="34" charset="0"/>
              <a:ea typeface="Verdana" pitchFamily="34" charset="0"/>
              <a:cs typeface="Verdana" pitchFamily="34" charset="0"/>
            </a:endParaRPr>
          </a:p>
          <a:p>
            <a:r>
              <a:rPr lang="es-ES" sz="1600" dirty="0">
                <a:latin typeface="Verdana" pitchFamily="34" charset="0"/>
                <a:ea typeface="Verdana" pitchFamily="34" charset="0"/>
                <a:cs typeface="Verdana" pitchFamily="34" charset="0"/>
              </a:rPr>
              <a:t>Ineptitud y torpeza son sinónimos, por tanto, la respuesta será aquella palabra que signifique lo mismo que igualdad.</a:t>
            </a:r>
            <a:endParaRPr lang="es-MX" sz="1600" dirty="0">
              <a:latin typeface="Verdana" pitchFamily="34" charset="0"/>
              <a:ea typeface="Verdana" pitchFamily="34" charset="0"/>
              <a:cs typeface="Verdana" pitchFamily="34" charset="0"/>
            </a:endParaRPr>
          </a:p>
          <a:p>
            <a:r>
              <a:rPr lang="es-ES" sz="1600" dirty="0">
                <a:latin typeface="Verdana" pitchFamily="34" charset="0"/>
                <a:ea typeface="Verdana" pitchFamily="34" charset="0"/>
                <a:cs typeface="Verdana" pitchFamily="34" charset="0"/>
              </a:rPr>
              <a:t>2. </a:t>
            </a:r>
            <a:r>
              <a:rPr lang="es-ES" sz="1600" b="1" dirty="0">
                <a:latin typeface="Verdana" pitchFamily="34" charset="0"/>
                <a:ea typeface="Verdana" pitchFamily="34" charset="0"/>
                <a:cs typeface="Verdana" pitchFamily="34" charset="0"/>
              </a:rPr>
              <a:t>LAVAR es a ENSUCIAR como PARTICIPACIÓN  es a:</a:t>
            </a:r>
            <a:endParaRPr lang="es-MX" sz="1600" dirty="0">
              <a:latin typeface="Verdana" pitchFamily="34" charset="0"/>
              <a:ea typeface="Verdana" pitchFamily="34" charset="0"/>
              <a:cs typeface="Verdana" pitchFamily="34" charset="0"/>
            </a:endParaRPr>
          </a:p>
          <a:p>
            <a:r>
              <a:rPr lang="es-ES" sz="1600" dirty="0">
                <a:latin typeface="Verdana" pitchFamily="34" charset="0"/>
                <a:ea typeface="Verdana" pitchFamily="34" charset="0"/>
                <a:cs typeface="Verdana" pitchFamily="34" charset="0"/>
              </a:rPr>
              <a:t>a) implicación         b) asociación                   c) intervención              d) inhibición</a:t>
            </a:r>
            <a:endParaRPr lang="es-MX" sz="1600" dirty="0">
              <a:latin typeface="Verdana" pitchFamily="34" charset="0"/>
              <a:ea typeface="Verdana" pitchFamily="34" charset="0"/>
              <a:cs typeface="Verdana" pitchFamily="34" charset="0"/>
            </a:endParaRPr>
          </a:p>
          <a:p>
            <a:r>
              <a:rPr lang="es-ES" sz="1600" b="1" dirty="0">
                <a:latin typeface="Verdana" pitchFamily="34" charset="0"/>
                <a:ea typeface="Verdana" pitchFamily="34" charset="0"/>
                <a:cs typeface="Verdana" pitchFamily="34" charset="0"/>
              </a:rPr>
              <a:t>Solución</a:t>
            </a:r>
            <a:r>
              <a:rPr lang="es-ES" sz="1600" dirty="0">
                <a:latin typeface="Verdana" pitchFamily="34" charset="0"/>
                <a:ea typeface="Verdana" pitchFamily="34" charset="0"/>
                <a:cs typeface="Verdana" pitchFamily="34" charset="0"/>
              </a:rPr>
              <a:t>: respuesta d) </a:t>
            </a:r>
            <a:endParaRPr lang="es-MX" sz="1600" dirty="0">
              <a:latin typeface="Verdana" pitchFamily="34" charset="0"/>
              <a:ea typeface="Verdana" pitchFamily="34" charset="0"/>
              <a:cs typeface="Verdana" pitchFamily="34" charset="0"/>
            </a:endParaRPr>
          </a:p>
          <a:p>
            <a:r>
              <a:rPr lang="es-ES" sz="1600" dirty="0">
                <a:latin typeface="Verdana" pitchFamily="34" charset="0"/>
                <a:ea typeface="Verdana" pitchFamily="34" charset="0"/>
                <a:cs typeface="Verdana" pitchFamily="34" charset="0"/>
              </a:rPr>
              <a:t>Lavar es el antónimo de ensuciar. La respuesta será, pues, el antónimo de participación.</a:t>
            </a:r>
            <a:endParaRPr lang="es-MX" sz="1600" dirty="0">
              <a:latin typeface="Verdana" pitchFamily="34" charset="0"/>
              <a:ea typeface="Verdana" pitchFamily="34" charset="0"/>
              <a:cs typeface="Verdana" pitchFamily="34" charset="0"/>
            </a:endParaRPr>
          </a:p>
          <a:p>
            <a:r>
              <a:rPr lang="es-ES" sz="1600" dirty="0">
                <a:latin typeface="Verdana" pitchFamily="34" charset="0"/>
                <a:ea typeface="Verdana" pitchFamily="34" charset="0"/>
                <a:cs typeface="Verdana" pitchFamily="34" charset="0"/>
              </a:rPr>
              <a:t>3. </a:t>
            </a:r>
            <a:r>
              <a:rPr lang="es-ES" sz="1600" b="1" dirty="0">
                <a:latin typeface="Verdana" pitchFamily="34" charset="0"/>
                <a:ea typeface="Verdana" pitchFamily="34" charset="0"/>
                <a:cs typeface="Verdana" pitchFamily="34" charset="0"/>
              </a:rPr>
              <a:t>VERDE es a HIERBA como AMARILLO es a:</a:t>
            </a:r>
            <a:endParaRPr lang="es-MX" sz="1600" dirty="0">
              <a:latin typeface="Verdana" pitchFamily="34" charset="0"/>
              <a:ea typeface="Verdana" pitchFamily="34" charset="0"/>
              <a:cs typeface="Verdana" pitchFamily="34" charset="0"/>
            </a:endParaRPr>
          </a:p>
          <a:p>
            <a:r>
              <a:rPr lang="es-ES" sz="1600" dirty="0">
                <a:latin typeface="Verdana" pitchFamily="34" charset="0"/>
                <a:ea typeface="Verdana" pitchFamily="34" charset="0"/>
                <a:cs typeface="Verdana" pitchFamily="34" charset="0"/>
              </a:rPr>
              <a:t>a) papel                  b</a:t>
            </a:r>
            <a:r>
              <a:rPr lang="es-ES" sz="1600" dirty="0" smtClean="0">
                <a:latin typeface="Verdana" pitchFamily="34" charset="0"/>
                <a:ea typeface="Verdana" pitchFamily="34" charset="0"/>
                <a:cs typeface="Verdana" pitchFamily="34" charset="0"/>
              </a:rPr>
              <a:t>) </a:t>
            </a:r>
            <a:r>
              <a:rPr lang="es-ES" sz="1600" dirty="0">
                <a:latin typeface="Verdana" pitchFamily="34" charset="0"/>
                <a:ea typeface="Verdana" pitchFamily="34" charset="0"/>
                <a:cs typeface="Verdana" pitchFamily="34" charset="0"/>
              </a:rPr>
              <a:t>plátano                   </a:t>
            </a:r>
            <a:r>
              <a:rPr lang="es-ES" sz="1600" dirty="0" smtClean="0">
                <a:latin typeface="Verdana" pitchFamily="34" charset="0"/>
                <a:ea typeface="Verdana" pitchFamily="34" charset="0"/>
                <a:cs typeface="Verdana" pitchFamily="34" charset="0"/>
              </a:rPr>
              <a:t> </a:t>
            </a:r>
            <a:r>
              <a:rPr lang="es-ES" sz="1600" dirty="0">
                <a:latin typeface="Verdana" pitchFamily="34" charset="0"/>
                <a:ea typeface="Verdana" pitchFamily="34" charset="0"/>
                <a:cs typeface="Verdana" pitchFamily="34" charset="0"/>
              </a:rPr>
              <a:t>c) árbol                                   d) libro</a:t>
            </a:r>
            <a:endParaRPr lang="es-MX" sz="1600" dirty="0">
              <a:latin typeface="Verdana" pitchFamily="34" charset="0"/>
              <a:ea typeface="Verdana" pitchFamily="34" charset="0"/>
              <a:cs typeface="Verdana" pitchFamily="34" charset="0"/>
            </a:endParaRPr>
          </a:p>
          <a:p>
            <a:r>
              <a:rPr lang="es-ES" sz="1600" b="1" dirty="0">
                <a:latin typeface="Verdana" pitchFamily="34" charset="0"/>
                <a:ea typeface="Verdana" pitchFamily="34" charset="0"/>
                <a:cs typeface="Verdana" pitchFamily="34" charset="0"/>
              </a:rPr>
              <a:t>Solución:</a:t>
            </a:r>
            <a:r>
              <a:rPr lang="es-ES" sz="1600" dirty="0">
                <a:latin typeface="Verdana" pitchFamily="34" charset="0"/>
                <a:ea typeface="Verdana" pitchFamily="34" charset="0"/>
                <a:cs typeface="Verdana" pitchFamily="34" charset="0"/>
              </a:rPr>
              <a:t> respuesta b)</a:t>
            </a:r>
            <a:endParaRPr lang="es-MX" sz="1600" dirty="0">
              <a:latin typeface="Verdana" pitchFamily="34" charset="0"/>
              <a:ea typeface="Verdana" pitchFamily="34" charset="0"/>
              <a:cs typeface="Verdana" pitchFamily="34" charset="0"/>
            </a:endParaRPr>
          </a:p>
          <a:p>
            <a:r>
              <a:rPr lang="es-ES" sz="1600" dirty="0">
                <a:latin typeface="Verdana" pitchFamily="34" charset="0"/>
                <a:ea typeface="Verdana" pitchFamily="34" charset="0"/>
                <a:cs typeface="Verdana" pitchFamily="34" charset="0"/>
              </a:rPr>
              <a:t>Una cosa característica  del color verde es la hierba. La respuesta tendrá que ser una cosa característica de color amarillo.</a:t>
            </a:r>
          </a:p>
          <a:p>
            <a:endParaRPr lang="es-ES" sz="1600" dirty="0" smtClean="0">
              <a:latin typeface="Verdana" pitchFamily="34" charset="0"/>
              <a:ea typeface="Verdana" pitchFamily="34" charset="0"/>
              <a:cs typeface="Verdana" pitchFamily="34" charset="0"/>
            </a:endParaRPr>
          </a:p>
          <a:p>
            <a:endParaRPr lang="es-MX" sz="16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57090268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04664"/>
            <a:ext cx="7772400" cy="901799"/>
          </a:xfrm>
        </p:spPr>
        <p:txBody>
          <a:bodyPr>
            <a:normAutofit/>
          </a:bodyPr>
          <a:lstStyle/>
          <a:p>
            <a:pPr algn="ctr"/>
            <a:r>
              <a:rPr lang="es-MX" sz="4400" b="1" dirty="0" smtClean="0">
                <a:solidFill>
                  <a:schemeClr val="accent1"/>
                </a:solidFill>
              </a:rPr>
              <a:t>ANALOGÍAS ALTERNA</a:t>
            </a:r>
            <a:endParaRPr lang="es-MX" sz="4400" b="1" dirty="0">
              <a:solidFill>
                <a:schemeClr val="accent1"/>
              </a:solidFill>
            </a:endParaRPr>
          </a:p>
        </p:txBody>
      </p:sp>
      <p:sp>
        <p:nvSpPr>
          <p:cNvPr id="5" name="4 CuadroTexto"/>
          <p:cNvSpPr txBox="1"/>
          <p:nvPr/>
        </p:nvSpPr>
        <p:spPr>
          <a:xfrm>
            <a:off x="107504" y="1412776"/>
            <a:ext cx="8856984" cy="5632311"/>
          </a:xfrm>
          <a:prstGeom prst="rect">
            <a:avLst/>
          </a:prstGeom>
          <a:noFill/>
        </p:spPr>
        <p:txBody>
          <a:bodyPr wrap="square" rtlCol="0">
            <a:spAutoFit/>
          </a:bodyPr>
          <a:lstStyle/>
          <a:p>
            <a:r>
              <a:rPr lang="es-ES" sz="2000" dirty="0"/>
              <a:t>La estructura es la misma que en el primer tipo, cambian las palabras relacionadas</a:t>
            </a:r>
            <a:r>
              <a:rPr lang="es-ES" sz="2000" dirty="0" smtClean="0"/>
              <a:t>. En </a:t>
            </a:r>
            <a:r>
              <a:rPr lang="es-ES" sz="2000" dirty="0"/>
              <a:t>este caso, la relación se establece entre la primera palabra de cada pareja, por una parte, y entre la segunda palabra de la primera pareja y la solución, por la otra.</a:t>
            </a:r>
            <a:endParaRPr lang="es-MX" sz="2000" dirty="0"/>
          </a:p>
          <a:p>
            <a:r>
              <a:rPr lang="es-ES" sz="2000" dirty="0"/>
              <a:t>Ejemplos:</a:t>
            </a:r>
            <a:endParaRPr lang="es-MX" sz="2000" dirty="0"/>
          </a:p>
          <a:p>
            <a:pPr lvl="0"/>
            <a:r>
              <a:rPr lang="es-ES" sz="2000" b="1" dirty="0"/>
              <a:t>ALABANZA es a TEMOR como LOA </a:t>
            </a:r>
            <a:r>
              <a:rPr lang="es-ES" sz="2000" b="1" dirty="0" smtClean="0"/>
              <a:t>(ley orgánica de aduana) es </a:t>
            </a:r>
            <a:r>
              <a:rPr lang="es-ES" sz="2000" b="1" dirty="0"/>
              <a:t>a</a:t>
            </a:r>
            <a:r>
              <a:rPr lang="es-ES" sz="2000" dirty="0"/>
              <a:t> :             </a:t>
            </a:r>
            <a:endParaRPr lang="es-MX" sz="2000" dirty="0"/>
          </a:p>
          <a:p>
            <a:r>
              <a:rPr lang="es-ES" sz="2000" dirty="0"/>
              <a:t>a) alabanza             </a:t>
            </a:r>
            <a:r>
              <a:rPr lang="es-ES" sz="2000" dirty="0" smtClean="0"/>
              <a:t>b</a:t>
            </a:r>
            <a:r>
              <a:rPr lang="es-ES" sz="2000" dirty="0"/>
              <a:t>) aprobación                    c) respeto                              d) educación</a:t>
            </a:r>
            <a:endParaRPr lang="es-MX" sz="2000" dirty="0"/>
          </a:p>
          <a:p>
            <a:r>
              <a:rPr lang="es-ES" sz="2000" b="1" dirty="0"/>
              <a:t>Solución:</a:t>
            </a:r>
            <a:r>
              <a:rPr lang="es-ES" sz="2000" dirty="0"/>
              <a:t> respuesta c)</a:t>
            </a:r>
            <a:endParaRPr lang="es-MX" sz="2000" dirty="0"/>
          </a:p>
          <a:p>
            <a:r>
              <a:rPr lang="es-ES" sz="2000" dirty="0"/>
              <a:t>Alabanza y Loa son sinónimos. La solución tendrá que ser un sinónimo de Temor.</a:t>
            </a:r>
            <a:endParaRPr lang="es-MX" sz="2000" dirty="0"/>
          </a:p>
          <a:p>
            <a:pPr lvl="0"/>
            <a:r>
              <a:rPr lang="es-ES" sz="2000" b="1" dirty="0"/>
              <a:t>ALTO es a DEPORTE como BAJO es a</a:t>
            </a:r>
            <a:r>
              <a:rPr lang="es-ES" sz="2000" dirty="0"/>
              <a:t> </a:t>
            </a:r>
            <a:r>
              <a:rPr lang="es-ES" sz="2000" b="1" dirty="0"/>
              <a:t>:</a:t>
            </a:r>
            <a:endParaRPr lang="es-MX" sz="2000" dirty="0"/>
          </a:p>
          <a:p>
            <a:r>
              <a:rPr lang="es-ES" sz="2000" dirty="0"/>
              <a:t>a) natación                                   b) inactividad                    c) actividad                         d) tranquilidad</a:t>
            </a:r>
            <a:endParaRPr lang="es-MX" sz="2000" dirty="0"/>
          </a:p>
          <a:p>
            <a:r>
              <a:rPr lang="es-ES" sz="2000" b="1" dirty="0"/>
              <a:t>Solución:</a:t>
            </a:r>
            <a:r>
              <a:rPr lang="es-ES" sz="2000" dirty="0"/>
              <a:t> respuesta b)</a:t>
            </a:r>
            <a:endParaRPr lang="es-MX" sz="2000" dirty="0"/>
          </a:p>
          <a:p>
            <a:r>
              <a:rPr lang="es-ES" sz="2000" dirty="0"/>
              <a:t>Alto y Bajo son antónimos. Tenemos que buscar un antónimo de la palabra Deporte.</a:t>
            </a:r>
            <a:endParaRPr lang="es-MX" sz="2000" dirty="0"/>
          </a:p>
          <a:p>
            <a:pPr lvl="0"/>
            <a:r>
              <a:rPr lang="es-ES" sz="2000" b="1" dirty="0"/>
              <a:t>VASO es a COPA como AGUA es a :</a:t>
            </a:r>
            <a:endParaRPr lang="es-MX" sz="2000" dirty="0"/>
          </a:p>
          <a:p>
            <a:r>
              <a:rPr lang="es-ES" sz="2000" dirty="0"/>
              <a:t>a) vino                            b) líquido                              c) vaso                                    d) jarabe</a:t>
            </a:r>
            <a:endParaRPr lang="es-MX" sz="2000" dirty="0"/>
          </a:p>
          <a:p>
            <a:r>
              <a:rPr lang="es-ES" sz="2000" b="1" dirty="0"/>
              <a:t>Solución:</a:t>
            </a:r>
            <a:r>
              <a:rPr lang="es-ES" sz="2000" dirty="0"/>
              <a:t> respuesta a)</a:t>
            </a:r>
            <a:endParaRPr lang="es-MX" sz="2000" dirty="0"/>
          </a:p>
          <a:p>
            <a:r>
              <a:rPr lang="es-ES" sz="2000" dirty="0"/>
              <a:t>En un vaso bebemos agua. Tenemos que buscar el líquido que bebamos en copa.</a:t>
            </a:r>
            <a:endParaRPr lang="es-MX" sz="2000" dirty="0"/>
          </a:p>
          <a:p>
            <a:endParaRPr lang="es-MX" sz="20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984777198"/>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188640"/>
            <a:ext cx="7772400" cy="1008112"/>
          </a:xfrm>
        </p:spPr>
        <p:txBody>
          <a:bodyPr>
            <a:normAutofit/>
          </a:bodyPr>
          <a:lstStyle/>
          <a:p>
            <a:pPr algn="ctr"/>
            <a:r>
              <a:rPr lang="es-MX" sz="4400" b="1" dirty="0" smtClean="0">
                <a:solidFill>
                  <a:schemeClr val="accent1"/>
                </a:solidFill>
              </a:rPr>
              <a:t>ANALOGÍAS INCOMPLETAS</a:t>
            </a:r>
            <a:endParaRPr lang="es-MX" sz="4400" b="1" dirty="0">
              <a:solidFill>
                <a:schemeClr val="accent1"/>
              </a:solidFill>
            </a:endParaRPr>
          </a:p>
        </p:txBody>
      </p:sp>
      <p:sp>
        <p:nvSpPr>
          <p:cNvPr id="5" name="4 CuadroTexto"/>
          <p:cNvSpPr txBox="1"/>
          <p:nvPr/>
        </p:nvSpPr>
        <p:spPr>
          <a:xfrm>
            <a:off x="126232" y="1225689"/>
            <a:ext cx="8856984" cy="5632311"/>
          </a:xfrm>
          <a:prstGeom prst="rect">
            <a:avLst/>
          </a:prstGeom>
          <a:noFill/>
        </p:spPr>
        <p:txBody>
          <a:bodyPr wrap="square" rtlCol="0">
            <a:spAutoFit/>
          </a:bodyPr>
          <a:lstStyle/>
          <a:p>
            <a:r>
              <a:rPr lang="es-ES" dirty="0"/>
              <a:t>En este caso faltan dos palabras: la segunda palabra de la segunda pareja (como en los casos anteriores) y también la primera palabra de la primera pareja. Las soluciones, por tanto, contienen siempre dos palabras. Este tipo de analogías suelen ser siempre continuas y han de ser perfectas.</a:t>
            </a:r>
            <a:endParaRPr lang="es-MX" dirty="0"/>
          </a:p>
          <a:p>
            <a:r>
              <a:rPr lang="es-ES" dirty="0" smtClean="0"/>
              <a:t>Ejemplos</a:t>
            </a:r>
            <a:r>
              <a:rPr lang="es-ES" dirty="0"/>
              <a:t>:</a:t>
            </a:r>
            <a:endParaRPr lang="es-MX" dirty="0"/>
          </a:p>
          <a:p>
            <a:pPr lvl="0"/>
            <a:r>
              <a:rPr lang="es-ES" b="1" dirty="0"/>
              <a:t>.... es a IMAGEN como RADIO es a:</a:t>
            </a:r>
            <a:endParaRPr lang="es-MX" dirty="0"/>
          </a:p>
          <a:p>
            <a:r>
              <a:rPr lang="es-ES" dirty="0"/>
              <a:t>a) televisión – sonido                             b) fotografía – palabras</a:t>
            </a:r>
            <a:endParaRPr lang="es-MX" dirty="0"/>
          </a:p>
          <a:p>
            <a:r>
              <a:rPr lang="es-ES" dirty="0"/>
              <a:t>c) fotografía – sonido                            d) televisión – locutor</a:t>
            </a:r>
            <a:endParaRPr lang="es-MX" dirty="0"/>
          </a:p>
          <a:p>
            <a:r>
              <a:rPr lang="es-ES" b="1" dirty="0"/>
              <a:t>Solución:</a:t>
            </a:r>
            <a:r>
              <a:rPr lang="es-ES" dirty="0"/>
              <a:t> respuesta a)</a:t>
            </a:r>
            <a:endParaRPr lang="es-MX" dirty="0"/>
          </a:p>
          <a:p>
            <a:r>
              <a:rPr lang="es-ES" dirty="0"/>
              <a:t>Tenemos que buscar un medio de comunicación que se base en la imagen. El segundo concepto será en qué se basa la radio.</a:t>
            </a:r>
            <a:endParaRPr lang="es-MX" dirty="0"/>
          </a:p>
          <a:p>
            <a:pPr lvl="0"/>
            <a:r>
              <a:rPr lang="es-ES" b="1" dirty="0"/>
              <a:t>.... es a POESIA como NOVELISTA es a :</a:t>
            </a:r>
            <a:endParaRPr lang="es-MX" dirty="0"/>
          </a:p>
          <a:p>
            <a:r>
              <a:rPr lang="es-ES" dirty="0"/>
              <a:t>a) verso – ensayo                                      b) poeta – novela</a:t>
            </a:r>
            <a:endParaRPr lang="es-MX" dirty="0"/>
          </a:p>
          <a:p>
            <a:r>
              <a:rPr lang="es-ES" dirty="0"/>
              <a:t>c) poeta – aventuras                               c) verso – novela</a:t>
            </a:r>
            <a:endParaRPr lang="es-MX" dirty="0"/>
          </a:p>
          <a:p>
            <a:r>
              <a:rPr lang="es-ES" dirty="0"/>
              <a:t>Solución: respuesta b)</a:t>
            </a:r>
            <a:endParaRPr lang="es-MX" dirty="0"/>
          </a:p>
          <a:p>
            <a:r>
              <a:rPr lang="es-ES" dirty="0"/>
              <a:t> El primer concepto será quién escribe el poema y el segundo qué  escribe un novelista.</a:t>
            </a:r>
            <a:endParaRPr lang="es-MX" dirty="0"/>
          </a:p>
          <a:p>
            <a:pPr lvl="0"/>
            <a:r>
              <a:rPr lang="es-ES" dirty="0"/>
              <a:t>.... </a:t>
            </a:r>
            <a:r>
              <a:rPr lang="es-ES" b="1" dirty="0"/>
              <a:t>es a PALABRAS como PARTITURA es a:</a:t>
            </a:r>
            <a:endParaRPr lang="es-MX" dirty="0"/>
          </a:p>
          <a:p>
            <a:r>
              <a:rPr lang="es-ES" dirty="0"/>
              <a:t>a) letras – notas                                          b) pauta – pentagrama</a:t>
            </a:r>
            <a:endParaRPr lang="es-MX" dirty="0"/>
          </a:p>
          <a:p>
            <a:r>
              <a:rPr lang="es-ES" dirty="0"/>
              <a:t>c) libro – notas                                           </a:t>
            </a:r>
            <a:r>
              <a:rPr lang="es-ES" dirty="0" smtClean="0"/>
              <a:t>d) </a:t>
            </a:r>
            <a:r>
              <a:rPr lang="es-ES" dirty="0"/>
              <a:t>ritmo – música</a:t>
            </a:r>
            <a:endParaRPr lang="es-MX" dirty="0"/>
          </a:p>
          <a:p>
            <a:r>
              <a:rPr lang="es-ES" b="1" dirty="0"/>
              <a:t>Solución: </a:t>
            </a:r>
            <a:r>
              <a:rPr lang="es-ES" dirty="0"/>
              <a:t>respuesta c)</a:t>
            </a:r>
            <a:endParaRPr lang="es-MX" dirty="0"/>
          </a:p>
          <a:p>
            <a:r>
              <a:rPr lang="es-ES" dirty="0"/>
              <a:t>El libro contiene palabras, la partitura notas musicales.</a:t>
            </a:r>
            <a:endParaRPr lang="es-MX" dirty="0"/>
          </a:p>
        </p:txBody>
      </p:sp>
    </p:spTree>
    <p:extLst>
      <p:ext uri="{BB962C8B-B14F-4D97-AF65-F5344CB8AC3E}">
        <p14:creationId xmlns="" xmlns:p14="http://schemas.microsoft.com/office/powerpoint/2010/main" val="346497954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EJERCICIOS DE ANALOGÍAS</a:t>
            </a:r>
            <a:endParaRPr lang="es-MX" dirty="0"/>
          </a:p>
        </p:txBody>
      </p:sp>
      <p:sp>
        <p:nvSpPr>
          <p:cNvPr id="3" name="2 Marcador de texto"/>
          <p:cNvSpPr>
            <a:spLocks noGrp="1"/>
          </p:cNvSpPr>
          <p:nvPr>
            <p:ph type="body" idx="1"/>
          </p:nvPr>
        </p:nvSpPr>
        <p:spPr>
          <a:xfrm>
            <a:off x="722313" y="2547938"/>
            <a:ext cx="7772400" cy="2609254"/>
          </a:xfrm>
        </p:spPr>
        <p:txBody>
          <a:bodyPr>
            <a:normAutofit lnSpcReduction="10000"/>
          </a:bodyPr>
          <a:lstStyle/>
          <a:p>
            <a:r>
              <a:rPr lang="es-MX" dirty="0" smtClean="0"/>
              <a:t>TESTIGO: VERAZ</a:t>
            </a:r>
          </a:p>
          <a:p>
            <a:pPr marL="457200" indent="-457200">
              <a:buAutoNum type="alphaLcParenR"/>
            </a:pPr>
            <a:r>
              <a:rPr lang="es-MX" dirty="0" smtClean="0"/>
              <a:t>arbitro: neutral</a:t>
            </a:r>
          </a:p>
          <a:p>
            <a:pPr marL="457200" indent="-457200">
              <a:buAutoNum type="alphaLcParenR"/>
            </a:pPr>
            <a:r>
              <a:rPr lang="es-MX" dirty="0" smtClean="0"/>
              <a:t>Condenado: culpable</a:t>
            </a:r>
          </a:p>
          <a:p>
            <a:pPr marL="457200" indent="-457200">
              <a:buAutoNum type="alphaLcParenR"/>
            </a:pPr>
            <a:r>
              <a:rPr lang="es-MX" dirty="0" smtClean="0"/>
              <a:t>Hombre: sabio</a:t>
            </a:r>
          </a:p>
          <a:p>
            <a:pPr marL="457200" indent="-457200">
              <a:buAutoNum type="alphaLcParenR"/>
            </a:pPr>
            <a:r>
              <a:rPr lang="es-MX" dirty="0" smtClean="0"/>
              <a:t>Discusión: lucha</a:t>
            </a:r>
          </a:p>
          <a:p>
            <a:pPr marL="457200" indent="-457200">
              <a:buAutoNum type="alphaLcParenR"/>
            </a:pPr>
            <a:r>
              <a:rPr lang="es-MX" dirty="0" smtClean="0"/>
              <a:t>Baile: pareja</a:t>
            </a:r>
            <a:endParaRPr lang="es-MX" dirty="0"/>
          </a:p>
        </p:txBody>
      </p:sp>
      <p:sp>
        <p:nvSpPr>
          <p:cNvPr id="4" name="3 CuadroTexto"/>
          <p:cNvSpPr txBox="1"/>
          <p:nvPr/>
        </p:nvSpPr>
        <p:spPr>
          <a:xfrm>
            <a:off x="827584" y="5805264"/>
            <a:ext cx="4193007" cy="369332"/>
          </a:xfrm>
          <a:prstGeom prst="rect">
            <a:avLst/>
          </a:prstGeom>
          <a:noFill/>
        </p:spPr>
        <p:txBody>
          <a:bodyPr wrap="none" rtlCol="0">
            <a:spAutoFit/>
          </a:bodyPr>
          <a:lstStyle/>
          <a:p>
            <a:r>
              <a:rPr lang="es-MX" dirty="0" smtClean="0"/>
              <a:t>Respuesta: a) Arbitro : neutral (analogía alterna)</a:t>
            </a:r>
            <a:endParaRPr lang="es-MX" dirty="0"/>
          </a:p>
        </p:txBody>
      </p:sp>
    </p:spTree>
    <p:extLst>
      <p:ext uri="{BB962C8B-B14F-4D97-AF65-F5344CB8AC3E}">
        <p14:creationId xmlns="" xmlns:p14="http://schemas.microsoft.com/office/powerpoint/2010/main" val="111663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1520" y="1556792"/>
            <a:ext cx="8229600" cy="1470025"/>
          </a:xfrm>
        </p:spPr>
        <p:txBody>
          <a:bodyPr/>
          <a:lstStyle/>
          <a:p>
            <a:pPr algn="l"/>
            <a:r>
              <a:rPr lang="es-MX" dirty="0" smtClean="0"/>
              <a:t>Funciones del lenguaje.</a:t>
            </a:r>
            <a:endParaRPr lang="es-MX" dirty="0"/>
          </a:p>
        </p:txBody>
      </p:sp>
      <p:sp>
        <p:nvSpPr>
          <p:cNvPr id="6" name="5 Rectángulo"/>
          <p:cNvSpPr/>
          <p:nvPr/>
        </p:nvSpPr>
        <p:spPr>
          <a:xfrm>
            <a:off x="323528" y="3212976"/>
            <a:ext cx="4032448" cy="1938992"/>
          </a:xfrm>
          <a:prstGeom prst="rect">
            <a:avLst/>
          </a:prstGeom>
        </p:spPr>
        <p:txBody>
          <a:bodyPr wrap="square">
            <a:spAutoFit/>
          </a:bodyPr>
          <a:lstStyle/>
          <a:p>
            <a:pPr marL="285750" indent="-285750" algn="just">
              <a:buFont typeface="Arial" charset="0"/>
              <a:buChar char="•"/>
            </a:pPr>
            <a:endParaRPr lang="es-PE" sz="2400" dirty="0" smtClean="0"/>
          </a:p>
          <a:p>
            <a:pPr marL="457200" indent="-457200" algn="just">
              <a:buFont typeface="+mj-lt"/>
              <a:buAutoNum type="arabicParenR" startAt="2"/>
            </a:pPr>
            <a:r>
              <a:rPr lang="es-PE" sz="2400" dirty="0" smtClean="0"/>
              <a:t>La función expresiva: es la que manifiesta el estado psíquico del hablante.</a:t>
            </a:r>
          </a:p>
          <a:p>
            <a:pPr marL="457200" indent="-457200" algn="just">
              <a:buFont typeface="+mj-lt"/>
              <a:buAutoNum type="arabicParenR" startAt="2"/>
            </a:pPr>
            <a:endParaRPr lang="es-PE" sz="2400" dirty="0" smtClean="0"/>
          </a:p>
        </p:txBody>
      </p:sp>
      <p:pic>
        <p:nvPicPr>
          <p:cNvPr id="2050" name="Picture 2" descr="http://t2.gstatic.com/images?q=tbn:ANd9GcTpxFnZv0PPTwgswEspIFuducM63r2sR0icHKH28aIQM9B7_XH4RA"/>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148064" y="3068960"/>
            <a:ext cx="2276475" cy="200977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Rectángulo"/>
          <p:cNvSpPr/>
          <p:nvPr/>
        </p:nvSpPr>
        <p:spPr>
          <a:xfrm>
            <a:off x="4363492" y="5188004"/>
            <a:ext cx="4572000" cy="2215991"/>
          </a:xfrm>
          <a:prstGeom prst="rect">
            <a:avLst/>
          </a:prstGeom>
        </p:spPr>
        <p:txBody>
          <a:bodyPr>
            <a:spAutoFit/>
          </a:bodyPr>
          <a:lstStyle/>
          <a:p>
            <a:pPr marL="457200" indent="-457200" algn="just">
              <a:buFont typeface="+mj-lt"/>
              <a:buAutoNum type="arabicParenR" startAt="3"/>
            </a:pPr>
            <a:r>
              <a:rPr lang="es-MX" sz="2400" dirty="0"/>
              <a:t>La función apelativa o de llamada: por medio de ésta se actúa sobre el oyente para dirigir o atraer su atención.</a:t>
            </a:r>
          </a:p>
          <a:p>
            <a:pPr algn="just"/>
            <a:endParaRPr lang="es-ES" sz="2400" dirty="0">
              <a:latin typeface="Verdana" pitchFamily="34" charset="0"/>
              <a:ea typeface="Verdana" pitchFamily="34" charset="0"/>
              <a:cs typeface="Verdana" pitchFamily="34" charset="0"/>
            </a:endParaRPr>
          </a:p>
          <a:p>
            <a:endParaRPr lang="es-MX" dirty="0">
              <a:latin typeface="Verdana" pitchFamily="34" charset="0"/>
              <a:ea typeface="Verdana" pitchFamily="34" charset="0"/>
              <a:cs typeface="Verdana" pitchFamily="34" charset="0"/>
            </a:endParaRPr>
          </a:p>
        </p:txBody>
      </p:sp>
      <p:pic>
        <p:nvPicPr>
          <p:cNvPr id="2052" name="Picture 4" descr="http://t3.gstatic.com/images?q=tbn:ANd9GcSLEcZTI291sRKEZvFKSpkdhMyDXE-InXGY1RfKGYgFDF_Ejxi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4797152"/>
            <a:ext cx="2343150" cy="19526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11928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EJERCICIOS DE ANALOGÍAS</a:t>
            </a:r>
            <a:endParaRPr lang="es-MX" dirty="0"/>
          </a:p>
        </p:txBody>
      </p:sp>
      <p:sp>
        <p:nvSpPr>
          <p:cNvPr id="3" name="2 Marcador de texto"/>
          <p:cNvSpPr>
            <a:spLocks noGrp="1"/>
          </p:cNvSpPr>
          <p:nvPr>
            <p:ph type="body" idx="1"/>
          </p:nvPr>
        </p:nvSpPr>
        <p:spPr>
          <a:xfrm>
            <a:off x="722313" y="2547938"/>
            <a:ext cx="7772400" cy="2609254"/>
          </a:xfrm>
        </p:spPr>
        <p:txBody>
          <a:bodyPr>
            <a:normAutofit lnSpcReduction="10000"/>
          </a:bodyPr>
          <a:lstStyle/>
          <a:p>
            <a:r>
              <a:rPr lang="es-MX" dirty="0" smtClean="0"/>
              <a:t>LAVA : VOLCAN</a:t>
            </a:r>
          </a:p>
          <a:p>
            <a:pPr marL="457200" indent="-457200">
              <a:buAutoNum type="alphaLcParenR"/>
            </a:pPr>
            <a:r>
              <a:rPr lang="es-MX" dirty="0" smtClean="0"/>
              <a:t>Pez : rio</a:t>
            </a:r>
          </a:p>
          <a:p>
            <a:pPr marL="457200" indent="-457200">
              <a:buAutoNum type="alphaLcParenR"/>
            </a:pPr>
            <a:r>
              <a:rPr lang="es-MX" dirty="0" smtClean="0"/>
              <a:t>Corazón : Arteria</a:t>
            </a:r>
          </a:p>
          <a:p>
            <a:pPr marL="457200" indent="-457200">
              <a:buAutoNum type="alphaLcParenR"/>
            </a:pPr>
            <a:r>
              <a:rPr lang="es-MX" dirty="0" smtClean="0"/>
              <a:t>Pájaro : Aire</a:t>
            </a:r>
          </a:p>
          <a:p>
            <a:pPr marL="457200" indent="-457200">
              <a:buAutoNum type="alphaLcParenR"/>
            </a:pPr>
            <a:r>
              <a:rPr lang="es-MX" dirty="0" smtClean="0"/>
              <a:t>Arena : playa</a:t>
            </a:r>
          </a:p>
          <a:p>
            <a:pPr marL="457200" indent="-457200">
              <a:buAutoNum type="alphaLcParenR"/>
            </a:pPr>
            <a:r>
              <a:rPr lang="es-MX" dirty="0" smtClean="0"/>
              <a:t>Lente : aumento</a:t>
            </a:r>
            <a:endParaRPr lang="es-MX" dirty="0"/>
          </a:p>
        </p:txBody>
      </p:sp>
      <p:sp>
        <p:nvSpPr>
          <p:cNvPr id="4" name="3 CuadroTexto"/>
          <p:cNvSpPr txBox="1"/>
          <p:nvPr/>
        </p:nvSpPr>
        <p:spPr>
          <a:xfrm>
            <a:off x="827584" y="5805264"/>
            <a:ext cx="4015202" cy="369332"/>
          </a:xfrm>
          <a:prstGeom prst="rect">
            <a:avLst/>
          </a:prstGeom>
          <a:noFill/>
        </p:spPr>
        <p:txBody>
          <a:bodyPr wrap="none" rtlCol="0">
            <a:spAutoFit/>
          </a:bodyPr>
          <a:lstStyle/>
          <a:p>
            <a:r>
              <a:rPr lang="es-MX" dirty="0" smtClean="0"/>
              <a:t>Respuesta: d) arena : playa (analogía continua)</a:t>
            </a:r>
            <a:endParaRPr lang="es-MX" dirty="0"/>
          </a:p>
        </p:txBody>
      </p:sp>
    </p:spTree>
    <p:extLst>
      <p:ext uri="{BB962C8B-B14F-4D97-AF65-F5344CB8AC3E}">
        <p14:creationId xmlns="" xmlns:p14="http://schemas.microsoft.com/office/powerpoint/2010/main" val="92994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EJERCICIOS DE ANALOGÍAS</a:t>
            </a:r>
            <a:endParaRPr lang="es-MX" dirty="0"/>
          </a:p>
        </p:txBody>
      </p:sp>
      <p:sp>
        <p:nvSpPr>
          <p:cNvPr id="3" name="2 Marcador de texto"/>
          <p:cNvSpPr>
            <a:spLocks noGrp="1"/>
          </p:cNvSpPr>
          <p:nvPr>
            <p:ph type="body" idx="1"/>
          </p:nvPr>
        </p:nvSpPr>
        <p:spPr>
          <a:xfrm>
            <a:off x="722313" y="2547938"/>
            <a:ext cx="7772400" cy="2609254"/>
          </a:xfrm>
        </p:spPr>
        <p:txBody>
          <a:bodyPr>
            <a:normAutofit lnSpcReduction="10000"/>
          </a:bodyPr>
          <a:lstStyle/>
          <a:p>
            <a:r>
              <a:rPr lang="es-MX" dirty="0" smtClean="0"/>
              <a:t>QUINCENA : MES</a:t>
            </a:r>
          </a:p>
          <a:p>
            <a:pPr marL="457200" indent="-457200">
              <a:buFont typeface="+mj-lt"/>
              <a:buAutoNum type="alphaLcParenR"/>
            </a:pPr>
            <a:r>
              <a:rPr lang="es-MX" dirty="0" smtClean="0"/>
              <a:t>Semestre :  año</a:t>
            </a:r>
          </a:p>
          <a:p>
            <a:pPr marL="457200" indent="-457200">
              <a:buFont typeface="+mj-lt"/>
              <a:buAutoNum type="alphaLcParenR"/>
            </a:pPr>
            <a:r>
              <a:rPr lang="es-MX" dirty="0" smtClean="0"/>
              <a:t>Segundo : minutos</a:t>
            </a:r>
          </a:p>
          <a:p>
            <a:pPr marL="457200" indent="-457200">
              <a:buFont typeface="+mj-lt"/>
              <a:buAutoNum type="alphaLcParenR"/>
            </a:pPr>
            <a:r>
              <a:rPr lang="es-MX" dirty="0" smtClean="0"/>
              <a:t>Hora : grado</a:t>
            </a:r>
          </a:p>
          <a:p>
            <a:pPr marL="457200" indent="-457200">
              <a:buFont typeface="+mj-lt"/>
              <a:buAutoNum type="alphaLcParenR"/>
            </a:pPr>
            <a:r>
              <a:rPr lang="es-MX" dirty="0" err="1" smtClean="0"/>
              <a:t>Dia</a:t>
            </a:r>
            <a:r>
              <a:rPr lang="es-MX" dirty="0" smtClean="0"/>
              <a:t> : mañana</a:t>
            </a:r>
          </a:p>
          <a:p>
            <a:pPr marL="457200" indent="-457200">
              <a:buFont typeface="+mj-lt"/>
              <a:buAutoNum type="alphaLcParenR"/>
            </a:pPr>
            <a:r>
              <a:rPr lang="es-MX" dirty="0" smtClean="0"/>
              <a:t>Siglo : año</a:t>
            </a:r>
            <a:endParaRPr lang="es-MX" dirty="0"/>
          </a:p>
        </p:txBody>
      </p:sp>
      <p:sp>
        <p:nvSpPr>
          <p:cNvPr id="4" name="3 CuadroTexto"/>
          <p:cNvSpPr txBox="1"/>
          <p:nvPr/>
        </p:nvSpPr>
        <p:spPr>
          <a:xfrm>
            <a:off x="827584" y="5805264"/>
            <a:ext cx="4181529" cy="369332"/>
          </a:xfrm>
          <a:prstGeom prst="rect">
            <a:avLst/>
          </a:prstGeom>
          <a:noFill/>
        </p:spPr>
        <p:txBody>
          <a:bodyPr wrap="none" rtlCol="0">
            <a:spAutoFit/>
          </a:bodyPr>
          <a:lstStyle/>
          <a:p>
            <a:r>
              <a:rPr lang="es-MX" dirty="0" smtClean="0"/>
              <a:t>Respuesta: a) semestre : año (analogía alternas)</a:t>
            </a:r>
            <a:endParaRPr lang="es-MX" dirty="0"/>
          </a:p>
        </p:txBody>
      </p:sp>
    </p:spTree>
    <p:extLst>
      <p:ext uri="{BB962C8B-B14F-4D97-AF65-F5344CB8AC3E}">
        <p14:creationId xmlns="" xmlns:p14="http://schemas.microsoft.com/office/powerpoint/2010/main" val="220038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EJERCICIOS DE ANALOGÍAS</a:t>
            </a:r>
            <a:endParaRPr lang="es-MX" dirty="0"/>
          </a:p>
        </p:txBody>
      </p:sp>
      <p:sp>
        <p:nvSpPr>
          <p:cNvPr id="3" name="2 Marcador de texto"/>
          <p:cNvSpPr>
            <a:spLocks noGrp="1"/>
          </p:cNvSpPr>
          <p:nvPr>
            <p:ph type="body" idx="1"/>
          </p:nvPr>
        </p:nvSpPr>
        <p:spPr>
          <a:xfrm>
            <a:off x="722313" y="2547938"/>
            <a:ext cx="7772400" cy="2609254"/>
          </a:xfrm>
        </p:spPr>
        <p:txBody>
          <a:bodyPr>
            <a:normAutofit lnSpcReduction="10000"/>
          </a:bodyPr>
          <a:lstStyle/>
          <a:p>
            <a:r>
              <a:rPr lang="es-MX" dirty="0" smtClean="0"/>
              <a:t>…. es a medicina como </a:t>
            </a:r>
            <a:r>
              <a:rPr lang="es-MX" dirty="0" err="1" smtClean="0"/>
              <a:t>Képler</a:t>
            </a:r>
            <a:r>
              <a:rPr lang="es-MX" dirty="0" smtClean="0"/>
              <a:t> es a….</a:t>
            </a:r>
          </a:p>
          <a:p>
            <a:pPr marL="457200" indent="-457200">
              <a:buFont typeface="+mj-lt"/>
              <a:buAutoNum type="alphaLcParenR"/>
            </a:pPr>
            <a:r>
              <a:rPr lang="es-MX" dirty="0" smtClean="0"/>
              <a:t>Medico – </a:t>
            </a:r>
            <a:r>
              <a:rPr lang="es-MX" dirty="0" err="1" smtClean="0"/>
              <a:t>botanica</a:t>
            </a:r>
            <a:endParaRPr lang="es-MX" dirty="0" smtClean="0"/>
          </a:p>
          <a:p>
            <a:pPr marL="457200" indent="-457200">
              <a:buFont typeface="+mj-lt"/>
              <a:buAutoNum type="alphaLcParenR"/>
            </a:pPr>
            <a:r>
              <a:rPr lang="es-MX" dirty="0" smtClean="0"/>
              <a:t>Newton – </a:t>
            </a:r>
            <a:r>
              <a:rPr lang="es-MX" dirty="0" err="1" smtClean="0"/>
              <a:t>Copernico</a:t>
            </a:r>
            <a:endParaRPr lang="es-MX" dirty="0" smtClean="0"/>
          </a:p>
          <a:p>
            <a:pPr marL="457200" indent="-457200">
              <a:buFont typeface="+mj-lt"/>
              <a:buAutoNum type="alphaLcParenR"/>
            </a:pPr>
            <a:r>
              <a:rPr lang="es-MX" dirty="0" smtClean="0"/>
              <a:t>Fleming – Astronomía</a:t>
            </a:r>
          </a:p>
          <a:p>
            <a:pPr marL="457200" indent="-457200">
              <a:buFont typeface="+mj-lt"/>
              <a:buAutoNum type="alphaLcParenR"/>
            </a:pPr>
            <a:r>
              <a:rPr lang="es-MX" dirty="0" smtClean="0"/>
              <a:t>Astronomía – </a:t>
            </a:r>
            <a:r>
              <a:rPr lang="es-MX" dirty="0" err="1" smtClean="0"/>
              <a:t>Musica</a:t>
            </a:r>
            <a:endParaRPr lang="es-MX" dirty="0" smtClean="0"/>
          </a:p>
          <a:p>
            <a:pPr marL="457200" indent="-457200">
              <a:buFont typeface="+mj-lt"/>
              <a:buAutoNum type="alphaLcParenR"/>
            </a:pPr>
            <a:r>
              <a:rPr lang="es-MX" dirty="0" err="1" smtClean="0"/>
              <a:t>Cirugia</a:t>
            </a:r>
            <a:r>
              <a:rPr lang="es-MX" dirty="0" smtClean="0"/>
              <a:t> - Goethe</a:t>
            </a:r>
            <a:endParaRPr lang="es-MX" dirty="0"/>
          </a:p>
        </p:txBody>
      </p:sp>
      <p:sp>
        <p:nvSpPr>
          <p:cNvPr id="4" name="3 CuadroTexto"/>
          <p:cNvSpPr txBox="1"/>
          <p:nvPr/>
        </p:nvSpPr>
        <p:spPr>
          <a:xfrm>
            <a:off x="827584" y="5805264"/>
            <a:ext cx="4847609" cy="369332"/>
          </a:xfrm>
          <a:prstGeom prst="rect">
            <a:avLst/>
          </a:prstGeom>
          <a:noFill/>
        </p:spPr>
        <p:txBody>
          <a:bodyPr wrap="none" rtlCol="0">
            <a:spAutoFit/>
          </a:bodyPr>
          <a:lstStyle/>
          <a:p>
            <a:r>
              <a:rPr lang="es-MX" dirty="0" smtClean="0"/>
              <a:t>Respuesta: c) Fleming - Astronomía (analogía  alterna)</a:t>
            </a:r>
            <a:endParaRPr lang="es-MX" dirty="0"/>
          </a:p>
        </p:txBody>
      </p:sp>
    </p:spTree>
    <p:extLst>
      <p:ext uri="{BB962C8B-B14F-4D97-AF65-F5344CB8AC3E}">
        <p14:creationId xmlns="" xmlns:p14="http://schemas.microsoft.com/office/powerpoint/2010/main" val="163190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611560" y="3200400"/>
            <a:ext cx="7920880" cy="3252936"/>
          </a:xfrm>
        </p:spPr>
        <p:txBody>
          <a:bodyPr>
            <a:noAutofit/>
          </a:bodyPr>
          <a:lstStyle/>
          <a:p>
            <a:pPr algn="just"/>
            <a:r>
              <a:rPr lang="es-MX" sz="3600" dirty="0" smtClean="0"/>
              <a:t>El propósito de los esquemas es facilitar la interpretación de escritos para que posteriormente la información sea procesada, almacenada y recuperada en un proceso de aprendizaje.</a:t>
            </a:r>
            <a:endParaRPr lang="es-MX" sz="3600" dirty="0"/>
          </a:p>
        </p:txBody>
      </p:sp>
      <p:sp>
        <p:nvSpPr>
          <p:cNvPr id="4" name="3 Título"/>
          <p:cNvSpPr>
            <a:spLocks noGrp="1"/>
          </p:cNvSpPr>
          <p:nvPr>
            <p:ph type="ctrTitle"/>
          </p:nvPr>
        </p:nvSpPr>
        <p:spPr/>
        <p:txBody>
          <a:bodyPr/>
          <a:lstStyle/>
          <a:p>
            <a:r>
              <a:rPr lang="es-MX" dirty="0" smtClean="0"/>
              <a:t>ESQUEMA DE ORGANIZACIÓN DEL CONOCIMIENTO</a:t>
            </a:r>
            <a:endParaRPr lang="es-MX" dirty="0"/>
          </a:p>
        </p:txBody>
      </p:sp>
    </p:spTree>
    <p:extLst>
      <p:ext uri="{BB962C8B-B14F-4D97-AF65-F5344CB8AC3E}">
        <p14:creationId xmlns="" xmlns:p14="http://schemas.microsoft.com/office/powerpoint/2010/main" val="328994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1520" y="952500"/>
            <a:ext cx="8243193" cy="1362075"/>
          </a:xfrm>
        </p:spPr>
        <p:txBody>
          <a:bodyPr/>
          <a:lstStyle/>
          <a:p>
            <a:r>
              <a:rPr lang="es-EC" b="1" dirty="0" smtClean="0"/>
              <a:t>MAPA O ESQUEMA DE ORGANIZACION</a:t>
            </a:r>
            <a:endParaRPr lang="en-US" b="1" dirty="0"/>
          </a:p>
        </p:txBody>
      </p:sp>
      <p:sp>
        <p:nvSpPr>
          <p:cNvPr id="2" name="1 Subtítulo"/>
          <p:cNvSpPr>
            <a:spLocks noGrp="1"/>
          </p:cNvSpPr>
          <p:nvPr>
            <p:ph type="body" idx="1"/>
          </p:nvPr>
        </p:nvSpPr>
        <p:spPr>
          <a:xfrm>
            <a:off x="179512" y="2547938"/>
            <a:ext cx="8712967" cy="4193430"/>
          </a:xfrm>
        </p:spPr>
        <p:txBody>
          <a:bodyPr>
            <a:noAutofit/>
          </a:bodyPr>
          <a:lstStyle/>
          <a:p>
            <a:pPr marL="457200" indent="-457200" algn="just">
              <a:buFont typeface="Arial" charset="0"/>
              <a:buChar char="•"/>
            </a:pPr>
            <a:r>
              <a:rPr lang="es-EC" sz="2500" dirty="0" smtClean="0"/>
              <a:t>Es un diagrama que permite relacionar ideas, conceptos, objetos    o situaciones.</a:t>
            </a:r>
          </a:p>
          <a:p>
            <a:pPr marL="457200" indent="-457200" algn="just">
              <a:buFont typeface="Arial" charset="0"/>
              <a:buChar char="•"/>
            </a:pPr>
            <a:r>
              <a:rPr lang="es-EC" sz="2500" dirty="0" smtClean="0"/>
              <a:t>Cada mapa se sustenta en un proceso de pensamiento que guía su elaboración.</a:t>
            </a:r>
          </a:p>
          <a:p>
            <a:pPr marL="457200" indent="-457200" algn="just">
              <a:buFont typeface="Arial" charset="0"/>
              <a:buChar char="•"/>
            </a:pPr>
            <a:r>
              <a:rPr lang="es-EC" sz="2500" dirty="0" smtClean="0"/>
              <a:t>Los mapas generan estructuras que facilitan el procesamiento, almacenamiento y recuperación de información recibida por medio de escritos.</a:t>
            </a:r>
          </a:p>
          <a:p>
            <a:pPr marL="457200" indent="-457200" algn="just">
              <a:buFont typeface="Arial" charset="0"/>
              <a:buChar char="•"/>
            </a:pPr>
            <a:r>
              <a:rPr lang="es-EC" sz="2500" dirty="0" smtClean="0"/>
              <a:t>La elaboración de mapas para la interpretación de escritos es un proceso personal que refleja las iniciativas e intereses de la persona que los elabora.</a:t>
            </a:r>
            <a:endParaRPr lang="en-US" sz="2500" dirty="0"/>
          </a:p>
        </p:txBody>
      </p:sp>
    </p:spTree>
    <p:extLst>
      <p:ext uri="{BB962C8B-B14F-4D97-AF65-F5344CB8AC3E}">
        <p14:creationId xmlns="" xmlns:p14="http://schemas.microsoft.com/office/powerpoint/2010/main" val="726403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79512" y="1505930"/>
            <a:ext cx="8784976" cy="1470025"/>
          </a:xfrm>
        </p:spPr>
        <p:txBody>
          <a:bodyPr>
            <a:noAutofit/>
          </a:bodyPr>
          <a:lstStyle/>
          <a:p>
            <a:pPr algn="just"/>
            <a:r>
              <a:rPr lang="es-MX" sz="3200" dirty="0" smtClean="0"/>
              <a:t>La casa de Pedro tiene 4 habitaciones y 2 baños, es de color azul y sus dimensiones son 20m de frente y 130m2 de área</a:t>
            </a:r>
            <a:endParaRPr lang="es-MX" sz="3200" dirty="0"/>
          </a:p>
        </p:txBody>
      </p:sp>
      <p:graphicFrame>
        <p:nvGraphicFramePr>
          <p:cNvPr id="3" name="2 Diagrama"/>
          <p:cNvGraphicFramePr/>
          <p:nvPr>
            <p:extLst>
              <p:ext uri="{D42A27DB-BD31-4B8C-83A1-F6EECF244321}">
                <p14:modId xmlns="" xmlns:p14="http://schemas.microsoft.com/office/powerpoint/2010/main" val="1846005566"/>
              </p:ext>
            </p:extLst>
          </p:nvPr>
        </p:nvGraphicFramePr>
        <p:xfrm>
          <a:off x="2004392" y="2348880"/>
          <a:ext cx="638403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6489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texto"/>
          <p:cNvSpPr>
            <a:spLocks noGrp="1"/>
          </p:cNvSpPr>
          <p:nvPr>
            <p:ph type="body" idx="1"/>
          </p:nvPr>
        </p:nvSpPr>
        <p:spPr/>
        <p:txBody>
          <a:bodyPr>
            <a:noAutofit/>
          </a:bodyPr>
          <a:lstStyle/>
          <a:p>
            <a:pPr algn="just"/>
            <a:r>
              <a:rPr lang="es-EC" sz="3200" dirty="0" smtClean="0">
                <a:solidFill>
                  <a:schemeClr val="tx1"/>
                </a:solidFill>
              </a:rPr>
              <a:t>A estos esquemas o </a:t>
            </a:r>
            <a:r>
              <a:rPr lang="es-EC" sz="3600" dirty="0" smtClean="0">
                <a:solidFill>
                  <a:schemeClr val="tx1"/>
                </a:solidFill>
              </a:rPr>
              <a:t>diagramas que nos permiten visualizar la idea de un escrito los llamamos </a:t>
            </a:r>
            <a:r>
              <a:rPr lang="es-EC" sz="3600" b="1" dirty="0" smtClean="0">
                <a:solidFill>
                  <a:schemeClr val="tx1"/>
                </a:solidFill>
              </a:rPr>
              <a:t>mapas de conocimiento</a:t>
            </a:r>
            <a:r>
              <a:rPr lang="es-EC" sz="3600" dirty="0" smtClean="0">
                <a:solidFill>
                  <a:schemeClr val="tx1"/>
                </a:solidFill>
              </a:rPr>
              <a:t>, o simplemente </a:t>
            </a:r>
            <a:r>
              <a:rPr lang="es-EC" sz="3600" b="1" dirty="0" smtClean="0">
                <a:solidFill>
                  <a:schemeClr val="tx1"/>
                </a:solidFill>
              </a:rPr>
              <a:t>mapas</a:t>
            </a:r>
            <a:r>
              <a:rPr lang="es-EC" sz="3600" dirty="0" smtClean="0">
                <a:solidFill>
                  <a:schemeClr val="tx1"/>
                </a:solidFill>
              </a:rPr>
              <a:t>. </a:t>
            </a:r>
          </a:p>
          <a:p>
            <a:pPr algn="just"/>
            <a:r>
              <a:rPr lang="es-EC" sz="3600" dirty="0" smtClean="0">
                <a:solidFill>
                  <a:schemeClr val="tx1"/>
                </a:solidFill>
              </a:rPr>
              <a:t>El mapa anterior puede escribirse de manera general, para cualquier caso, como sigue:</a:t>
            </a:r>
            <a:endParaRPr lang="en-US" sz="3600" dirty="0">
              <a:solidFill>
                <a:schemeClr val="tx1"/>
              </a:solidFill>
            </a:endParaRPr>
          </a:p>
        </p:txBody>
      </p:sp>
    </p:spTree>
    <p:extLst>
      <p:ext uri="{BB962C8B-B14F-4D97-AF65-F5344CB8AC3E}">
        <p14:creationId xmlns="" xmlns:p14="http://schemas.microsoft.com/office/powerpoint/2010/main" val="36103477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57664" y="1664496"/>
            <a:ext cx="2721496" cy="724942"/>
          </a:xfrm>
        </p:spPr>
        <p:txBody>
          <a:bodyPr/>
          <a:lstStyle/>
          <a:p>
            <a:r>
              <a:rPr lang="es-EC" sz="2400" dirty="0" smtClean="0"/>
              <a:t>      Característica 3</a:t>
            </a:r>
            <a:endParaRPr lang="en-US" sz="2400" dirty="0"/>
          </a:p>
        </p:txBody>
      </p:sp>
      <p:sp>
        <p:nvSpPr>
          <p:cNvPr id="3" name="2 Elipse"/>
          <p:cNvSpPr/>
          <p:nvPr/>
        </p:nvSpPr>
        <p:spPr>
          <a:xfrm>
            <a:off x="3189040" y="2573288"/>
            <a:ext cx="2966206" cy="1647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tx1"/>
                </a:solidFill>
              </a:rPr>
              <a:t>Objeto, hecho</a:t>
            </a:r>
          </a:p>
          <a:p>
            <a:pPr algn="ctr"/>
            <a:r>
              <a:rPr lang="es-EC" sz="2800" dirty="0" smtClean="0">
                <a:solidFill>
                  <a:schemeClr val="tx1"/>
                </a:solidFill>
              </a:rPr>
              <a:t>O situación</a:t>
            </a:r>
            <a:endParaRPr lang="en-US" sz="2800" dirty="0">
              <a:solidFill>
                <a:schemeClr val="tx1"/>
              </a:solidFill>
            </a:endParaRPr>
          </a:p>
        </p:txBody>
      </p:sp>
      <p:sp>
        <p:nvSpPr>
          <p:cNvPr id="4" name="1 Título"/>
          <p:cNvSpPr txBox="1">
            <a:spLocks/>
          </p:cNvSpPr>
          <p:nvPr/>
        </p:nvSpPr>
        <p:spPr>
          <a:xfrm>
            <a:off x="467544" y="1479922"/>
            <a:ext cx="2721496" cy="72494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C" sz="2400" dirty="0" smtClean="0"/>
              <a:t>Característica 1</a:t>
            </a:r>
            <a:endParaRPr lang="en-US" sz="2400" dirty="0"/>
          </a:p>
        </p:txBody>
      </p:sp>
      <p:sp>
        <p:nvSpPr>
          <p:cNvPr id="5" name="1 Título"/>
          <p:cNvSpPr txBox="1">
            <a:spLocks/>
          </p:cNvSpPr>
          <p:nvPr/>
        </p:nvSpPr>
        <p:spPr>
          <a:xfrm>
            <a:off x="3218656" y="5157192"/>
            <a:ext cx="2721496" cy="72494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C" sz="2400" dirty="0" smtClean="0"/>
              <a:t>    Característica 5</a:t>
            </a:r>
            <a:endParaRPr lang="en-US" sz="2400" dirty="0"/>
          </a:p>
        </p:txBody>
      </p:sp>
      <p:sp>
        <p:nvSpPr>
          <p:cNvPr id="6" name="1 Título"/>
          <p:cNvSpPr txBox="1">
            <a:spLocks/>
          </p:cNvSpPr>
          <p:nvPr/>
        </p:nvSpPr>
        <p:spPr>
          <a:xfrm>
            <a:off x="467544" y="3982250"/>
            <a:ext cx="2721496" cy="72494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C" sz="2400" dirty="0" smtClean="0"/>
              <a:t>Característica 2</a:t>
            </a:r>
            <a:endParaRPr lang="en-US" sz="2400" dirty="0"/>
          </a:p>
        </p:txBody>
      </p:sp>
      <p:sp>
        <p:nvSpPr>
          <p:cNvPr id="7" name="1 Título"/>
          <p:cNvSpPr txBox="1">
            <a:spLocks/>
          </p:cNvSpPr>
          <p:nvPr/>
        </p:nvSpPr>
        <p:spPr>
          <a:xfrm>
            <a:off x="6156176" y="4105884"/>
            <a:ext cx="2721496" cy="724942"/>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s-EC" sz="2400" dirty="0" smtClean="0"/>
              <a:t>      Característica 4</a:t>
            </a:r>
            <a:endParaRPr lang="en-US" sz="2400" dirty="0"/>
          </a:p>
        </p:txBody>
      </p:sp>
      <p:cxnSp>
        <p:nvCxnSpPr>
          <p:cNvPr id="9" name="8 Conector recto"/>
          <p:cNvCxnSpPr>
            <a:endCxn id="3" idx="1"/>
          </p:cNvCxnSpPr>
          <p:nvPr/>
        </p:nvCxnSpPr>
        <p:spPr>
          <a:xfrm>
            <a:off x="2626854" y="2204864"/>
            <a:ext cx="996577" cy="60973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flipV="1">
            <a:off x="2626854" y="3858616"/>
            <a:ext cx="793018" cy="4861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H="1">
            <a:off x="5657887" y="2204829"/>
            <a:ext cx="996577" cy="60977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H="1">
            <a:off x="4658264" y="4221088"/>
            <a:ext cx="1" cy="10225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5940152" y="3858616"/>
            <a:ext cx="714312" cy="609739"/>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8681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404664"/>
            <a:ext cx="7772400" cy="1909911"/>
          </a:xfrm>
        </p:spPr>
        <p:txBody>
          <a:bodyPr>
            <a:normAutofit/>
          </a:bodyPr>
          <a:lstStyle/>
          <a:p>
            <a:r>
              <a:rPr lang="es-EC" sz="2400" dirty="0" smtClean="0"/>
              <a:t>Este mismo proceso también sirve en otras situaciones. En el esquema anterior, antes de darlas características, se presentan variables de interés, y luego se dan las características en esas variables. </a:t>
            </a:r>
            <a:endParaRPr lang="en-US" sz="2400" dirty="0"/>
          </a:p>
        </p:txBody>
      </p:sp>
      <p:sp>
        <p:nvSpPr>
          <p:cNvPr id="3" name="2 Marcador de texto"/>
          <p:cNvSpPr>
            <a:spLocks noGrp="1"/>
          </p:cNvSpPr>
          <p:nvPr>
            <p:ph type="body" idx="1"/>
          </p:nvPr>
        </p:nvSpPr>
        <p:spPr>
          <a:xfrm>
            <a:off x="0" y="2852936"/>
            <a:ext cx="1763687" cy="457398"/>
          </a:xfrm>
        </p:spPr>
        <p:txBody>
          <a:bodyPr/>
          <a:lstStyle/>
          <a:p>
            <a:r>
              <a:rPr lang="es-EC" dirty="0" smtClean="0">
                <a:solidFill>
                  <a:schemeClr val="tx1"/>
                </a:solidFill>
              </a:rPr>
              <a:t>4 habitaciones</a:t>
            </a:r>
            <a:endParaRPr lang="en-US" dirty="0">
              <a:solidFill>
                <a:schemeClr val="tx1"/>
              </a:solidFill>
            </a:endParaRPr>
          </a:p>
        </p:txBody>
      </p:sp>
      <p:sp>
        <p:nvSpPr>
          <p:cNvPr id="4" name="3 Elipse"/>
          <p:cNvSpPr/>
          <p:nvPr/>
        </p:nvSpPr>
        <p:spPr>
          <a:xfrm>
            <a:off x="5508104" y="3426719"/>
            <a:ext cx="2376264" cy="72464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rPr>
              <a:t>dimensiones</a:t>
            </a:r>
            <a:endParaRPr lang="en-US" sz="2400" dirty="0">
              <a:solidFill>
                <a:schemeClr val="tx1"/>
              </a:solidFill>
            </a:endParaRPr>
          </a:p>
        </p:txBody>
      </p:sp>
      <p:sp>
        <p:nvSpPr>
          <p:cNvPr id="5" name="4 Elipse"/>
          <p:cNvSpPr/>
          <p:nvPr/>
        </p:nvSpPr>
        <p:spPr>
          <a:xfrm rot="10800000" flipV="1">
            <a:off x="5534372" y="5044901"/>
            <a:ext cx="1206996" cy="6503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rPr>
              <a:t>color</a:t>
            </a:r>
            <a:endParaRPr lang="en-US" sz="2400" dirty="0">
              <a:solidFill>
                <a:schemeClr val="tx1"/>
              </a:solidFill>
            </a:endParaRPr>
          </a:p>
        </p:txBody>
      </p:sp>
      <p:sp>
        <p:nvSpPr>
          <p:cNvPr id="6" name="5 Elipse"/>
          <p:cNvSpPr/>
          <p:nvPr/>
        </p:nvSpPr>
        <p:spPr>
          <a:xfrm>
            <a:off x="3118892" y="4159746"/>
            <a:ext cx="2088232" cy="10081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Casa de Pedro</a:t>
            </a:r>
            <a:endParaRPr lang="en-US" sz="2400" b="1" dirty="0">
              <a:solidFill>
                <a:schemeClr val="tx1"/>
              </a:solidFill>
            </a:endParaRPr>
          </a:p>
        </p:txBody>
      </p:sp>
      <p:sp>
        <p:nvSpPr>
          <p:cNvPr id="7" name="6 Elipse"/>
          <p:cNvSpPr/>
          <p:nvPr/>
        </p:nvSpPr>
        <p:spPr>
          <a:xfrm rot="10800000" flipV="1">
            <a:off x="1763688" y="3426719"/>
            <a:ext cx="1351012" cy="65035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rPr>
              <a:t>partes</a:t>
            </a:r>
            <a:endParaRPr lang="en-US" sz="2400" dirty="0">
              <a:solidFill>
                <a:schemeClr val="tx1"/>
              </a:solidFill>
            </a:endParaRPr>
          </a:p>
        </p:txBody>
      </p:sp>
      <p:sp>
        <p:nvSpPr>
          <p:cNvPr id="8" name="2 Marcador de texto"/>
          <p:cNvSpPr txBox="1">
            <a:spLocks/>
          </p:cNvSpPr>
          <p:nvPr/>
        </p:nvSpPr>
        <p:spPr>
          <a:xfrm>
            <a:off x="6755804" y="5695256"/>
            <a:ext cx="1763687" cy="457398"/>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s-EC" dirty="0" smtClean="0">
                <a:solidFill>
                  <a:schemeClr val="tx1"/>
                </a:solidFill>
              </a:rPr>
              <a:t>   azul</a:t>
            </a:r>
            <a:endParaRPr lang="en-US" dirty="0">
              <a:solidFill>
                <a:schemeClr val="tx1"/>
              </a:solidFill>
            </a:endParaRPr>
          </a:p>
        </p:txBody>
      </p:sp>
      <p:sp>
        <p:nvSpPr>
          <p:cNvPr id="9" name="2 Marcador de texto"/>
          <p:cNvSpPr txBox="1">
            <a:spLocks/>
          </p:cNvSpPr>
          <p:nvPr/>
        </p:nvSpPr>
        <p:spPr>
          <a:xfrm>
            <a:off x="197902" y="4239849"/>
            <a:ext cx="1763687" cy="457398"/>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s-EC" dirty="0" smtClean="0">
                <a:solidFill>
                  <a:schemeClr val="tx1"/>
                </a:solidFill>
              </a:rPr>
              <a:t>     2 baños</a:t>
            </a:r>
            <a:endParaRPr lang="en-US" dirty="0">
              <a:solidFill>
                <a:schemeClr val="tx1"/>
              </a:solidFill>
            </a:endParaRPr>
          </a:p>
        </p:txBody>
      </p:sp>
      <p:sp>
        <p:nvSpPr>
          <p:cNvPr id="10" name="2 Marcador de texto"/>
          <p:cNvSpPr txBox="1">
            <a:spLocks/>
          </p:cNvSpPr>
          <p:nvPr/>
        </p:nvSpPr>
        <p:spPr>
          <a:xfrm>
            <a:off x="7308118" y="2564904"/>
            <a:ext cx="1763687" cy="457398"/>
          </a:xfrm>
          <a:prstGeom prst="rect">
            <a:avLst/>
          </a:prstGeom>
        </p:spPr>
        <p:txBody>
          <a:bodyPr anchor="t" anchorCtr="0">
            <a:normAutofit/>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s-EC" dirty="0">
                <a:solidFill>
                  <a:schemeClr val="tx1"/>
                </a:solidFill>
              </a:rPr>
              <a:t>20m de frente</a:t>
            </a:r>
            <a:endParaRPr lang="en-US" dirty="0">
              <a:solidFill>
                <a:schemeClr val="tx1"/>
              </a:solidFill>
            </a:endParaRPr>
          </a:p>
        </p:txBody>
      </p:sp>
      <p:sp>
        <p:nvSpPr>
          <p:cNvPr id="11" name="2 Marcador de texto"/>
          <p:cNvSpPr txBox="1">
            <a:spLocks/>
          </p:cNvSpPr>
          <p:nvPr/>
        </p:nvSpPr>
        <p:spPr>
          <a:xfrm>
            <a:off x="7422418" y="4370909"/>
            <a:ext cx="1763687" cy="457398"/>
          </a:xfrm>
          <a:prstGeom prst="rect">
            <a:avLst/>
          </a:prstGeom>
        </p:spPr>
        <p:txBody>
          <a:bodyPr anchor="t" anchorCtr="0">
            <a:normAutofit fontScale="92500"/>
          </a:bodyPr>
          <a:lstStyle>
            <a:lvl1pPr marL="0" indent="0" algn="l" rtl="0" eaLnBrk="1" latinLnBrk="0" hangingPunct="1">
              <a:spcBef>
                <a:spcPts val="580"/>
              </a:spcBef>
              <a:buClr>
                <a:schemeClr val="accent1"/>
              </a:buClr>
              <a:buSzPct val="85000"/>
              <a:buFont typeface="Wingdings 2"/>
              <a:buNone/>
              <a:defRPr kumimoji="0" sz="2400" kern="1200">
                <a:solidFill>
                  <a:schemeClr val="tx1">
                    <a:tint val="75000"/>
                  </a:schemeClr>
                </a:solidFill>
                <a:latin typeface="+mn-lt"/>
                <a:ea typeface="+mn-ea"/>
                <a:cs typeface="+mn-cs"/>
              </a:defRPr>
            </a:lvl1pPr>
            <a:lvl2pPr marL="548640" indent="-228600" algn="l" rtl="0" eaLnBrk="1" latinLnBrk="0" hangingPunct="1">
              <a:spcBef>
                <a:spcPts val="370"/>
              </a:spcBef>
              <a:buClr>
                <a:schemeClr val="accent2"/>
              </a:buClr>
              <a:buSzPct val="85000"/>
              <a:buFont typeface="Wingdings 2"/>
              <a:buNone/>
              <a:defRPr kumimoji="0" sz="1800" kern="1200">
                <a:solidFill>
                  <a:schemeClr val="tx1">
                    <a:tint val="75000"/>
                  </a:schemeClr>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None/>
              <a:defRPr kumimoji="0" sz="1600" kern="1200">
                <a:solidFill>
                  <a:schemeClr val="tx1">
                    <a:tint val="75000"/>
                  </a:schemeClr>
                </a:solidFill>
                <a:latin typeface="+mn-lt"/>
                <a:ea typeface="+mn-ea"/>
                <a:cs typeface="+mn-cs"/>
              </a:defRPr>
            </a:lvl3pPr>
            <a:lvl4pPr marL="1097280" indent="-228600" algn="l" rtl="0" eaLnBrk="1" latinLnBrk="0" hangingPunct="1">
              <a:spcBef>
                <a:spcPts val="370"/>
              </a:spcBef>
              <a:buClr>
                <a:schemeClr val="accent3"/>
              </a:buClr>
              <a:buSzPct val="80000"/>
              <a:buFont typeface="Wingdings 2"/>
              <a:buNone/>
              <a:defRPr kumimoji="0" sz="1400" kern="1200">
                <a:solidFill>
                  <a:schemeClr val="tx1">
                    <a:tint val="75000"/>
                  </a:schemeClr>
                </a:solidFill>
                <a:latin typeface="+mn-lt"/>
                <a:ea typeface="+mn-ea"/>
                <a:cs typeface="+mn-cs"/>
              </a:defRPr>
            </a:lvl4pPr>
            <a:lvl5pPr marL="1371600" indent="-228600" algn="l" rtl="0" eaLnBrk="1" latinLnBrk="0" hangingPunct="1">
              <a:spcBef>
                <a:spcPts val="370"/>
              </a:spcBef>
              <a:buClr>
                <a:schemeClr val="accent3"/>
              </a:buClr>
              <a:buFontTx/>
              <a:buNone/>
              <a:defRPr kumimoji="0" sz="1400" kern="1200">
                <a:solidFill>
                  <a:schemeClr val="tx1">
                    <a:tint val="75000"/>
                  </a:schemeClr>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s-EC" dirty="0" smtClean="0">
                <a:solidFill>
                  <a:schemeClr val="tx1"/>
                </a:solidFill>
              </a:rPr>
              <a:t>130m</a:t>
            </a:r>
            <a:r>
              <a:rPr lang="es-EC" sz="1700" dirty="0" smtClean="0">
                <a:solidFill>
                  <a:schemeClr val="tx1"/>
                </a:solidFill>
              </a:rPr>
              <a:t>2</a:t>
            </a:r>
            <a:r>
              <a:rPr lang="es-EC" dirty="0" smtClean="0">
                <a:solidFill>
                  <a:schemeClr val="tx1"/>
                </a:solidFill>
              </a:rPr>
              <a:t> de área</a:t>
            </a:r>
            <a:endParaRPr lang="en-US" dirty="0">
              <a:solidFill>
                <a:schemeClr val="tx1"/>
              </a:solidFill>
            </a:endParaRPr>
          </a:p>
        </p:txBody>
      </p:sp>
      <p:cxnSp>
        <p:nvCxnSpPr>
          <p:cNvPr id="13" name="12 Conector recto"/>
          <p:cNvCxnSpPr>
            <a:stCxn id="7" idx="3"/>
            <a:endCxn id="6" idx="1"/>
          </p:cNvCxnSpPr>
          <p:nvPr/>
        </p:nvCxnSpPr>
        <p:spPr>
          <a:xfrm>
            <a:off x="2916849" y="3981831"/>
            <a:ext cx="507857" cy="32555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5" name="14 Conector recto"/>
          <p:cNvCxnSpPr>
            <a:stCxn id="4" idx="2"/>
            <a:endCxn id="6" idx="7"/>
          </p:cNvCxnSpPr>
          <p:nvPr/>
        </p:nvCxnSpPr>
        <p:spPr>
          <a:xfrm flipH="1">
            <a:off x="4901310" y="3789041"/>
            <a:ext cx="606794" cy="51834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8" name="17 Conector recto"/>
          <p:cNvCxnSpPr>
            <a:stCxn id="5" idx="6"/>
            <a:endCxn id="6" idx="5"/>
          </p:cNvCxnSpPr>
          <p:nvPr/>
        </p:nvCxnSpPr>
        <p:spPr>
          <a:xfrm flipH="1" flipV="1">
            <a:off x="4901310" y="5020223"/>
            <a:ext cx="633062" cy="34985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0" name="19 Conector recto"/>
          <p:cNvCxnSpPr>
            <a:endCxn id="5" idx="3"/>
          </p:cNvCxnSpPr>
          <p:nvPr/>
        </p:nvCxnSpPr>
        <p:spPr>
          <a:xfrm flipH="1" flipV="1">
            <a:off x="6564608" y="5600013"/>
            <a:ext cx="383656" cy="323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p:nvCxnSpPr>
        <p:spPr>
          <a:xfrm flipV="1">
            <a:off x="1380081" y="3916387"/>
            <a:ext cx="581508" cy="4867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7" idx="7"/>
          </p:cNvCxnSpPr>
          <p:nvPr/>
        </p:nvCxnSpPr>
        <p:spPr>
          <a:xfrm flipH="1" flipV="1">
            <a:off x="1380031" y="3224510"/>
            <a:ext cx="581508" cy="2974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flipH="1">
            <a:off x="6892116" y="3022302"/>
            <a:ext cx="585122" cy="40441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flipH="1" flipV="1">
            <a:off x="7093582" y="4144606"/>
            <a:ext cx="383656" cy="32394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59826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 calcmode="lin" valueType="num">
                                      <p:cBhvr additive="base">
                                        <p:cTn id="4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8" grpId="0"/>
      <p:bldP spid="9" grpId="0"/>
      <p:bldP spid="10" grpId="0"/>
      <p:bldP spid="11"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79512" y="1052736"/>
            <a:ext cx="8784976" cy="1923219"/>
          </a:xfrm>
        </p:spPr>
        <p:txBody>
          <a:bodyPr>
            <a:noAutofit/>
          </a:bodyPr>
          <a:lstStyle/>
          <a:p>
            <a:pPr algn="just"/>
            <a:r>
              <a:rPr lang="es-MX" sz="3200" dirty="0" smtClean="0">
                <a:solidFill>
                  <a:schemeClr val="tx1"/>
                </a:solidFill>
              </a:rPr>
              <a:t>María y Luisa son dos chicas muy hermosas. </a:t>
            </a:r>
            <a:r>
              <a:rPr lang="es-MX" sz="3200" dirty="0" smtClean="0">
                <a:solidFill>
                  <a:schemeClr val="bg1"/>
                </a:solidFill>
              </a:rPr>
              <a:t>Am</a:t>
            </a:r>
            <a:r>
              <a:rPr lang="es-MX" sz="3200" dirty="0" smtClean="0"/>
              <a:t>bas son profesionales de la enfermería, pero María es rubia y mide 1,80 m de estatura y Luisa es morena y tiene 1,65 m.</a:t>
            </a:r>
            <a:endParaRPr lang="es-MX" sz="3200" dirty="0"/>
          </a:p>
        </p:txBody>
      </p:sp>
      <p:sp>
        <p:nvSpPr>
          <p:cNvPr id="3" name="2 CuadroTexto"/>
          <p:cNvSpPr txBox="1"/>
          <p:nvPr/>
        </p:nvSpPr>
        <p:spPr>
          <a:xfrm>
            <a:off x="3584848" y="3667738"/>
            <a:ext cx="1656184" cy="1938992"/>
          </a:xfrm>
          <a:prstGeom prst="rect">
            <a:avLst/>
          </a:prstGeom>
          <a:noFill/>
        </p:spPr>
        <p:txBody>
          <a:bodyPr wrap="square" rtlCol="0">
            <a:spAutoFit/>
          </a:bodyPr>
          <a:lstStyle/>
          <a:p>
            <a:pPr algn="ctr"/>
            <a:r>
              <a:rPr lang="es-EC" sz="2400" dirty="0" smtClean="0"/>
              <a:t>Enfermeras</a:t>
            </a:r>
          </a:p>
          <a:p>
            <a:pPr algn="ctr"/>
            <a:endParaRPr lang="es-EC" sz="2400" dirty="0"/>
          </a:p>
          <a:p>
            <a:pPr algn="ctr"/>
            <a:r>
              <a:rPr lang="es-EC" sz="2400" dirty="0" smtClean="0"/>
              <a:t>Mujeres</a:t>
            </a:r>
          </a:p>
          <a:p>
            <a:pPr algn="ctr"/>
            <a:endParaRPr lang="es-EC" sz="2400" dirty="0"/>
          </a:p>
          <a:p>
            <a:pPr algn="ctr"/>
            <a:r>
              <a:rPr lang="es-EC" sz="2400" dirty="0" smtClean="0"/>
              <a:t>Hermosas</a:t>
            </a:r>
            <a:endParaRPr lang="en-US" sz="2400" dirty="0"/>
          </a:p>
        </p:txBody>
      </p:sp>
      <p:sp>
        <p:nvSpPr>
          <p:cNvPr id="6" name="5 CuadroTexto"/>
          <p:cNvSpPr txBox="1"/>
          <p:nvPr/>
        </p:nvSpPr>
        <p:spPr>
          <a:xfrm>
            <a:off x="355714" y="3501008"/>
            <a:ext cx="1054538" cy="523220"/>
          </a:xfrm>
          <a:prstGeom prst="rect">
            <a:avLst/>
          </a:prstGeom>
          <a:noFill/>
        </p:spPr>
        <p:txBody>
          <a:bodyPr wrap="square" rtlCol="0">
            <a:spAutoFit/>
          </a:bodyPr>
          <a:lstStyle/>
          <a:p>
            <a:r>
              <a:rPr lang="es-EC" sz="2800" dirty="0" smtClean="0"/>
              <a:t>Rubia</a:t>
            </a:r>
            <a:endParaRPr lang="en-US" sz="2800" dirty="0"/>
          </a:p>
        </p:txBody>
      </p:sp>
      <p:sp>
        <p:nvSpPr>
          <p:cNvPr id="7" name="6 CuadroTexto"/>
          <p:cNvSpPr txBox="1"/>
          <p:nvPr/>
        </p:nvSpPr>
        <p:spPr>
          <a:xfrm>
            <a:off x="7452320" y="3653408"/>
            <a:ext cx="1198554" cy="523220"/>
          </a:xfrm>
          <a:prstGeom prst="rect">
            <a:avLst/>
          </a:prstGeom>
          <a:noFill/>
        </p:spPr>
        <p:txBody>
          <a:bodyPr wrap="square" rtlCol="0">
            <a:spAutoFit/>
          </a:bodyPr>
          <a:lstStyle/>
          <a:p>
            <a:r>
              <a:rPr lang="es-EC" sz="2800" dirty="0" smtClean="0"/>
              <a:t>Morena</a:t>
            </a:r>
            <a:endParaRPr lang="en-US" sz="2800" dirty="0"/>
          </a:p>
        </p:txBody>
      </p:sp>
      <p:sp>
        <p:nvSpPr>
          <p:cNvPr id="8" name="7 CuadroTexto"/>
          <p:cNvSpPr txBox="1"/>
          <p:nvPr/>
        </p:nvSpPr>
        <p:spPr>
          <a:xfrm>
            <a:off x="355714" y="5396366"/>
            <a:ext cx="2141532" cy="461665"/>
          </a:xfrm>
          <a:prstGeom prst="rect">
            <a:avLst/>
          </a:prstGeom>
          <a:noFill/>
        </p:spPr>
        <p:txBody>
          <a:bodyPr wrap="square" rtlCol="0">
            <a:spAutoFit/>
          </a:bodyPr>
          <a:lstStyle/>
          <a:p>
            <a:r>
              <a:rPr lang="es-EC" sz="2400" dirty="0" smtClean="0"/>
              <a:t>1,80m estatura</a:t>
            </a:r>
            <a:endParaRPr lang="en-US" sz="2400" dirty="0"/>
          </a:p>
        </p:txBody>
      </p:sp>
      <p:sp>
        <p:nvSpPr>
          <p:cNvPr id="9" name="8 CuadroTexto"/>
          <p:cNvSpPr txBox="1"/>
          <p:nvPr/>
        </p:nvSpPr>
        <p:spPr>
          <a:xfrm>
            <a:off x="7025737" y="5165534"/>
            <a:ext cx="2051720" cy="461665"/>
          </a:xfrm>
          <a:prstGeom prst="rect">
            <a:avLst/>
          </a:prstGeom>
          <a:noFill/>
        </p:spPr>
        <p:txBody>
          <a:bodyPr wrap="square" rtlCol="0">
            <a:spAutoFit/>
          </a:bodyPr>
          <a:lstStyle/>
          <a:p>
            <a:r>
              <a:rPr lang="es-EC" sz="2400" dirty="0" smtClean="0"/>
              <a:t>   1,65m estatura</a:t>
            </a:r>
            <a:endParaRPr lang="en-US" sz="2400" dirty="0"/>
          </a:p>
        </p:txBody>
      </p:sp>
      <p:grpSp>
        <p:nvGrpSpPr>
          <p:cNvPr id="10" name="9 Grupo"/>
          <p:cNvGrpSpPr/>
          <p:nvPr/>
        </p:nvGrpSpPr>
        <p:grpSpPr>
          <a:xfrm>
            <a:off x="882983" y="3781441"/>
            <a:ext cx="6569337" cy="1663783"/>
            <a:chOff x="882983" y="3738203"/>
            <a:chExt cx="6569337" cy="1663783"/>
          </a:xfrm>
        </p:grpSpPr>
        <p:sp>
          <p:nvSpPr>
            <p:cNvPr id="2" name="1 Elipse"/>
            <p:cNvSpPr/>
            <p:nvPr/>
          </p:nvSpPr>
          <p:spPr>
            <a:xfrm>
              <a:off x="1259632" y="4149080"/>
              <a:ext cx="187220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María</a:t>
              </a:r>
              <a:endParaRPr lang="en-US" sz="3200" dirty="0"/>
            </a:p>
          </p:txBody>
        </p:sp>
        <p:sp>
          <p:nvSpPr>
            <p:cNvPr id="5" name="4 Elipse"/>
            <p:cNvSpPr/>
            <p:nvPr/>
          </p:nvSpPr>
          <p:spPr>
            <a:xfrm>
              <a:off x="5371014" y="4149080"/>
              <a:ext cx="187220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dirty="0" smtClean="0"/>
                <a:t>Luisa</a:t>
              </a:r>
              <a:endParaRPr lang="en-US" sz="3200" dirty="0"/>
            </a:p>
          </p:txBody>
        </p:sp>
        <p:cxnSp>
          <p:nvCxnSpPr>
            <p:cNvPr id="11" name="10 Conector recto"/>
            <p:cNvCxnSpPr>
              <a:stCxn id="6" idx="2"/>
              <a:endCxn id="2" idx="1"/>
            </p:cNvCxnSpPr>
            <p:nvPr/>
          </p:nvCxnSpPr>
          <p:spPr>
            <a:xfrm>
              <a:off x="882983" y="4024228"/>
              <a:ext cx="650828" cy="261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a:endCxn id="2" idx="3"/>
            </p:cNvCxnSpPr>
            <p:nvPr/>
          </p:nvCxnSpPr>
          <p:spPr>
            <a:xfrm flipV="1">
              <a:off x="1043608" y="4948095"/>
              <a:ext cx="490203" cy="4482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a:stCxn id="7" idx="1"/>
              <a:endCxn id="5" idx="7"/>
            </p:cNvCxnSpPr>
            <p:nvPr/>
          </p:nvCxnSpPr>
          <p:spPr>
            <a:xfrm flipH="1">
              <a:off x="6969043" y="3915018"/>
              <a:ext cx="483277" cy="371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flipH="1" flipV="1">
              <a:off x="6876256" y="5085184"/>
              <a:ext cx="366966" cy="31118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5004048" y="4617132"/>
              <a:ext cx="4320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a:stCxn id="2" idx="6"/>
              <a:endCxn id="3" idx="1"/>
            </p:cNvCxnSpPr>
            <p:nvPr/>
          </p:nvCxnSpPr>
          <p:spPr>
            <a:xfrm>
              <a:off x="3131840" y="4617132"/>
              <a:ext cx="453008" cy="20102"/>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Arco"/>
            <p:cNvSpPr/>
            <p:nvPr/>
          </p:nvSpPr>
          <p:spPr>
            <a:xfrm rot="650845">
              <a:off x="4740779" y="3877693"/>
              <a:ext cx="982264" cy="735021"/>
            </a:xfrm>
            <a:prstGeom prst="arc">
              <a:avLst>
                <a:gd name="adj1" fmla="val 13988633"/>
                <a:gd name="adj2" fmla="val 2078967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26 Arco"/>
            <p:cNvSpPr/>
            <p:nvPr/>
          </p:nvSpPr>
          <p:spPr>
            <a:xfrm rot="7895152">
              <a:off x="4625911" y="4313765"/>
              <a:ext cx="1249864" cy="926577"/>
            </a:xfrm>
            <a:prstGeom prst="arc">
              <a:avLst>
                <a:gd name="adj1" fmla="val 15079487"/>
                <a:gd name="adj2" fmla="val 2014125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30 Arco"/>
            <p:cNvSpPr/>
            <p:nvPr/>
          </p:nvSpPr>
          <p:spPr>
            <a:xfrm rot="12050837">
              <a:off x="2876211" y="4707551"/>
              <a:ext cx="1059043" cy="678186"/>
            </a:xfrm>
            <a:prstGeom prst="arc">
              <a:avLst>
                <a:gd name="adj1" fmla="val 12024206"/>
                <a:gd name="adj2" fmla="val 2078967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31 Arco"/>
            <p:cNvSpPr/>
            <p:nvPr/>
          </p:nvSpPr>
          <p:spPr>
            <a:xfrm rot="18745234">
              <a:off x="2703680" y="3872865"/>
              <a:ext cx="1481866" cy="1212542"/>
            </a:xfrm>
            <a:prstGeom prst="arc">
              <a:avLst>
                <a:gd name="adj1" fmla="val 15265163"/>
                <a:gd name="adj2" fmla="val 205387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6" name="35 CuadroTexto"/>
          <p:cNvSpPr txBox="1"/>
          <p:nvPr/>
        </p:nvSpPr>
        <p:spPr>
          <a:xfrm>
            <a:off x="320371" y="6237312"/>
            <a:ext cx="8464758" cy="523220"/>
          </a:xfrm>
          <a:prstGeom prst="rect">
            <a:avLst/>
          </a:prstGeom>
          <a:noFill/>
        </p:spPr>
        <p:txBody>
          <a:bodyPr wrap="square" rtlCol="0">
            <a:spAutoFit/>
          </a:bodyPr>
          <a:lstStyle/>
          <a:p>
            <a:r>
              <a:rPr lang="es-EC" sz="2800" dirty="0" smtClean="0"/>
              <a:t>En este caso podemos representarlas de dos formas:</a:t>
            </a:r>
            <a:endParaRPr lang="en-US" sz="2800" dirty="0"/>
          </a:p>
        </p:txBody>
      </p:sp>
    </p:spTree>
    <p:extLst>
      <p:ext uri="{BB962C8B-B14F-4D97-AF65-F5344CB8AC3E}">
        <p14:creationId xmlns="" xmlns:p14="http://schemas.microsoft.com/office/powerpoint/2010/main" val="336977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251520" y="1556792"/>
            <a:ext cx="8229600" cy="1470025"/>
          </a:xfrm>
        </p:spPr>
        <p:txBody>
          <a:bodyPr/>
          <a:lstStyle/>
          <a:p>
            <a:pPr algn="l"/>
            <a:r>
              <a:rPr lang="es-MX" dirty="0" smtClean="0"/>
              <a:t>La Lengua.</a:t>
            </a:r>
            <a:endParaRPr lang="es-MX" dirty="0"/>
          </a:p>
        </p:txBody>
      </p:sp>
      <p:sp>
        <p:nvSpPr>
          <p:cNvPr id="6" name="5 Rectángulo"/>
          <p:cNvSpPr/>
          <p:nvPr/>
        </p:nvSpPr>
        <p:spPr>
          <a:xfrm>
            <a:off x="323528" y="3212976"/>
            <a:ext cx="8424936" cy="3600986"/>
          </a:xfrm>
          <a:prstGeom prst="rect">
            <a:avLst/>
          </a:prstGeom>
        </p:spPr>
        <p:txBody>
          <a:bodyPr wrap="square">
            <a:spAutoFit/>
          </a:bodyPr>
          <a:lstStyle/>
          <a:p>
            <a:pPr marL="285750" indent="-285750" algn="just">
              <a:buFont typeface="Arial" charset="0"/>
              <a:buChar char="•"/>
            </a:pPr>
            <a:r>
              <a:rPr lang="es-PE" sz="2400" dirty="0" smtClean="0"/>
              <a:t>La lengua es el habla de las mayorías; es el reflejo del acontecer cotidiano y del decir coloquial de la gente. (Ferrer, 1994).</a:t>
            </a:r>
          </a:p>
          <a:p>
            <a:pPr marL="285750" indent="-285750" algn="just">
              <a:buFont typeface="Arial" charset="0"/>
              <a:buChar char="•"/>
            </a:pPr>
            <a:r>
              <a:rPr lang="es-PE" sz="2400" dirty="0" smtClean="0"/>
              <a:t>Es así como expresión, lenguaje, lengua y habla se funden en el concepto de comunicación. El lenguaje es “el sistema de signos articulados que denota un significado y sirve como vehículo para la interacción”. La lengua es “la red compleja, cambiante, de adaptaciones diversas, según el modo de vivir de cada pueblo” (</a:t>
            </a:r>
            <a:r>
              <a:rPr lang="es-PE" sz="2400" dirty="0" err="1" smtClean="0"/>
              <a:t>Sapir</a:t>
            </a:r>
            <a:r>
              <a:rPr lang="es-PE" sz="2400" dirty="0" smtClean="0"/>
              <a:t>, citado por Ferrer, 1994). El habla y la expresión son de uso individual.  </a:t>
            </a:r>
            <a:endParaRPr lang="es-MX" sz="2400" dirty="0"/>
          </a:p>
          <a:p>
            <a:pPr algn="just"/>
            <a:endParaRPr lang="es-ES" dirty="0">
              <a:latin typeface="Verdana" pitchFamily="34" charset="0"/>
              <a:ea typeface="Verdana" pitchFamily="34" charset="0"/>
              <a:cs typeface="Verdana" pitchFamily="34" charset="0"/>
            </a:endParaRPr>
          </a:p>
          <a:p>
            <a:endParaRPr lang="es-MX"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3257109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US"/>
          </a:p>
        </p:txBody>
      </p:sp>
      <p:sp>
        <p:nvSpPr>
          <p:cNvPr id="3" name="2 Marcador de texto"/>
          <p:cNvSpPr>
            <a:spLocks noGrp="1"/>
          </p:cNvSpPr>
          <p:nvPr>
            <p:ph type="body" idx="1"/>
          </p:nvPr>
        </p:nvSpPr>
        <p:spPr/>
        <p:txBody>
          <a:bodyPr/>
          <a:lstStyle/>
          <a:p>
            <a:endParaRPr lang="en-US" dirty="0"/>
          </a:p>
        </p:txBody>
      </p:sp>
      <p:graphicFrame>
        <p:nvGraphicFramePr>
          <p:cNvPr id="4" name="3 Tabla"/>
          <p:cNvGraphicFramePr>
            <a:graphicFrameLocks noGrp="1"/>
          </p:cNvGraphicFramePr>
          <p:nvPr>
            <p:extLst>
              <p:ext uri="{D42A27DB-BD31-4B8C-83A1-F6EECF244321}">
                <p14:modId xmlns="" xmlns:p14="http://schemas.microsoft.com/office/powerpoint/2010/main" val="2169717933"/>
              </p:ext>
            </p:extLst>
          </p:nvPr>
        </p:nvGraphicFramePr>
        <p:xfrm>
          <a:off x="683568" y="2564904"/>
          <a:ext cx="7632849" cy="3828427"/>
        </p:xfrm>
        <a:graphic>
          <a:graphicData uri="http://schemas.openxmlformats.org/drawingml/2006/table">
            <a:tbl>
              <a:tblPr firstRow="1" bandRow="1">
                <a:tableStyleId>{5C22544A-7EE6-4342-B048-85BDC9FD1C3A}</a:tableStyleId>
              </a:tblPr>
              <a:tblGrid>
                <a:gridCol w="2544283"/>
                <a:gridCol w="2544283"/>
                <a:gridCol w="2544283"/>
              </a:tblGrid>
              <a:tr h="648072">
                <a:tc>
                  <a:txBody>
                    <a:bodyPr/>
                    <a:lstStyle/>
                    <a:p>
                      <a:endParaRPr lang="en-US" dirty="0"/>
                    </a:p>
                  </a:txBody>
                  <a:tcPr/>
                </a:tc>
                <a:tc>
                  <a:txBody>
                    <a:bodyPr/>
                    <a:lstStyle/>
                    <a:p>
                      <a:pPr algn="ctr"/>
                      <a:r>
                        <a:rPr lang="es-EC" sz="2400" dirty="0" smtClean="0"/>
                        <a:t>MARIA</a:t>
                      </a:r>
                      <a:endParaRPr lang="en-US" sz="2400" dirty="0"/>
                    </a:p>
                  </a:txBody>
                  <a:tcPr/>
                </a:tc>
                <a:tc>
                  <a:txBody>
                    <a:bodyPr/>
                    <a:lstStyle/>
                    <a:p>
                      <a:pPr algn="ctr"/>
                      <a:r>
                        <a:rPr lang="es-EC" sz="2400" dirty="0" smtClean="0"/>
                        <a:t>LUISA</a:t>
                      </a:r>
                      <a:endParaRPr lang="en-US" sz="2400" dirty="0"/>
                    </a:p>
                  </a:txBody>
                  <a:tcPr/>
                </a:tc>
              </a:tr>
              <a:tr h="636071">
                <a:tc>
                  <a:txBody>
                    <a:bodyPr/>
                    <a:lstStyle/>
                    <a:p>
                      <a:r>
                        <a:rPr lang="es-EC" sz="2400" dirty="0" smtClean="0"/>
                        <a:t>SEXO</a:t>
                      </a:r>
                      <a:endParaRPr lang="en-US" sz="2400" dirty="0"/>
                    </a:p>
                  </a:txBody>
                  <a:tcPr/>
                </a:tc>
                <a:tc>
                  <a:txBody>
                    <a:bodyPr/>
                    <a:lstStyle/>
                    <a:p>
                      <a:pPr algn="ctr"/>
                      <a:r>
                        <a:rPr lang="es-EC" sz="2400" dirty="0" smtClean="0"/>
                        <a:t>MUJER</a:t>
                      </a:r>
                      <a:endParaRPr lang="en-US" sz="2400" dirty="0"/>
                    </a:p>
                  </a:txBody>
                  <a:tcPr/>
                </a:tc>
                <a:tc>
                  <a:txBody>
                    <a:bodyPr/>
                    <a:lstStyle/>
                    <a:p>
                      <a:pPr algn="ctr"/>
                      <a:r>
                        <a:rPr lang="es-EC" sz="2400" dirty="0" smtClean="0"/>
                        <a:t>MUJER</a:t>
                      </a:r>
                      <a:endParaRPr lang="en-US" sz="2400" dirty="0"/>
                    </a:p>
                  </a:txBody>
                  <a:tcPr/>
                </a:tc>
              </a:tr>
              <a:tr h="636071">
                <a:tc>
                  <a:txBody>
                    <a:bodyPr/>
                    <a:lstStyle/>
                    <a:p>
                      <a:r>
                        <a:rPr lang="es-EC" sz="2400" dirty="0" smtClean="0"/>
                        <a:t>ESTATURA</a:t>
                      </a:r>
                      <a:endParaRPr lang="en-US" sz="2400" dirty="0"/>
                    </a:p>
                  </a:txBody>
                  <a:tcPr/>
                </a:tc>
                <a:tc>
                  <a:txBody>
                    <a:bodyPr/>
                    <a:lstStyle/>
                    <a:p>
                      <a:pPr algn="ctr"/>
                      <a:r>
                        <a:rPr lang="es-EC" sz="2400" dirty="0" smtClean="0"/>
                        <a:t>1,80 m</a:t>
                      </a:r>
                      <a:endParaRPr lang="en-US" sz="2400" dirty="0"/>
                    </a:p>
                  </a:txBody>
                  <a:tcPr/>
                </a:tc>
                <a:tc>
                  <a:txBody>
                    <a:bodyPr/>
                    <a:lstStyle/>
                    <a:p>
                      <a:pPr algn="ctr"/>
                      <a:r>
                        <a:rPr lang="es-EC" sz="2400" dirty="0" smtClean="0"/>
                        <a:t>1,65 m</a:t>
                      </a:r>
                      <a:endParaRPr lang="en-US" sz="2400" dirty="0"/>
                    </a:p>
                  </a:txBody>
                  <a:tcPr/>
                </a:tc>
              </a:tr>
              <a:tr h="636071">
                <a:tc>
                  <a:txBody>
                    <a:bodyPr/>
                    <a:lstStyle/>
                    <a:p>
                      <a:r>
                        <a:rPr lang="es-EC" sz="2400" dirty="0" smtClean="0"/>
                        <a:t>COLOR PELO</a:t>
                      </a:r>
                      <a:endParaRPr lang="en-US" sz="2400" dirty="0"/>
                    </a:p>
                  </a:txBody>
                  <a:tcPr/>
                </a:tc>
                <a:tc>
                  <a:txBody>
                    <a:bodyPr/>
                    <a:lstStyle/>
                    <a:p>
                      <a:pPr algn="ctr"/>
                      <a:r>
                        <a:rPr lang="es-EC" sz="2400" dirty="0" smtClean="0"/>
                        <a:t>RUBIA</a:t>
                      </a:r>
                      <a:endParaRPr lang="en-US" sz="2400" dirty="0"/>
                    </a:p>
                  </a:txBody>
                  <a:tcPr/>
                </a:tc>
                <a:tc>
                  <a:txBody>
                    <a:bodyPr/>
                    <a:lstStyle/>
                    <a:p>
                      <a:pPr algn="ctr"/>
                      <a:r>
                        <a:rPr lang="es-EC" sz="2400" dirty="0" smtClean="0"/>
                        <a:t>MORENA</a:t>
                      </a:r>
                      <a:endParaRPr lang="en-US" sz="2400" dirty="0"/>
                    </a:p>
                  </a:txBody>
                  <a:tcPr/>
                </a:tc>
              </a:tr>
              <a:tr h="636071">
                <a:tc>
                  <a:txBody>
                    <a:bodyPr/>
                    <a:lstStyle/>
                    <a:p>
                      <a:r>
                        <a:rPr lang="es-EC" sz="2400" dirty="0" smtClean="0"/>
                        <a:t>PROFESION</a:t>
                      </a:r>
                      <a:endParaRPr lang="en-US" sz="2400" dirty="0"/>
                    </a:p>
                  </a:txBody>
                  <a:tcPr/>
                </a:tc>
                <a:tc>
                  <a:txBody>
                    <a:bodyPr/>
                    <a:lstStyle/>
                    <a:p>
                      <a:pPr algn="ctr"/>
                      <a:r>
                        <a:rPr lang="es-EC" sz="2400" dirty="0" smtClean="0"/>
                        <a:t>ENFERMERA</a:t>
                      </a:r>
                      <a:endParaRPr lang="en-US" sz="2400" dirty="0"/>
                    </a:p>
                  </a:txBody>
                  <a:tcPr/>
                </a:tc>
                <a:tc>
                  <a:txBody>
                    <a:bodyPr/>
                    <a:lstStyle/>
                    <a:p>
                      <a:pPr algn="ctr"/>
                      <a:r>
                        <a:rPr lang="es-EC" sz="2400" dirty="0" smtClean="0"/>
                        <a:t>ENFERMERA</a:t>
                      </a:r>
                      <a:endParaRPr lang="en-US" sz="2400" dirty="0"/>
                    </a:p>
                  </a:txBody>
                  <a:tcPr/>
                </a:tc>
              </a:tr>
              <a:tr h="636071">
                <a:tc>
                  <a:txBody>
                    <a:bodyPr/>
                    <a:lstStyle/>
                    <a:p>
                      <a:r>
                        <a:rPr lang="es-EC" sz="2400" dirty="0" smtClean="0"/>
                        <a:t>APARIENCIA</a:t>
                      </a:r>
                      <a:endParaRPr lang="en-US" sz="2400" dirty="0"/>
                    </a:p>
                  </a:txBody>
                  <a:tcPr/>
                </a:tc>
                <a:tc>
                  <a:txBody>
                    <a:bodyPr/>
                    <a:lstStyle/>
                    <a:p>
                      <a:pPr algn="ctr"/>
                      <a:r>
                        <a:rPr lang="es-EC" sz="2400" dirty="0" smtClean="0"/>
                        <a:t>HERMOSA</a:t>
                      </a:r>
                      <a:endParaRPr lang="en-US" sz="2400" dirty="0"/>
                    </a:p>
                  </a:txBody>
                  <a:tcPr/>
                </a:tc>
                <a:tc>
                  <a:txBody>
                    <a:bodyPr/>
                    <a:lstStyle/>
                    <a:p>
                      <a:pPr algn="ctr"/>
                      <a:r>
                        <a:rPr lang="es-EC" sz="2400" dirty="0" smtClean="0"/>
                        <a:t>HERMOSA</a:t>
                      </a:r>
                      <a:endParaRPr lang="en-US" sz="2400" dirty="0"/>
                    </a:p>
                  </a:txBody>
                  <a:tcPr/>
                </a:tc>
              </a:tr>
            </a:tbl>
          </a:graphicData>
        </a:graphic>
      </p:graphicFrame>
    </p:spTree>
    <p:extLst>
      <p:ext uri="{BB962C8B-B14F-4D97-AF65-F5344CB8AC3E}">
        <p14:creationId xmlns="" xmlns:p14="http://schemas.microsoft.com/office/powerpoint/2010/main" val="53154392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52500"/>
            <a:ext cx="7955161" cy="1362075"/>
          </a:xfrm>
        </p:spPr>
        <p:txBody>
          <a:bodyPr/>
          <a:lstStyle/>
          <a:p>
            <a:r>
              <a:rPr lang="es-EC" dirty="0" smtClean="0"/>
              <a:t>CLASIFICACION</a:t>
            </a:r>
            <a:endParaRPr lang="en-US" dirty="0"/>
          </a:p>
        </p:txBody>
      </p:sp>
      <p:sp>
        <p:nvSpPr>
          <p:cNvPr id="3" name="2 Marcador de texto"/>
          <p:cNvSpPr>
            <a:spLocks noGrp="1"/>
          </p:cNvSpPr>
          <p:nvPr>
            <p:ph type="body" idx="1"/>
          </p:nvPr>
        </p:nvSpPr>
        <p:spPr>
          <a:xfrm>
            <a:off x="611560" y="2547938"/>
            <a:ext cx="8208911" cy="3905398"/>
          </a:xfrm>
        </p:spPr>
        <p:txBody>
          <a:bodyPr>
            <a:normAutofit/>
          </a:bodyPr>
          <a:lstStyle/>
          <a:p>
            <a:pPr algn="just"/>
            <a:r>
              <a:rPr lang="es-EC" sz="3600" b="1" dirty="0" smtClean="0">
                <a:solidFill>
                  <a:schemeClr val="tx1"/>
                </a:solidFill>
              </a:rPr>
              <a:t>Clasificación General :  </a:t>
            </a:r>
            <a:r>
              <a:rPr lang="es-EC" sz="3600" dirty="0" smtClean="0">
                <a:solidFill>
                  <a:schemeClr val="tx1"/>
                </a:solidFill>
              </a:rPr>
              <a:t>este esquema plantea una división de un conjunto en clases, según un       criterio que no se especifica,  pero se 	indica la referencia. </a:t>
            </a:r>
            <a:r>
              <a:rPr lang="es-EC" sz="3600" b="1" dirty="0" smtClean="0">
                <a:solidFill>
                  <a:schemeClr val="tx1"/>
                </a:solidFill>
              </a:rPr>
              <a:t>Ejemplo 1.</a:t>
            </a:r>
          </a:p>
          <a:p>
            <a:pPr algn="just"/>
            <a:endParaRPr lang="es-EC" sz="2800" dirty="0" smtClean="0"/>
          </a:p>
        </p:txBody>
      </p:sp>
    </p:spTree>
    <p:extLst>
      <p:ext uri="{BB962C8B-B14F-4D97-AF65-F5344CB8AC3E}">
        <p14:creationId xmlns="" xmlns:p14="http://schemas.microsoft.com/office/powerpoint/2010/main" val="32259051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1" y="404664"/>
            <a:ext cx="8640959" cy="1981919"/>
          </a:xfrm>
        </p:spPr>
        <p:txBody>
          <a:bodyPr>
            <a:normAutofit fontScale="90000"/>
          </a:bodyPr>
          <a:lstStyle/>
          <a:p>
            <a:pPr algn="just"/>
            <a:r>
              <a:rPr lang="es-EC" sz="2400" dirty="0"/>
              <a:t>La organización de los seres vivos ha sido de interés científico por muchos años. Carlos Linneo el primer intento formal de clasificar los seres vivos a mediados del siglo XVIII. Robert </a:t>
            </a:r>
            <a:r>
              <a:rPr lang="es-EC" sz="2400" dirty="0" err="1"/>
              <a:t>Whittaker</a:t>
            </a:r>
            <a:r>
              <a:rPr lang="es-EC" sz="2400" dirty="0"/>
              <a:t> propuso a mediados del siglo XX una división de los seres vivos en cinco reinos: </a:t>
            </a:r>
            <a:r>
              <a:rPr lang="es-EC" sz="2400" dirty="0" err="1"/>
              <a:t>monera</a:t>
            </a:r>
            <a:r>
              <a:rPr lang="es-EC" sz="2400" dirty="0"/>
              <a:t>, protista, </a:t>
            </a:r>
            <a:r>
              <a:rPr lang="es-EC" sz="2400" dirty="0" err="1"/>
              <a:t>fungi</a:t>
            </a:r>
            <a:r>
              <a:rPr lang="es-EC" sz="2400" dirty="0"/>
              <a:t>, animalia y </a:t>
            </a:r>
            <a:r>
              <a:rPr lang="es-EC" sz="2400" dirty="0" err="1"/>
              <a:t>plantae</a:t>
            </a:r>
            <a:r>
              <a:rPr lang="es-EC" sz="2400" dirty="0" smtClean="0"/>
              <a:t>.</a:t>
            </a:r>
            <a:endParaRPr lang="en-US" sz="2400"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1" y="2636912"/>
            <a:ext cx="8640960" cy="396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487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1" y="404664"/>
            <a:ext cx="8640959" cy="1981919"/>
          </a:xfrm>
        </p:spPr>
        <p:txBody>
          <a:bodyPr>
            <a:normAutofit/>
          </a:bodyPr>
          <a:lstStyle/>
          <a:p>
            <a:pPr algn="just"/>
            <a:r>
              <a:rPr lang="es-EC" dirty="0" smtClean="0"/>
              <a:t>CLASIFICACION</a:t>
            </a:r>
            <a:endParaRPr lang="en-US" dirty="0"/>
          </a:p>
        </p:txBody>
      </p:sp>
      <p:sp>
        <p:nvSpPr>
          <p:cNvPr id="3" name="2 Rectángulo"/>
          <p:cNvSpPr/>
          <p:nvPr/>
        </p:nvSpPr>
        <p:spPr>
          <a:xfrm>
            <a:off x="683568" y="2809786"/>
            <a:ext cx="7776864" cy="2308324"/>
          </a:xfrm>
          <a:prstGeom prst="rect">
            <a:avLst/>
          </a:prstGeom>
        </p:spPr>
        <p:txBody>
          <a:bodyPr wrap="square">
            <a:spAutoFit/>
          </a:bodyPr>
          <a:lstStyle/>
          <a:p>
            <a:pPr algn="just"/>
            <a:r>
              <a:rPr lang="es-EC" sz="3600" b="1" dirty="0"/>
              <a:t>Clasificación Jerárquica: </a:t>
            </a:r>
            <a:r>
              <a:rPr lang="es-EC" sz="3600" dirty="0"/>
              <a:t>este esquema al igual que la anterior </a:t>
            </a:r>
            <a:r>
              <a:rPr lang="es-EC" sz="3600" dirty="0" smtClean="0"/>
              <a:t>plantea </a:t>
            </a:r>
            <a:r>
              <a:rPr lang="es-EC" sz="3600" dirty="0"/>
              <a:t>una división de un conjunto </a:t>
            </a:r>
            <a:r>
              <a:rPr lang="es-EC" sz="3600" dirty="0" smtClean="0"/>
              <a:t>en </a:t>
            </a:r>
            <a:r>
              <a:rPr lang="es-EC" sz="3600" dirty="0"/>
              <a:t>clases, y luego en subclases. </a:t>
            </a:r>
            <a:r>
              <a:rPr lang="es-EC" sz="3600" b="1" dirty="0" smtClean="0"/>
              <a:t>Ejemplo </a:t>
            </a:r>
            <a:r>
              <a:rPr lang="es-EC" sz="3600" b="1" dirty="0"/>
              <a:t>2.</a:t>
            </a:r>
            <a:endParaRPr lang="en-US" sz="3600" b="1" dirty="0"/>
          </a:p>
        </p:txBody>
      </p:sp>
    </p:spTree>
    <p:extLst>
      <p:ext uri="{BB962C8B-B14F-4D97-AF65-F5344CB8AC3E}">
        <p14:creationId xmlns="" xmlns:p14="http://schemas.microsoft.com/office/powerpoint/2010/main" val="67075182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820472" cy="2053927"/>
          </a:xfrm>
        </p:spPr>
        <p:txBody>
          <a:bodyPr>
            <a:normAutofit/>
          </a:bodyPr>
          <a:lstStyle/>
          <a:p>
            <a:pPr algn="just"/>
            <a:r>
              <a:rPr lang="es-EC" sz="2000" dirty="0"/>
              <a:t>En la actualidad esta clasificación de los seres vivos se la renovó, se ha introducido el concepto de dominios como primer nivel, y luego estos dominios se subdividen en reinos. Los dominios reconocidos son el de </a:t>
            </a:r>
            <a:r>
              <a:rPr lang="es-EC" sz="2000" dirty="0" err="1"/>
              <a:t>Prokaryota</a:t>
            </a:r>
            <a:r>
              <a:rPr lang="es-EC" sz="2000" dirty="0"/>
              <a:t> y el </a:t>
            </a:r>
            <a:r>
              <a:rPr lang="es-EC" sz="2000" dirty="0" err="1"/>
              <a:t>Eukaryota</a:t>
            </a:r>
            <a:r>
              <a:rPr lang="es-EC" sz="2000" dirty="0"/>
              <a:t>. Estos dominios están subdivididos en reinos, el Bacteria y el </a:t>
            </a:r>
            <a:r>
              <a:rPr lang="es-EC" sz="2000" dirty="0" err="1"/>
              <a:t>Archaea</a:t>
            </a:r>
            <a:r>
              <a:rPr lang="es-EC" sz="2000" dirty="0"/>
              <a:t> para el primer dominio, y el protista, </a:t>
            </a:r>
            <a:r>
              <a:rPr lang="es-EC" sz="2000" dirty="0" err="1"/>
              <a:t>fungi</a:t>
            </a:r>
            <a:r>
              <a:rPr lang="es-EC" sz="2000" dirty="0"/>
              <a:t>, </a:t>
            </a:r>
            <a:r>
              <a:rPr lang="es-EC" sz="2000" dirty="0" err="1"/>
              <a:t>plantae</a:t>
            </a:r>
            <a:r>
              <a:rPr lang="es-EC" sz="2000" dirty="0"/>
              <a:t> y el animalia para el segundo dominio.</a:t>
            </a:r>
            <a:endParaRPr lang="en-US" sz="2000" dirty="0"/>
          </a:p>
        </p:txBody>
      </p:sp>
      <p:sp>
        <p:nvSpPr>
          <p:cNvPr id="3" name="2 Marcador de texto"/>
          <p:cNvSpPr>
            <a:spLocks noGrp="1"/>
          </p:cNvSpPr>
          <p:nvPr>
            <p:ph type="body" idx="1"/>
          </p:nvPr>
        </p:nvSpPr>
        <p:spPr>
          <a:xfrm>
            <a:off x="395536" y="2547938"/>
            <a:ext cx="8496944" cy="3833390"/>
          </a:xfrm>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636912"/>
            <a:ext cx="8424936" cy="3744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88339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52500"/>
            <a:ext cx="7955161" cy="1362075"/>
          </a:xfrm>
        </p:spPr>
        <p:txBody>
          <a:bodyPr/>
          <a:lstStyle/>
          <a:p>
            <a:r>
              <a:rPr lang="es-EC" dirty="0" smtClean="0"/>
              <a:t>ORDENAMIENTO</a:t>
            </a:r>
            <a:endParaRPr lang="en-US" dirty="0"/>
          </a:p>
        </p:txBody>
      </p:sp>
      <p:sp>
        <p:nvSpPr>
          <p:cNvPr id="3" name="2 Marcador de texto"/>
          <p:cNvSpPr>
            <a:spLocks noGrp="1"/>
          </p:cNvSpPr>
          <p:nvPr>
            <p:ph type="body" idx="1"/>
          </p:nvPr>
        </p:nvSpPr>
        <p:spPr>
          <a:xfrm>
            <a:off x="395536" y="2420888"/>
            <a:ext cx="8424935" cy="4320480"/>
          </a:xfrm>
        </p:spPr>
        <p:txBody>
          <a:bodyPr>
            <a:noAutofit/>
          </a:bodyPr>
          <a:lstStyle/>
          <a:p>
            <a:pPr algn="just"/>
            <a:r>
              <a:rPr lang="es-EC" sz="3000" dirty="0" smtClean="0">
                <a:solidFill>
                  <a:schemeClr val="tx1"/>
                </a:solidFill>
              </a:rPr>
              <a:t>Dicho proceso es responsable de todos los mapas o esquemas asociados con los procedimientos. Tiene implícito el concepto de la secuencia, de ahí que ahora introducimos flechas en lugar de líneas para indicar el sentido del flujo.</a:t>
            </a:r>
          </a:p>
          <a:p>
            <a:pPr algn="just"/>
            <a:r>
              <a:rPr lang="es-EC" sz="3000" dirty="0" smtClean="0">
                <a:solidFill>
                  <a:schemeClr val="tx1"/>
                </a:solidFill>
              </a:rPr>
              <a:t>En los mapas de secuencia cada acción constituye un paso. Puede haber puntos de decisión donde existen dos alternativas, con base a la respuesta que se da a una pregunta.</a:t>
            </a:r>
          </a:p>
        </p:txBody>
      </p:sp>
    </p:spTree>
    <p:extLst>
      <p:ext uri="{BB962C8B-B14F-4D97-AF65-F5344CB8AC3E}">
        <p14:creationId xmlns="" xmlns:p14="http://schemas.microsoft.com/office/powerpoint/2010/main" val="454360273"/>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8496944" cy="1650107"/>
          </a:xfrm>
        </p:spPr>
        <p:txBody>
          <a:bodyPr>
            <a:normAutofit fontScale="90000"/>
          </a:bodyPr>
          <a:lstStyle/>
          <a:p>
            <a:r>
              <a:rPr lang="es-EC" dirty="0" smtClean="0"/>
              <a:t>Ejemplo 3</a:t>
            </a:r>
            <a:br>
              <a:rPr lang="es-EC" dirty="0" smtClean="0"/>
            </a:br>
            <a:r>
              <a:rPr lang="es-EC" sz="3100" dirty="0">
                <a:solidFill>
                  <a:schemeClr val="tx1"/>
                </a:solidFill>
                <a:latin typeface="+mn-lt"/>
              </a:rPr>
              <a:t>Para lavarse las manos se comienza por preparar la toalla y el jabón. Luego se abre el grifo del agua y se humedecen las manos. Se cierra el grifo. Se estrujan las manos con el jabón hasta que se cubra toda la mano con él. </a:t>
            </a:r>
            <a:endParaRPr lang="en-US" sz="3100" dirty="0">
              <a:solidFill>
                <a:schemeClr val="tx1"/>
              </a:solidFill>
              <a:latin typeface="+mn-lt"/>
            </a:endParaRPr>
          </a:p>
        </p:txBody>
      </p:sp>
      <p:sp>
        <p:nvSpPr>
          <p:cNvPr id="3" name="2 Marcador de texto"/>
          <p:cNvSpPr>
            <a:spLocks noGrp="1"/>
          </p:cNvSpPr>
          <p:nvPr>
            <p:ph type="body" idx="1"/>
          </p:nvPr>
        </p:nvSpPr>
        <p:spPr>
          <a:xfrm>
            <a:off x="323528" y="2564904"/>
            <a:ext cx="8568952" cy="3977406"/>
          </a:xfrm>
        </p:spPr>
        <p:txBody>
          <a:bodyPr>
            <a:noAutofit/>
          </a:bodyPr>
          <a:lstStyle/>
          <a:p>
            <a:pPr algn="just"/>
            <a:r>
              <a:rPr lang="es-EC" sz="2800" dirty="0" smtClean="0">
                <a:solidFill>
                  <a:schemeClr val="tx1"/>
                </a:solidFill>
              </a:rPr>
              <a:t>Luego </a:t>
            </a:r>
            <a:r>
              <a:rPr lang="es-EC" sz="2800" dirty="0">
                <a:solidFill>
                  <a:schemeClr val="tx1"/>
                </a:solidFill>
              </a:rPr>
              <a:t>se frota una mano con la otra vigorosamente por varios segundos. Posteriormente se abre el grifo de nuevo, se enjuagan las manos del jabón con agua limpia y se cierra el grifo. Se verifica que las manos hayan quedado limpias. En caso negativo, se busca un estropajo y se repite el proceso desde la enjabonada. En caso afirmativo, se procede a secarse las manos y, finalmente, colgar la toalla en su sitio</a:t>
            </a:r>
            <a:r>
              <a:rPr lang="es-EC" sz="2800" dirty="0" smtClean="0">
                <a:solidFill>
                  <a:schemeClr val="tx1"/>
                </a:solidFill>
              </a:rPr>
              <a:t>.</a:t>
            </a:r>
            <a:endParaRPr lang="en-US" sz="2800" dirty="0">
              <a:solidFill>
                <a:schemeClr val="tx1"/>
              </a:solidFill>
            </a:endParaRPr>
          </a:p>
        </p:txBody>
      </p:sp>
    </p:spTree>
    <p:extLst>
      <p:ext uri="{BB962C8B-B14F-4D97-AF65-F5344CB8AC3E}">
        <p14:creationId xmlns="" xmlns:p14="http://schemas.microsoft.com/office/powerpoint/2010/main" val="209868039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217488"/>
            <a:ext cx="7772400" cy="6583362"/>
          </a:xfrm>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1" y="116632"/>
            <a:ext cx="8784977" cy="6552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5940152" y="4293096"/>
            <a:ext cx="3960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solidFill>
                  <a:schemeClr val="tx1"/>
                </a:solidFill>
              </a:rPr>
              <a:t>si</a:t>
            </a:r>
            <a:endParaRPr lang="en-US" sz="2400" b="1" dirty="0">
              <a:solidFill>
                <a:schemeClr val="tx1"/>
              </a:solidFill>
            </a:endParaRPr>
          </a:p>
        </p:txBody>
      </p:sp>
      <p:sp>
        <p:nvSpPr>
          <p:cNvPr id="4" name="3 Rectángulo"/>
          <p:cNvSpPr/>
          <p:nvPr/>
        </p:nvSpPr>
        <p:spPr>
          <a:xfrm>
            <a:off x="1856408" y="3578087"/>
            <a:ext cx="439544" cy="369332"/>
          </a:xfrm>
          <a:prstGeom prst="rect">
            <a:avLst/>
          </a:prstGeom>
        </p:spPr>
        <p:txBody>
          <a:bodyPr wrap="none">
            <a:spAutoFit/>
          </a:bodyPr>
          <a:lstStyle/>
          <a:p>
            <a:pPr algn="ctr"/>
            <a:r>
              <a:rPr lang="es-EC" b="1" dirty="0" smtClean="0"/>
              <a:t>no</a:t>
            </a:r>
            <a:endParaRPr lang="en-US" b="1" dirty="0"/>
          </a:p>
        </p:txBody>
      </p:sp>
    </p:spTree>
    <p:extLst>
      <p:ext uri="{BB962C8B-B14F-4D97-AF65-F5344CB8AC3E}">
        <p14:creationId xmlns="" xmlns:p14="http://schemas.microsoft.com/office/powerpoint/2010/main" val="21506026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52500"/>
            <a:ext cx="7955161" cy="1362075"/>
          </a:xfrm>
        </p:spPr>
        <p:txBody>
          <a:bodyPr/>
          <a:lstStyle/>
          <a:p>
            <a:r>
              <a:rPr lang="es-EC" dirty="0" smtClean="0"/>
              <a:t>ORDENAMIENTO</a:t>
            </a:r>
            <a:endParaRPr lang="en-US" dirty="0"/>
          </a:p>
        </p:txBody>
      </p:sp>
      <p:sp>
        <p:nvSpPr>
          <p:cNvPr id="3" name="2 Marcador de texto"/>
          <p:cNvSpPr>
            <a:spLocks noGrp="1"/>
          </p:cNvSpPr>
          <p:nvPr>
            <p:ph type="body" idx="1"/>
          </p:nvPr>
        </p:nvSpPr>
        <p:spPr>
          <a:xfrm>
            <a:off x="395536" y="2492896"/>
            <a:ext cx="8424935" cy="4752528"/>
          </a:xfrm>
        </p:spPr>
        <p:txBody>
          <a:bodyPr>
            <a:noAutofit/>
          </a:bodyPr>
          <a:lstStyle/>
          <a:p>
            <a:pPr algn="just"/>
            <a:r>
              <a:rPr lang="es-EC" sz="3200" dirty="0">
                <a:solidFill>
                  <a:schemeClr val="tx1"/>
                </a:solidFill>
              </a:rPr>
              <a:t>Estos son conocidos como «diagrama de flujo</a:t>
            </a:r>
            <a:r>
              <a:rPr lang="es-EC" sz="3200" dirty="0" smtClean="0">
                <a:solidFill>
                  <a:schemeClr val="tx1"/>
                </a:solidFill>
              </a:rPr>
              <a:t>» . Tienen un punto de partida en el inicio de los cuadros, un sentido de desplazamiento indicado por las flechas, y un punto final en el último recuadro, y en algunos casos tienen puntos de decisión.</a:t>
            </a:r>
          </a:p>
        </p:txBody>
      </p:sp>
    </p:spTree>
    <p:extLst>
      <p:ext uri="{BB962C8B-B14F-4D97-AF65-F5344CB8AC3E}">
        <p14:creationId xmlns="" xmlns:p14="http://schemas.microsoft.com/office/powerpoint/2010/main" val="2880656730"/>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52500"/>
            <a:ext cx="7955161" cy="1362075"/>
          </a:xfrm>
        </p:spPr>
        <p:txBody>
          <a:bodyPr/>
          <a:lstStyle/>
          <a:p>
            <a:r>
              <a:rPr lang="es-EC" dirty="0" smtClean="0"/>
              <a:t>RELACION</a:t>
            </a:r>
            <a:endParaRPr lang="en-US" dirty="0"/>
          </a:p>
        </p:txBody>
      </p:sp>
      <p:sp>
        <p:nvSpPr>
          <p:cNvPr id="3" name="2 Marcador de texto"/>
          <p:cNvSpPr>
            <a:spLocks noGrp="1"/>
          </p:cNvSpPr>
          <p:nvPr>
            <p:ph type="body" idx="1"/>
          </p:nvPr>
        </p:nvSpPr>
        <p:spPr>
          <a:xfrm>
            <a:off x="395536" y="2492896"/>
            <a:ext cx="8424935" cy="4176464"/>
          </a:xfrm>
        </p:spPr>
        <p:txBody>
          <a:bodyPr>
            <a:noAutofit/>
          </a:bodyPr>
          <a:lstStyle/>
          <a:p>
            <a:pPr algn="just"/>
            <a:r>
              <a:rPr lang="es-EC" sz="3200" dirty="0"/>
              <a:t>Los mapas de ordenamiento también corresponden a las que llamamos relaciones de orden.</a:t>
            </a:r>
          </a:p>
          <a:p>
            <a:pPr algn="just"/>
            <a:r>
              <a:rPr lang="es-EC" sz="3200" dirty="0" smtClean="0"/>
              <a:t>Otras relaciones tienen sus propios esquemas. Entre las relaciones que podemos poner en </a:t>
            </a:r>
            <a:r>
              <a:rPr lang="es-EC" sz="3200" dirty="0"/>
              <a:t>esquemas </a:t>
            </a:r>
            <a:r>
              <a:rPr lang="es-EC" sz="3200" dirty="0" smtClean="0"/>
              <a:t>están </a:t>
            </a:r>
            <a:r>
              <a:rPr lang="es-EC" sz="3200" dirty="0"/>
              <a:t>los vínculos </a:t>
            </a:r>
            <a:r>
              <a:rPr lang="es-EC" sz="3200" dirty="0" smtClean="0"/>
              <a:t>predeterminados, </a:t>
            </a:r>
            <a:r>
              <a:rPr lang="es-EC" sz="3200" dirty="0"/>
              <a:t>como los familiares y los esquemas de intercambio.  </a:t>
            </a:r>
            <a:endParaRPr lang="es-EC" sz="3200" dirty="0" smtClean="0"/>
          </a:p>
          <a:p>
            <a:pPr algn="just"/>
            <a:r>
              <a:rPr lang="es-EC" sz="3200" dirty="0" smtClean="0"/>
              <a:t>Ejemplo 4 y 5.</a:t>
            </a:r>
            <a:endParaRPr lang="en-US" sz="3200" dirty="0"/>
          </a:p>
        </p:txBody>
      </p:sp>
    </p:spTree>
    <p:extLst>
      <p:ext uri="{BB962C8B-B14F-4D97-AF65-F5344CB8AC3E}">
        <p14:creationId xmlns="" xmlns:p14="http://schemas.microsoft.com/office/powerpoint/2010/main" val="3044456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043608" y="1412776"/>
            <a:ext cx="252028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dirty="0" smtClean="0"/>
              <a:t>Vehículo para la comunicación de ideas</a:t>
            </a:r>
            <a:endParaRPr lang="es-PE" sz="2800" dirty="0"/>
          </a:p>
        </p:txBody>
      </p:sp>
      <p:sp>
        <p:nvSpPr>
          <p:cNvPr id="3" name="2 Rectángulo redondeado"/>
          <p:cNvSpPr/>
          <p:nvPr/>
        </p:nvSpPr>
        <p:spPr>
          <a:xfrm>
            <a:off x="5724128" y="1418928"/>
            <a:ext cx="2520280"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dirty="0" smtClean="0"/>
              <a:t>Modo de decir o nombrar las cosas</a:t>
            </a:r>
            <a:endParaRPr lang="es-PE" sz="2800" dirty="0"/>
          </a:p>
        </p:txBody>
      </p:sp>
      <p:sp>
        <p:nvSpPr>
          <p:cNvPr id="4" name="3 Rectángulo redondeado"/>
          <p:cNvSpPr/>
          <p:nvPr/>
        </p:nvSpPr>
        <p:spPr>
          <a:xfrm>
            <a:off x="2915816" y="5229200"/>
            <a:ext cx="3168352"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2800" dirty="0" smtClean="0"/>
              <a:t>Interacción e intercambio de ideas con otros</a:t>
            </a:r>
            <a:endParaRPr lang="es-PE" sz="2800" dirty="0"/>
          </a:p>
        </p:txBody>
      </p:sp>
      <p:cxnSp>
        <p:nvCxnSpPr>
          <p:cNvPr id="6" name="5 Conector recto de flecha"/>
          <p:cNvCxnSpPr/>
          <p:nvPr/>
        </p:nvCxnSpPr>
        <p:spPr>
          <a:xfrm>
            <a:off x="3707904" y="2383644"/>
            <a:ext cx="1656184" cy="0"/>
          </a:xfrm>
          <a:prstGeom prst="straightConnector1">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flipV="1">
            <a:off x="6084168" y="3211736"/>
            <a:ext cx="900100" cy="1873448"/>
          </a:xfrm>
          <a:prstGeom prst="straightConnector1">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8" name="7 Conector recto de flecha"/>
          <p:cNvCxnSpPr/>
          <p:nvPr/>
        </p:nvCxnSpPr>
        <p:spPr>
          <a:xfrm>
            <a:off x="2195736" y="3211736"/>
            <a:ext cx="936104" cy="1801440"/>
          </a:xfrm>
          <a:prstGeom prst="straightConnector1">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6120172" y="864940"/>
            <a:ext cx="1728192" cy="461665"/>
          </a:xfrm>
          <a:prstGeom prst="rect">
            <a:avLst/>
          </a:prstGeom>
        </p:spPr>
        <p:txBody>
          <a:bodyPr wrap="square">
            <a:spAutoFit/>
          </a:bodyPr>
          <a:lstStyle/>
          <a:p>
            <a:r>
              <a:rPr lang="es-PE" sz="2400" dirty="0" smtClean="0"/>
              <a:t>LENGUAJE</a:t>
            </a:r>
            <a:endParaRPr lang="es-PE" sz="2400" dirty="0"/>
          </a:p>
        </p:txBody>
      </p:sp>
      <p:sp>
        <p:nvSpPr>
          <p:cNvPr id="18" name="17 Rectángulo"/>
          <p:cNvSpPr/>
          <p:nvPr/>
        </p:nvSpPr>
        <p:spPr>
          <a:xfrm>
            <a:off x="1634247" y="895113"/>
            <a:ext cx="1281569" cy="461665"/>
          </a:xfrm>
          <a:prstGeom prst="rect">
            <a:avLst/>
          </a:prstGeom>
        </p:spPr>
        <p:txBody>
          <a:bodyPr wrap="none">
            <a:spAutoFit/>
          </a:bodyPr>
          <a:lstStyle/>
          <a:p>
            <a:r>
              <a:rPr lang="es-PE" sz="2400" dirty="0" smtClean="0"/>
              <a:t>LENGUA</a:t>
            </a:r>
            <a:endParaRPr lang="es-PE" sz="2400" dirty="0">
              <a:effectLst/>
            </a:endParaRPr>
          </a:p>
        </p:txBody>
      </p:sp>
      <p:sp>
        <p:nvSpPr>
          <p:cNvPr id="19" name="18 Rectángulo"/>
          <p:cNvSpPr/>
          <p:nvPr/>
        </p:nvSpPr>
        <p:spPr>
          <a:xfrm>
            <a:off x="3972541" y="2564904"/>
            <a:ext cx="1066318" cy="461665"/>
          </a:xfrm>
          <a:prstGeom prst="rect">
            <a:avLst/>
          </a:prstGeom>
        </p:spPr>
        <p:txBody>
          <a:bodyPr wrap="none">
            <a:spAutoFit/>
          </a:bodyPr>
          <a:lstStyle/>
          <a:p>
            <a:r>
              <a:rPr lang="es-PE" sz="2400" dirty="0" smtClean="0"/>
              <a:t>HABLA</a:t>
            </a:r>
            <a:endParaRPr lang="es-PE" sz="2400" dirty="0"/>
          </a:p>
        </p:txBody>
      </p:sp>
      <p:sp>
        <p:nvSpPr>
          <p:cNvPr id="20" name="19 Rectángulo"/>
          <p:cNvSpPr/>
          <p:nvPr/>
        </p:nvSpPr>
        <p:spPr>
          <a:xfrm>
            <a:off x="3354846" y="4623519"/>
            <a:ext cx="2381486" cy="461665"/>
          </a:xfrm>
          <a:prstGeom prst="rect">
            <a:avLst/>
          </a:prstGeom>
        </p:spPr>
        <p:txBody>
          <a:bodyPr wrap="none">
            <a:spAutoFit/>
          </a:bodyPr>
          <a:lstStyle/>
          <a:p>
            <a:r>
              <a:rPr lang="es-PE" sz="2400" dirty="0" smtClean="0"/>
              <a:t>COMUNICACION</a:t>
            </a:r>
            <a:endParaRPr lang="es-PE" sz="2400" dirty="0"/>
          </a:p>
        </p:txBody>
      </p:sp>
      <p:sp>
        <p:nvSpPr>
          <p:cNvPr id="21" name="20 Rectángulo"/>
          <p:cNvSpPr/>
          <p:nvPr/>
        </p:nvSpPr>
        <p:spPr>
          <a:xfrm>
            <a:off x="3837087" y="3317463"/>
            <a:ext cx="1274709" cy="830997"/>
          </a:xfrm>
          <a:prstGeom prst="rect">
            <a:avLst/>
          </a:prstGeom>
        </p:spPr>
        <p:txBody>
          <a:bodyPr wrap="none">
            <a:spAutoFit/>
          </a:bodyPr>
          <a:lstStyle/>
          <a:p>
            <a:pPr algn="ctr"/>
            <a:r>
              <a:rPr lang="es-PE" sz="2400" dirty="0"/>
              <a:t>u</a:t>
            </a:r>
            <a:r>
              <a:rPr lang="es-PE" sz="2400" dirty="0" smtClean="0"/>
              <a:t>so</a:t>
            </a:r>
          </a:p>
          <a:p>
            <a:pPr algn="ctr"/>
            <a:r>
              <a:rPr lang="es-PE" sz="2400" dirty="0" smtClean="0"/>
              <a:t>individual</a:t>
            </a:r>
            <a:endParaRPr lang="es-PE" sz="2400" dirty="0"/>
          </a:p>
        </p:txBody>
      </p:sp>
    </p:spTree>
    <p:extLst>
      <p:ext uri="{BB962C8B-B14F-4D97-AF65-F5344CB8AC3E}">
        <p14:creationId xmlns="" xmlns:p14="http://schemas.microsoft.com/office/powerpoint/2010/main" val="3881014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568952" cy="1981919"/>
          </a:xfrm>
        </p:spPr>
        <p:txBody>
          <a:bodyPr>
            <a:normAutofit fontScale="90000"/>
          </a:bodyPr>
          <a:lstStyle/>
          <a:p>
            <a:pPr algn="just"/>
            <a:r>
              <a:rPr lang="es-EC" sz="2400" b="1" dirty="0" smtClean="0"/>
              <a:t>Ejemplo4     </a:t>
            </a:r>
            <a:r>
              <a:rPr lang="es-EC" sz="2400" dirty="0" smtClean="0"/>
              <a:t/>
            </a:r>
            <a:br>
              <a:rPr lang="es-EC" sz="2400" dirty="0" smtClean="0"/>
            </a:br>
            <a:r>
              <a:rPr lang="es-EC" sz="2400" dirty="0" smtClean="0"/>
              <a:t>María </a:t>
            </a:r>
            <a:r>
              <a:rPr lang="es-EC" sz="2400" dirty="0"/>
              <a:t>y Pedro son esposos y tiene tres hijos, Luis, Jaime y Jairo. De estos tres, el único que se ha casado es Jairo, con Beatriz, y tiene dos hijas, Carmen y Sandra. Beatriz, a su vez, es hija única de Tony y </a:t>
            </a:r>
            <a:r>
              <a:rPr lang="es-EC" sz="2400" dirty="0" err="1"/>
              <a:t>Mila</a:t>
            </a:r>
            <a:r>
              <a:rPr lang="es-EC" sz="2400" dirty="0"/>
              <a:t>. ¿Qué relación hay entre Carmen y Pedro? ¿Qué relación hay entre Jaime y </a:t>
            </a:r>
            <a:r>
              <a:rPr lang="es-EC" sz="2400" dirty="0" err="1"/>
              <a:t>Mila</a:t>
            </a:r>
            <a:r>
              <a:rPr lang="es-EC" sz="2400" dirty="0"/>
              <a:t>? ¿Qué relación hay entre Luis y Sandra</a:t>
            </a:r>
            <a:r>
              <a:rPr lang="es-EC" sz="2400" dirty="0" smtClean="0"/>
              <a:t>?</a:t>
            </a:r>
            <a:endParaRPr lang="en-US" sz="2400" dirty="0"/>
          </a:p>
        </p:txBody>
      </p:sp>
      <p:sp>
        <p:nvSpPr>
          <p:cNvPr id="3" name="2 Marcador de texto"/>
          <p:cNvSpPr>
            <a:spLocks noGrp="1"/>
          </p:cNvSpPr>
          <p:nvPr>
            <p:ph type="body" idx="1"/>
          </p:nvPr>
        </p:nvSpPr>
        <p:spPr>
          <a:xfrm>
            <a:off x="107504" y="2537058"/>
            <a:ext cx="8712968" cy="4121422"/>
          </a:xfrm>
        </p:spPr>
        <p:txBody>
          <a:bodyPr>
            <a:normAutofit fontScale="92500" lnSpcReduction="10000"/>
          </a:bodyPr>
          <a:lstStyle/>
          <a:p>
            <a:r>
              <a:rPr lang="es-EC" dirty="0" smtClean="0"/>
              <a:t>           </a:t>
            </a:r>
            <a:r>
              <a:rPr lang="es-EC" sz="2800" dirty="0" smtClean="0">
                <a:solidFill>
                  <a:schemeClr val="tx1"/>
                </a:solidFill>
              </a:rPr>
              <a:t>Pedro                María	       Tony	    </a:t>
            </a:r>
            <a:r>
              <a:rPr lang="es-EC" sz="2800" dirty="0" err="1" smtClean="0">
                <a:solidFill>
                  <a:schemeClr val="tx1"/>
                </a:solidFill>
              </a:rPr>
              <a:t>Mila</a:t>
            </a:r>
            <a:endParaRPr lang="es-EC" sz="2800" dirty="0" smtClean="0">
              <a:solidFill>
                <a:schemeClr val="tx1"/>
              </a:solidFill>
            </a:endParaRPr>
          </a:p>
          <a:p>
            <a:endParaRPr lang="es-EC" sz="2800" dirty="0">
              <a:solidFill>
                <a:schemeClr val="tx1"/>
              </a:solidFill>
            </a:endParaRPr>
          </a:p>
          <a:p>
            <a:endParaRPr lang="es-EC" sz="2800" dirty="0" smtClean="0">
              <a:solidFill>
                <a:schemeClr val="tx1"/>
              </a:solidFill>
            </a:endParaRPr>
          </a:p>
          <a:p>
            <a:endParaRPr lang="es-EC" sz="2800" dirty="0">
              <a:solidFill>
                <a:schemeClr val="tx1"/>
              </a:solidFill>
            </a:endParaRPr>
          </a:p>
          <a:p>
            <a:endParaRPr lang="es-EC" sz="2800" dirty="0" smtClean="0">
              <a:solidFill>
                <a:schemeClr val="tx1"/>
              </a:solidFill>
            </a:endParaRPr>
          </a:p>
          <a:p>
            <a:r>
              <a:rPr lang="es-EC" sz="2800" dirty="0" smtClean="0">
                <a:solidFill>
                  <a:schemeClr val="tx1"/>
                </a:solidFill>
              </a:rPr>
              <a:t>Luis		Jaime	       Jairo	Beatriz</a:t>
            </a:r>
          </a:p>
          <a:p>
            <a:endParaRPr lang="es-EC" sz="2800" dirty="0">
              <a:solidFill>
                <a:schemeClr val="tx1"/>
              </a:solidFill>
            </a:endParaRPr>
          </a:p>
          <a:p>
            <a:endParaRPr lang="es-EC" sz="2800" dirty="0" smtClean="0">
              <a:solidFill>
                <a:schemeClr val="tx1"/>
              </a:solidFill>
            </a:endParaRPr>
          </a:p>
          <a:p>
            <a:r>
              <a:rPr lang="es-EC" sz="2800" dirty="0">
                <a:solidFill>
                  <a:schemeClr val="tx1"/>
                </a:solidFill>
              </a:rPr>
              <a:t>	</a:t>
            </a:r>
            <a:r>
              <a:rPr lang="es-EC" sz="2800" dirty="0" smtClean="0">
                <a:solidFill>
                  <a:schemeClr val="tx1"/>
                </a:solidFill>
              </a:rPr>
              <a:t>	       Carmen		       Sandra</a:t>
            </a:r>
            <a:endParaRPr lang="en-US" sz="2800" dirty="0">
              <a:solidFill>
                <a:schemeClr val="tx1"/>
              </a:solidFill>
            </a:endParaRPr>
          </a:p>
        </p:txBody>
      </p:sp>
      <p:grpSp>
        <p:nvGrpSpPr>
          <p:cNvPr id="5" name="223 Grupo"/>
          <p:cNvGrpSpPr/>
          <p:nvPr/>
        </p:nvGrpSpPr>
        <p:grpSpPr>
          <a:xfrm>
            <a:off x="755577" y="2636912"/>
            <a:ext cx="5112567" cy="3816425"/>
            <a:chOff x="0" y="0"/>
            <a:chExt cx="4722788" cy="2476281"/>
          </a:xfrm>
        </p:grpSpPr>
        <p:cxnSp>
          <p:nvCxnSpPr>
            <p:cNvPr id="6" name="78 Conector recto de flecha"/>
            <p:cNvCxnSpPr/>
            <p:nvPr/>
          </p:nvCxnSpPr>
          <p:spPr>
            <a:xfrm>
              <a:off x="946298" y="0"/>
              <a:ext cx="83127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79 Conector recto de flecha"/>
            <p:cNvCxnSpPr/>
            <p:nvPr/>
          </p:nvCxnSpPr>
          <p:spPr>
            <a:xfrm>
              <a:off x="3019647" y="1467293"/>
              <a:ext cx="58166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80 Conector recto de flecha"/>
            <p:cNvCxnSpPr/>
            <p:nvPr/>
          </p:nvCxnSpPr>
          <p:spPr>
            <a:xfrm>
              <a:off x="3891516" y="10632"/>
              <a:ext cx="831272"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81 Conector recto"/>
            <p:cNvCxnSpPr/>
            <p:nvPr/>
          </p:nvCxnSpPr>
          <p:spPr>
            <a:xfrm>
              <a:off x="4348716" y="0"/>
              <a:ext cx="11875" cy="48688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82 Conector recto"/>
            <p:cNvCxnSpPr/>
            <p:nvPr/>
          </p:nvCxnSpPr>
          <p:spPr>
            <a:xfrm>
              <a:off x="3274828" y="1456660"/>
              <a:ext cx="0" cy="3206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83 Conector recto de flecha"/>
            <p:cNvCxnSpPr/>
            <p:nvPr/>
          </p:nvCxnSpPr>
          <p:spPr>
            <a:xfrm>
              <a:off x="1392865" y="0"/>
              <a:ext cx="23751" cy="11994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84 Conector recto de flecha"/>
            <p:cNvCxnSpPr/>
            <p:nvPr/>
          </p:nvCxnSpPr>
          <p:spPr>
            <a:xfrm flipH="1">
              <a:off x="0" y="393404"/>
              <a:ext cx="1412908" cy="87877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85 Conector recto de flecha"/>
            <p:cNvCxnSpPr/>
            <p:nvPr/>
          </p:nvCxnSpPr>
          <p:spPr>
            <a:xfrm>
              <a:off x="1414130" y="393404"/>
              <a:ext cx="1235033" cy="87820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 name="86 Conector recto de flecha"/>
            <p:cNvCxnSpPr/>
            <p:nvPr/>
          </p:nvCxnSpPr>
          <p:spPr>
            <a:xfrm flipH="1">
              <a:off x="2647507" y="1775637"/>
              <a:ext cx="629698" cy="7006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87 Conector recto de flecha"/>
            <p:cNvCxnSpPr/>
            <p:nvPr/>
          </p:nvCxnSpPr>
          <p:spPr>
            <a:xfrm>
              <a:off x="3274828" y="1775637"/>
              <a:ext cx="854710" cy="6172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88 Conector recto de flecha"/>
            <p:cNvCxnSpPr/>
            <p:nvPr/>
          </p:nvCxnSpPr>
          <p:spPr>
            <a:xfrm flipH="1">
              <a:off x="3944679" y="489097"/>
              <a:ext cx="391483" cy="78320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1741408654"/>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568952" cy="1981919"/>
          </a:xfrm>
        </p:spPr>
        <p:txBody>
          <a:bodyPr>
            <a:normAutofit/>
          </a:bodyPr>
          <a:lstStyle/>
          <a:p>
            <a:r>
              <a:rPr lang="es-EC" sz="2400" b="1" dirty="0" smtClean="0"/>
              <a:t>                                            Ejemplo </a:t>
            </a:r>
            <a:r>
              <a:rPr lang="es-EC" sz="2400" b="1" dirty="0"/>
              <a:t># 5</a:t>
            </a:r>
            <a:r>
              <a:rPr lang="en-US" sz="2400" dirty="0"/>
              <a:t/>
            </a:r>
            <a:br>
              <a:rPr lang="en-US" sz="2400" dirty="0"/>
            </a:br>
            <a:r>
              <a:rPr lang="es-EC" sz="2400" dirty="0"/>
              <a:t>Mayra, Miguel y Jorge tenían 5 caramelos cada uno. Jorge compro 10 caramelos, le devolvió 2 a Miguel y le regalo 3 a Mayra. Miguel le presto 4 caramelos a Mayra y un </a:t>
            </a:r>
            <a:r>
              <a:rPr lang="es-EC" sz="2400" dirty="0" err="1"/>
              <a:t>tio</a:t>
            </a:r>
            <a:r>
              <a:rPr lang="es-EC" sz="2400" dirty="0"/>
              <a:t> le regalo 5 caramelos. Al final, ¿Cuántos caramelos tenia Miguel?</a:t>
            </a:r>
            <a:endParaRPr lang="en-US" sz="2400" dirty="0"/>
          </a:p>
        </p:txBody>
      </p:sp>
      <p:sp>
        <p:nvSpPr>
          <p:cNvPr id="3" name="2 Marcador de texto"/>
          <p:cNvSpPr>
            <a:spLocks noGrp="1"/>
          </p:cNvSpPr>
          <p:nvPr>
            <p:ph type="body" idx="1"/>
          </p:nvPr>
        </p:nvSpPr>
        <p:spPr>
          <a:xfrm>
            <a:off x="107504" y="2420888"/>
            <a:ext cx="8712968" cy="4320480"/>
          </a:xfrm>
        </p:spPr>
        <p:txBody>
          <a:bodyPr>
            <a:normAutofit fontScale="77500" lnSpcReduction="20000"/>
          </a:bodyPr>
          <a:lstStyle/>
          <a:p>
            <a:r>
              <a:rPr lang="es-EC" dirty="0" smtClean="0"/>
              <a:t>           				</a:t>
            </a:r>
            <a:r>
              <a:rPr lang="es-EC" sz="2800" dirty="0" smtClean="0">
                <a:solidFill>
                  <a:schemeClr val="tx1"/>
                </a:solidFill>
              </a:rPr>
              <a:t>       5</a:t>
            </a:r>
          </a:p>
          <a:p>
            <a:r>
              <a:rPr lang="es-EC" sz="2800" dirty="0">
                <a:solidFill>
                  <a:schemeClr val="tx1"/>
                </a:solidFill>
              </a:rPr>
              <a:t>	</a:t>
            </a:r>
            <a:r>
              <a:rPr lang="es-EC" sz="3300" dirty="0" smtClean="0">
                <a:solidFill>
                  <a:schemeClr val="tx1"/>
                </a:solidFill>
              </a:rPr>
              <a:t>           10		   Jorge</a:t>
            </a:r>
          </a:p>
          <a:p>
            <a:r>
              <a:rPr lang="es-EC" sz="3300" dirty="0">
                <a:solidFill>
                  <a:schemeClr val="tx1"/>
                </a:solidFill>
              </a:rPr>
              <a:t>	</a:t>
            </a:r>
            <a:r>
              <a:rPr lang="es-EC" sz="3300" dirty="0" smtClean="0">
                <a:solidFill>
                  <a:schemeClr val="tx1"/>
                </a:solidFill>
              </a:rPr>
              <a:t>						      5</a:t>
            </a:r>
          </a:p>
          <a:p>
            <a:r>
              <a:rPr lang="es-EC" sz="3300" dirty="0" smtClean="0">
                <a:solidFill>
                  <a:schemeClr val="tx1"/>
                </a:solidFill>
              </a:rPr>
              <a:t>			 </a:t>
            </a:r>
          </a:p>
          <a:p>
            <a:r>
              <a:rPr lang="es-EC" sz="3300" dirty="0">
                <a:solidFill>
                  <a:schemeClr val="tx1"/>
                </a:solidFill>
              </a:rPr>
              <a:t>	</a:t>
            </a:r>
            <a:r>
              <a:rPr lang="es-EC" sz="3300" dirty="0" smtClean="0">
                <a:solidFill>
                  <a:schemeClr val="tx1"/>
                </a:solidFill>
              </a:rPr>
              <a:t>		       3		         2</a:t>
            </a:r>
          </a:p>
          <a:p>
            <a:endParaRPr lang="es-EC" sz="3300" dirty="0">
              <a:solidFill>
                <a:schemeClr val="tx1"/>
              </a:solidFill>
            </a:endParaRPr>
          </a:p>
          <a:p>
            <a:r>
              <a:rPr lang="es-EC" sz="3300" dirty="0" smtClean="0">
                <a:solidFill>
                  <a:schemeClr val="tx1"/>
                </a:solidFill>
              </a:rPr>
              <a:t>				      </a:t>
            </a:r>
          </a:p>
          <a:p>
            <a:r>
              <a:rPr lang="es-EC" sz="3300" dirty="0">
                <a:solidFill>
                  <a:schemeClr val="tx1"/>
                </a:solidFill>
              </a:rPr>
              <a:t>	</a:t>
            </a:r>
            <a:r>
              <a:rPr lang="es-EC" sz="3300" dirty="0" smtClean="0">
                <a:solidFill>
                  <a:schemeClr val="tx1"/>
                </a:solidFill>
              </a:rPr>
              <a:t>			</a:t>
            </a:r>
          </a:p>
          <a:p>
            <a:r>
              <a:rPr lang="es-EC" sz="3300" dirty="0">
                <a:solidFill>
                  <a:schemeClr val="tx1"/>
                </a:solidFill>
              </a:rPr>
              <a:t>	</a:t>
            </a:r>
            <a:r>
              <a:rPr lang="es-EC" sz="3300" dirty="0" smtClean="0">
                <a:solidFill>
                  <a:schemeClr val="tx1"/>
                </a:solidFill>
              </a:rPr>
              <a:t>			</a:t>
            </a:r>
            <a:r>
              <a:rPr lang="es-EC" sz="3300" dirty="0">
                <a:solidFill>
                  <a:schemeClr val="tx1"/>
                </a:solidFill>
              </a:rPr>
              <a:t> </a:t>
            </a:r>
            <a:r>
              <a:rPr lang="es-EC" sz="3300" dirty="0" smtClean="0">
                <a:solidFill>
                  <a:schemeClr val="tx1"/>
                </a:solidFill>
              </a:rPr>
              <a:t>       4</a:t>
            </a:r>
          </a:p>
          <a:p>
            <a:r>
              <a:rPr lang="es-EC" sz="3300" dirty="0">
                <a:solidFill>
                  <a:schemeClr val="tx1"/>
                </a:solidFill>
              </a:rPr>
              <a:t>	</a:t>
            </a:r>
            <a:r>
              <a:rPr lang="es-EC" sz="3300" dirty="0" smtClean="0">
                <a:solidFill>
                  <a:schemeClr val="tx1"/>
                </a:solidFill>
              </a:rPr>
              <a:t>	     Mayra			Miguel</a:t>
            </a:r>
          </a:p>
          <a:p>
            <a:r>
              <a:rPr lang="es-EC" sz="3300" dirty="0">
                <a:solidFill>
                  <a:schemeClr val="tx1"/>
                </a:solidFill>
              </a:rPr>
              <a:t>	</a:t>
            </a:r>
            <a:r>
              <a:rPr lang="es-EC" sz="3300" dirty="0" smtClean="0">
                <a:solidFill>
                  <a:schemeClr val="tx1"/>
                </a:solidFill>
              </a:rPr>
              <a:t>	         5				      5</a:t>
            </a:r>
            <a:endParaRPr lang="es-EC" sz="3300" dirty="0">
              <a:solidFill>
                <a:schemeClr val="tx1"/>
              </a:solidFill>
            </a:endParaRPr>
          </a:p>
        </p:txBody>
      </p:sp>
      <p:grpSp>
        <p:nvGrpSpPr>
          <p:cNvPr id="17" name="270 Grupo"/>
          <p:cNvGrpSpPr/>
          <p:nvPr/>
        </p:nvGrpSpPr>
        <p:grpSpPr>
          <a:xfrm>
            <a:off x="2232599" y="3295282"/>
            <a:ext cx="4931689" cy="3014038"/>
            <a:chOff x="0" y="0"/>
            <a:chExt cx="2941213" cy="1885950"/>
          </a:xfrm>
        </p:grpSpPr>
        <p:cxnSp>
          <p:nvCxnSpPr>
            <p:cNvPr id="18" name="89 Conector recto de flecha"/>
            <p:cNvCxnSpPr/>
            <p:nvPr/>
          </p:nvCxnSpPr>
          <p:spPr>
            <a:xfrm>
              <a:off x="0" y="0"/>
              <a:ext cx="105690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90 Conector recto de flecha"/>
            <p:cNvCxnSpPr/>
            <p:nvPr/>
          </p:nvCxnSpPr>
          <p:spPr>
            <a:xfrm flipH="1">
              <a:off x="476250" y="142875"/>
              <a:ext cx="782955" cy="1602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91 Conector recto de flecha"/>
            <p:cNvCxnSpPr/>
            <p:nvPr/>
          </p:nvCxnSpPr>
          <p:spPr>
            <a:xfrm>
              <a:off x="1400175" y="161925"/>
              <a:ext cx="938926" cy="15908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92 Conector recto de flecha"/>
            <p:cNvCxnSpPr/>
            <p:nvPr/>
          </p:nvCxnSpPr>
          <p:spPr>
            <a:xfrm flipH="1">
              <a:off x="2466975" y="485775"/>
              <a:ext cx="474238" cy="12581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93 Conector recto de flecha"/>
            <p:cNvCxnSpPr/>
            <p:nvPr/>
          </p:nvCxnSpPr>
          <p:spPr>
            <a:xfrm flipH="1">
              <a:off x="828675" y="1885950"/>
              <a:ext cx="110363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144758099"/>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952500"/>
            <a:ext cx="7955161" cy="1362075"/>
          </a:xfrm>
        </p:spPr>
        <p:txBody>
          <a:bodyPr/>
          <a:lstStyle/>
          <a:p>
            <a:r>
              <a:rPr lang="es-EC" dirty="0" smtClean="0"/>
              <a:t>ANALISIS</a:t>
            </a:r>
            <a:endParaRPr lang="en-US" dirty="0"/>
          </a:p>
        </p:txBody>
      </p:sp>
      <p:sp>
        <p:nvSpPr>
          <p:cNvPr id="3" name="2 Marcador de texto"/>
          <p:cNvSpPr>
            <a:spLocks noGrp="1"/>
          </p:cNvSpPr>
          <p:nvPr>
            <p:ph type="body" idx="1"/>
          </p:nvPr>
        </p:nvSpPr>
        <p:spPr>
          <a:xfrm>
            <a:off x="395536" y="2492896"/>
            <a:ext cx="8424935" cy="4104456"/>
          </a:xfrm>
        </p:spPr>
        <p:txBody>
          <a:bodyPr>
            <a:noAutofit/>
          </a:bodyPr>
          <a:lstStyle/>
          <a:p>
            <a:pPr algn="just"/>
            <a:r>
              <a:rPr lang="es-EC" sz="3200" dirty="0" smtClean="0"/>
              <a:t>Es la descomposición  de un todo  en sus partes, teniendo una variable como criterio de análisis.</a:t>
            </a:r>
          </a:p>
          <a:p>
            <a:pPr algn="just"/>
            <a:r>
              <a:rPr lang="es-EC" sz="3200" dirty="0" smtClean="0"/>
              <a:t>Se interpreta el escrito en término de las partes de una clase, si bien se asemeja a una clasificación jerárquica, no lo es, porque no hay subclases, sino actividades descritas en las divisiones que se derivan de ella.</a:t>
            </a:r>
          </a:p>
          <a:p>
            <a:pPr algn="just"/>
            <a:r>
              <a:rPr lang="es-EC" sz="3200" dirty="0" smtClean="0"/>
              <a:t>Ejemplo 6.</a:t>
            </a:r>
            <a:endParaRPr lang="en-US" sz="3200" dirty="0"/>
          </a:p>
        </p:txBody>
      </p:sp>
    </p:spTree>
    <p:extLst>
      <p:ext uri="{BB962C8B-B14F-4D97-AF65-F5344CB8AC3E}">
        <p14:creationId xmlns="" xmlns:p14="http://schemas.microsoft.com/office/powerpoint/2010/main" val="361465270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568952" cy="6394722"/>
          </a:xfrm>
        </p:spPr>
        <p:txBody>
          <a:bodyPr>
            <a:noAutofit/>
          </a:bodyPr>
          <a:lstStyle/>
          <a:p>
            <a:r>
              <a:rPr lang="es-EC" sz="2800" b="1" dirty="0"/>
              <a:t>Ejemplo # 6</a:t>
            </a:r>
            <a:r>
              <a:rPr lang="en-US" sz="2800" dirty="0"/>
              <a:t/>
            </a:r>
            <a:br>
              <a:rPr lang="en-US" sz="2800" dirty="0"/>
            </a:br>
            <a:r>
              <a:rPr lang="es-EC" sz="2800" dirty="0"/>
              <a:t>Las clases tiene tres partes: la introducción, el cuerpo y el cierre. La introducción se utiliza para la ubicación del alumno en el conocimiento que se enseña, y para la revisión de su experiencia previa en el tema del día. El cuerpo de la clase se inicia con actividades motivacionales que ilustran el proceso de la clase, luego viene el análisis de esas actividades para el logro de la identificación del proceso que se enseña; sigue la presentación del procedimiento correspondiente al proceso, y se concluye haciendo prácticas. Finalmente, el cierre incluye la revisión de lo aprendido en la clase, reflexión acerca del tema, y se termina enfatizando valores y actitudes asociadas al proceso estudiado</a:t>
            </a:r>
            <a:r>
              <a:rPr lang="es-EC" sz="2800" dirty="0" smtClean="0"/>
              <a:t>.</a:t>
            </a:r>
            <a:endParaRPr lang="en-US" sz="2800" dirty="0"/>
          </a:p>
        </p:txBody>
      </p:sp>
    </p:spTree>
    <p:extLst>
      <p:ext uri="{BB962C8B-B14F-4D97-AF65-F5344CB8AC3E}">
        <p14:creationId xmlns="" xmlns:p14="http://schemas.microsoft.com/office/powerpoint/2010/main" val="710423016"/>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28775" y="188640"/>
            <a:ext cx="5886450" cy="6552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536011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899592" y="3200400"/>
            <a:ext cx="7344816" cy="2964904"/>
          </a:xfrm>
        </p:spPr>
        <p:txBody>
          <a:bodyPr>
            <a:normAutofit/>
          </a:bodyPr>
          <a:lstStyle/>
          <a:p>
            <a:pPr algn="just"/>
            <a:r>
              <a:rPr lang="es-EC" sz="3600" dirty="0" smtClean="0"/>
              <a:t>Identifica el esquema o patrón de organización de los siguientes textos. En cada caso identifica el esquema que corresponda al proceso de mayor nivel.</a:t>
            </a:r>
            <a:endParaRPr lang="en-US" sz="3600" dirty="0"/>
          </a:p>
        </p:txBody>
      </p:sp>
      <p:sp>
        <p:nvSpPr>
          <p:cNvPr id="3" name="2 Título"/>
          <p:cNvSpPr>
            <a:spLocks noGrp="1"/>
          </p:cNvSpPr>
          <p:nvPr>
            <p:ph type="ctrTitle"/>
          </p:nvPr>
        </p:nvSpPr>
        <p:spPr/>
        <p:txBody>
          <a:bodyPr/>
          <a:lstStyle/>
          <a:p>
            <a:r>
              <a:rPr lang="es-EC" dirty="0" smtClean="0"/>
              <a:t>TALLER 1</a:t>
            </a:r>
            <a:endParaRPr lang="en-US" dirty="0"/>
          </a:p>
        </p:txBody>
      </p:sp>
    </p:spTree>
    <p:extLst>
      <p:ext uri="{BB962C8B-B14F-4D97-AF65-F5344CB8AC3E}">
        <p14:creationId xmlns="" xmlns:p14="http://schemas.microsoft.com/office/powerpoint/2010/main" val="337379707"/>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295400" y="3200400"/>
            <a:ext cx="6400800" cy="3396952"/>
          </a:xfrm>
        </p:spPr>
        <p:txBody>
          <a:bodyPr>
            <a:normAutofit/>
          </a:bodyPr>
          <a:lstStyle/>
          <a:p>
            <a:r>
              <a:rPr lang="es-EC" sz="3600" dirty="0" smtClean="0"/>
              <a:t>En esta lección aplicaremos estos mapas de conocimiento o estructuras organizativas a varios ejemplos escritos</a:t>
            </a:r>
            <a:endParaRPr lang="en-US" sz="3600" dirty="0"/>
          </a:p>
        </p:txBody>
      </p:sp>
      <p:sp>
        <p:nvSpPr>
          <p:cNvPr id="3" name="2 Título"/>
          <p:cNvSpPr>
            <a:spLocks noGrp="1"/>
          </p:cNvSpPr>
          <p:nvPr>
            <p:ph type="ctrTitle"/>
          </p:nvPr>
        </p:nvSpPr>
        <p:spPr/>
        <p:txBody>
          <a:bodyPr/>
          <a:lstStyle/>
          <a:p>
            <a:r>
              <a:rPr lang="es-EC" dirty="0" smtClean="0"/>
              <a:t>APLICACIÓN DE LOS MAPAS DE CONOCIMIENTO A LA LECTURA</a:t>
            </a:r>
            <a:endParaRPr lang="en-US" dirty="0"/>
          </a:p>
        </p:txBody>
      </p:sp>
    </p:spTree>
    <p:extLst>
      <p:ext uri="{BB962C8B-B14F-4D97-AF65-F5344CB8AC3E}">
        <p14:creationId xmlns="" xmlns:p14="http://schemas.microsoft.com/office/powerpoint/2010/main" val="1381521753"/>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Práctica 1</a:t>
            </a:r>
            <a:endParaRPr lang="en-US" dirty="0"/>
          </a:p>
        </p:txBody>
      </p:sp>
      <p:sp>
        <p:nvSpPr>
          <p:cNvPr id="3" name="2 Marcador de texto"/>
          <p:cNvSpPr>
            <a:spLocks noGrp="1"/>
          </p:cNvSpPr>
          <p:nvPr>
            <p:ph type="body" idx="1"/>
          </p:nvPr>
        </p:nvSpPr>
        <p:spPr>
          <a:xfrm>
            <a:off x="722313" y="2547938"/>
            <a:ext cx="7772400" cy="4121422"/>
          </a:xfrm>
        </p:spPr>
        <p:txBody>
          <a:bodyPr>
            <a:normAutofit/>
          </a:bodyPr>
          <a:lstStyle/>
          <a:p>
            <a:pPr algn="just"/>
            <a:r>
              <a:rPr lang="es-EC" sz="3600" dirty="0" smtClean="0">
                <a:solidFill>
                  <a:schemeClr val="tx1"/>
                </a:solidFill>
              </a:rPr>
              <a:t>Un espejo es un tipo o clase de objeto que proporciona imágenes; pueden ser de bordes biselados y sin biselar, de mano y de pared y se utilizan para reproducir la imagen de objetos, sujetos o situaciones. También hay espejos grandes y pequeños.</a:t>
            </a:r>
            <a:endParaRPr lang="en-US" sz="3600" dirty="0">
              <a:solidFill>
                <a:schemeClr val="tx1"/>
              </a:solidFill>
            </a:endParaRPr>
          </a:p>
        </p:txBody>
      </p:sp>
    </p:spTree>
    <p:extLst>
      <p:ext uri="{BB962C8B-B14F-4D97-AF65-F5344CB8AC3E}">
        <p14:creationId xmlns="" xmlns:p14="http://schemas.microsoft.com/office/powerpoint/2010/main" val="1204513065"/>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Práctica 2</a:t>
            </a:r>
            <a:endParaRPr lang="en-US" dirty="0"/>
          </a:p>
        </p:txBody>
      </p:sp>
      <p:sp>
        <p:nvSpPr>
          <p:cNvPr id="3" name="2 Marcador de texto"/>
          <p:cNvSpPr>
            <a:spLocks noGrp="1"/>
          </p:cNvSpPr>
          <p:nvPr>
            <p:ph type="body" idx="1"/>
          </p:nvPr>
        </p:nvSpPr>
        <p:spPr>
          <a:xfrm>
            <a:off x="722313" y="2547938"/>
            <a:ext cx="7772400" cy="4121422"/>
          </a:xfrm>
        </p:spPr>
        <p:txBody>
          <a:bodyPr>
            <a:normAutofit/>
          </a:bodyPr>
          <a:lstStyle/>
          <a:p>
            <a:pPr algn="just"/>
            <a:r>
              <a:rPr lang="es-EC" sz="2800" dirty="0" smtClean="0">
                <a:solidFill>
                  <a:schemeClr val="tx1"/>
                </a:solidFill>
              </a:rPr>
              <a:t>Gaby decidió arreglar su estante de libros. Para ello los separo por materias:  matemáticas,  ciencias, historia, arte y novelas. En el primer grupo incluyo libros de algebra y geometría;  en el segundo, libros de física, biología y química, en el tercero, historia ecuatoriana e historia universal; en el cuarto, libros de pintura y escultura; y en el quinto; novelas populares y clásicas de la literatura universal.</a:t>
            </a:r>
            <a:endParaRPr lang="en-US" sz="2800" dirty="0">
              <a:solidFill>
                <a:schemeClr val="tx1"/>
              </a:solidFill>
            </a:endParaRPr>
          </a:p>
        </p:txBody>
      </p:sp>
    </p:spTree>
    <p:extLst>
      <p:ext uri="{BB962C8B-B14F-4D97-AF65-F5344CB8AC3E}">
        <p14:creationId xmlns="" xmlns:p14="http://schemas.microsoft.com/office/powerpoint/2010/main" val="260714753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Práctica 3</a:t>
            </a:r>
            <a:endParaRPr lang="en-US" dirty="0"/>
          </a:p>
        </p:txBody>
      </p:sp>
      <p:sp>
        <p:nvSpPr>
          <p:cNvPr id="3" name="2 Marcador de texto"/>
          <p:cNvSpPr>
            <a:spLocks noGrp="1"/>
          </p:cNvSpPr>
          <p:nvPr>
            <p:ph type="body" idx="1"/>
          </p:nvPr>
        </p:nvSpPr>
        <p:spPr>
          <a:xfrm>
            <a:off x="539552" y="2564904"/>
            <a:ext cx="7772400" cy="4121422"/>
          </a:xfrm>
        </p:spPr>
        <p:txBody>
          <a:bodyPr>
            <a:normAutofit/>
          </a:bodyPr>
          <a:lstStyle/>
          <a:p>
            <a:pPr algn="just"/>
            <a:r>
              <a:rPr lang="es-EC" sz="2800" dirty="0" smtClean="0">
                <a:solidFill>
                  <a:schemeClr val="tx1"/>
                </a:solidFill>
              </a:rPr>
              <a:t>Antonio es amigo de Juan, de Luis y Pedro; Luis es amigo de Roberto pero no conoce a Alberto, quien es amigo intimo de Roberto y siempre sale con Pedro y con Antonio. ¿Que relación existe entre Alberto y Juan, Alberto y Luis y entre Luis y Juan?</a:t>
            </a:r>
            <a:endParaRPr lang="en-US" sz="2800" dirty="0">
              <a:solidFill>
                <a:schemeClr val="tx1"/>
              </a:solidFill>
            </a:endParaRPr>
          </a:p>
        </p:txBody>
      </p:sp>
    </p:spTree>
    <p:extLst>
      <p:ext uri="{BB962C8B-B14F-4D97-AF65-F5344CB8AC3E}">
        <p14:creationId xmlns="" xmlns:p14="http://schemas.microsoft.com/office/powerpoint/2010/main" val="95994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PE"/>
          </a:p>
        </p:txBody>
      </p:sp>
      <p:graphicFrame>
        <p:nvGraphicFramePr>
          <p:cNvPr id="3" name="Group 118"/>
          <p:cNvGraphicFramePr>
            <a:graphicFrameLocks/>
          </p:cNvGraphicFramePr>
          <p:nvPr>
            <p:extLst>
              <p:ext uri="{D42A27DB-BD31-4B8C-83A1-F6EECF244321}">
                <p14:modId xmlns="" xmlns:p14="http://schemas.microsoft.com/office/powerpoint/2010/main" val="885296263"/>
              </p:ext>
            </p:extLst>
          </p:nvPr>
        </p:nvGraphicFramePr>
        <p:xfrm>
          <a:off x="539552" y="260648"/>
          <a:ext cx="8208912" cy="6192688"/>
        </p:xfrm>
        <a:graphic>
          <a:graphicData uri="http://schemas.openxmlformats.org/drawingml/2006/table">
            <a:tbl>
              <a:tblPr/>
              <a:tblGrid>
                <a:gridCol w="1836252"/>
                <a:gridCol w="6372660"/>
              </a:tblGrid>
              <a:tr h="65059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rPr>
                        <a:t>Concepto</a:t>
                      </a:r>
                      <a:endParaRPr kumimoji="0" lang="es-ES" sz="1600" b="0" i="0" u="none" strike="noStrike" cap="none" normalizeH="0" baseline="0" dirty="0" smtClean="0">
                        <a:ln>
                          <a:noFill/>
                        </a:ln>
                        <a:solidFill>
                          <a:schemeClr val="tx1"/>
                        </a:solidFill>
                        <a:effectLst/>
                        <a:latin typeface="Arial" charset="0"/>
                        <a:ea typeface="Times New Roman" pitchFamily="18" charset="0"/>
                      </a:endParaRPr>
                    </a:p>
                  </a:txBody>
                  <a:tcPr anchor="ctr" horzOverflow="overflow">
                    <a:lnL w="12700" cap="flat" cmpd="sng" algn="ctr">
                      <a:solidFill>
                        <a:srgbClr val="FFFFEB"/>
                      </a:solidFill>
                      <a:prstDash val="solid"/>
                      <a:round/>
                      <a:headEnd type="none" w="med" len="med"/>
                      <a:tailEnd type="none" w="med" len="med"/>
                    </a:lnL>
                    <a:lnR w="12700" cap="flat" cmpd="sng" algn="ctr">
                      <a:solidFill>
                        <a:srgbClr val="FFFFEB"/>
                      </a:solidFill>
                      <a:prstDash val="solid"/>
                      <a:round/>
                      <a:headEnd type="none" w="med" len="med"/>
                      <a:tailEnd type="none" w="med" len="med"/>
                    </a:lnR>
                    <a:lnT w="12700" cap="flat" cmpd="sng" algn="ctr">
                      <a:solidFill>
                        <a:srgbClr val="FFFFEB"/>
                      </a:solidFill>
                      <a:prstDash val="solid"/>
                      <a:round/>
                      <a:headEnd type="none" w="med" len="med"/>
                      <a:tailEnd type="none" w="med" len="med"/>
                    </a:lnT>
                    <a:lnB w="12700" cap="flat" cmpd="sng" algn="ctr">
                      <a:solidFill>
                        <a:srgbClr val="FFFFEB"/>
                      </a:solidFill>
                      <a:prstDash val="solid"/>
                      <a:round/>
                      <a:headEnd type="none" w="med" len="med"/>
                      <a:tailEnd type="none" w="med" len="med"/>
                    </a:lnB>
                    <a:lnTlToBr>
                      <a:noFill/>
                    </a:lnTlToBr>
                    <a:lnBlToTr>
                      <a:noFill/>
                    </a:lnBlToTr>
                    <a:solidFill>
                      <a:srgbClr val="B2B860"/>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tx1"/>
                          </a:solidFill>
                          <a:effectLst/>
                          <a:latin typeface="Arial" charset="0"/>
                          <a:ea typeface="Times New Roman" pitchFamily="18" charset="0"/>
                        </a:rPr>
                        <a:t>Definición</a:t>
                      </a:r>
                      <a:endParaRPr kumimoji="0" lang="es-ES" sz="1600" b="0" i="0" u="none" strike="noStrike" cap="none" normalizeH="0" baseline="0" smtClean="0">
                        <a:ln>
                          <a:noFill/>
                        </a:ln>
                        <a:solidFill>
                          <a:schemeClr val="tx1"/>
                        </a:solidFill>
                        <a:effectLst/>
                        <a:latin typeface="Arial" charset="0"/>
                        <a:ea typeface="Times New Roman" pitchFamily="18" charset="0"/>
                      </a:endParaRPr>
                    </a:p>
                  </a:txBody>
                  <a:tcPr anchor="ctr" horzOverflow="overflow">
                    <a:lnL w="12700" cap="flat" cmpd="sng" algn="ctr">
                      <a:solidFill>
                        <a:srgbClr val="FFFFEB"/>
                      </a:solidFill>
                      <a:prstDash val="solid"/>
                      <a:round/>
                      <a:headEnd type="none" w="med" len="med"/>
                      <a:tailEnd type="none" w="med" len="med"/>
                    </a:lnL>
                    <a:lnR w="12700" cap="flat" cmpd="sng" algn="ctr">
                      <a:solidFill>
                        <a:srgbClr val="FFFFEB"/>
                      </a:solidFill>
                      <a:prstDash val="solid"/>
                      <a:round/>
                      <a:headEnd type="none" w="med" len="med"/>
                      <a:tailEnd type="none" w="med" len="med"/>
                    </a:lnR>
                    <a:lnT w="12700" cap="flat" cmpd="sng" algn="ctr">
                      <a:solidFill>
                        <a:srgbClr val="FFFFEB"/>
                      </a:solidFill>
                      <a:prstDash val="solid"/>
                      <a:round/>
                      <a:headEnd type="none" w="med" len="med"/>
                      <a:tailEnd type="none" w="med" len="med"/>
                    </a:lnT>
                    <a:lnB w="12700" cap="flat" cmpd="sng" algn="ctr">
                      <a:solidFill>
                        <a:srgbClr val="FFFFEB"/>
                      </a:solidFill>
                      <a:prstDash val="solid"/>
                      <a:round/>
                      <a:headEnd type="none" w="med" len="med"/>
                      <a:tailEnd type="none" w="med" len="med"/>
                    </a:lnB>
                    <a:lnTlToBr>
                      <a:noFill/>
                    </a:lnTlToBr>
                    <a:lnBlToTr>
                      <a:noFill/>
                    </a:lnBlToTr>
                    <a:solidFill>
                      <a:srgbClr val="B2B860"/>
                    </a:solidFill>
                  </a:tcPr>
                </a:tc>
              </a:tr>
              <a:tr h="163261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rPr>
                        <a:t>La</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rPr>
                        <a:t>comunicación</a:t>
                      </a:r>
                      <a:endParaRPr kumimoji="0" lang="es-ES" sz="1600" b="0" i="0" u="none" strike="noStrike" cap="none" normalizeH="0" baseline="0" dirty="0" smtClean="0">
                        <a:ln>
                          <a:noFill/>
                        </a:ln>
                        <a:solidFill>
                          <a:schemeClr val="tx1"/>
                        </a:solidFill>
                        <a:effectLst/>
                        <a:latin typeface="Arial" charset="0"/>
                        <a:ea typeface="Times New Roman" pitchFamily="18" charset="0"/>
                      </a:endParaRPr>
                    </a:p>
                  </a:txBody>
                  <a:tcPr anchor="ctr" horzOverflow="overflow">
                    <a:lnL w="12700" cap="flat" cmpd="sng" algn="ctr">
                      <a:solidFill>
                        <a:srgbClr val="FFFFEB"/>
                      </a:solidFill>
                      <a:prstDash val="solid"/>
                      <a:round/>
                      <a:headEnd type="none" w="med" len="med"/>
                      <a:tailEnd type="none" w="med" len="med"/>
                    </a:lnL>
                    <a:lnR w="12700" cap="flat" cmpd="sng" algn="ctr">
                      <a:solidFill>
                        <a:srgbClr val="FFFFEB"/>
                      </a:solidFill>
                      <a:prstDash val="solid"/>
                      <a:round/>
                      <a:headEnd type="none" w="med" len="med"/>
                      <a:tailEnd type="none" w="med" len="med"/>
                    </a:lnR>
                    <a:lnT w="12700" cap="flat" cmpd="sng" algn="ctr">
                      <a:solidFill>
                        <a:srgbClr val="FFFFEB"/>
                      </a:solidFill>
                      <a:prstDash val="solid"/>
                      <a:round/>
                      <a:headEnd type="none" w="med" len="med"/>
                      <a:tailEnd type="none" w="med" len="med"/>
                    </a:lnT>
                    <a:lnB w="12700" cap="flat" cmpd="sng" algn="ctr">
                      <a:solidFill>
                        <a:srgbClr val="FFFFEB"/>
                      </a:solidFill>
                      <a:prstDash val="solid"/>
                      <a:round/>
                      <a:headEnd type="none" w="med" len="med"/>
                      <a:tailEnd type="none" w="med" len="med"/>
                    </a:lnB>
                    <a:lnTlToBr>
                      <a:noFill/>
                    </a:lnTlToBr>
                    <a:lnBlToTr>
                      <a:noFill/>
                    </a:lnBlToTr>
                    <a:solidFill>
                      <a:srgbClr val="6594A9"/>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charset="0"/>
                          <a:ea typeface="Times New Roman" pitchFamily="18" charset="0"/>
                        </a:rPr>
                        <a:t>Es un</a:t>
                      </a:r>
                      <a:r>
                        <a:rPr kumimoji="0" lang="es-ES" sz="1600" b="1" i="0" u="none" strike="noStrike" cap="none" normalizeH="0" baseline="0" dirty="0" smtClean="0">
                          <a:ln>
                            <a:noFill/>
                          </a:ln>
                          <a:solidFill>
                            <a:srgbClr val="000000"/>
                          </a:solidFill>
                          <a:effectLst/>
                          <a:latin typeface="Arial" charset="0"/>
                          <a:ea typeface="Times New Roman" pitchFamily="18" charset="0"/>
                        </a:rPr>
                        <a:t> acto de relación humana</a:t>
                      </a:r>
                      <a:r>
                        <a:rPr kumimoji="0" lang="es-ES" sz="1600" b="0" i="0" u="none" strike="noStrike" cap="none" normalizeH="0" baseline="0" dirty="0" smtClean="0">
                          <a:ln>
                            <a:noFill/>
                          </a:ln>
                          <a:solidFill>
                            <a:srgbClr val="000000"/>
                          </a:solidFill>
                          <a:effectLst/>
                          <a:latin typeface="Arial" charset="0"/>
                          <a:ea typeface="Times New Roman" pitchFamily="18" charset="0"/>
                        </a:rPr>
                        <a:t> en el que dos o más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charset="0"/>
                          <a:ea typeface="Times New Roman" pitchFamily="18" charset="0"/>
                        </a:rPr>
                        <a:t>participantes intercambian un mensaje mediante un</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charset="0"/>
                          <a:ea typeface="Times New Roman" pitchFamily="18" charset="0"/>
                        </a:rPr>
                        <a:t>lenguaje o forma de expresión. El mensaje puede hacer</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charset="0"/>
                          <a:ea typeface="Times New Roman" pitchFamily="18" charset="0"/>
                        </a:rPr>
                        <a:t>referencia a informaciones, ideas, conocimientos,</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rgbClr val="000000"/>
                          </a:solidFill>
                          <a:effectLst/>
                          <a:latin typeface="Arial" charset="0"/>
                          <a:ea typeface="Times New Roman" pitchFamily="18" charset="0"/>
                        </a:rPr>
                        <a:t>sentimientos, necesidades …</a:t>
                      </a:r>
                      <a:endParaRPr kumimoji="0" lang="es-ES" sz="1600" b="0" i="0" u="none" strike="noStrike" cap="none" normalizeH="0" baseline="0" dirty="0" smtClean="0">
                        <a:ln>
                          <a:noFill/>
                        </a:ln>
                        <a:solidFill>
                          <a:schemeClr val="tx1"/>
                        </a:solidFill>
                        <a:effectLst/>
                        <a:latin typeface="Arial" charset="0"/>
                        <a:ea typeface="Times New Roman" pitchFamily="18" charset="0"/>
                      </a:endParaRPr>
                    </a:p>
                  </a:txBody>
                  <a:tcPr anchor="ctr" horzOverflow="overflow">
                    <a:lnL w="12700" cap="flat" cmpd="sng" algn="ctr">
                      <a:solidFill>
                        <a:srgbClr val="FFFFEB"/>
                      </a:solidFill>
                      <a:prstDash val="solid"/>
                      <a:round/>
                      <a:headEnd type="none" w="med" len="med"/>
                      <a:tailEnd type="none" w="med" len="med"/>
                    </a:lnL>
                    <a:lnR w="12700" cap="flat" cmpd="sng" algn="ctr">
                      <a:solidFill>
                        <a:srgbClr val="FFFFEB"/>
                      </a:solidFill>
                      <a:prstDash val="solid"/>
                      <a:round/>
                      <a:headEnd type="none" w="med" len="med"/>
                      <a:tailEnd type="none" w="med" len="med"/>
                    </a:lnR>
                    <a:lnT w="12700" cap="flat" cmpd="sng" algn="ctr">
                      <a:solidFill>
                        <a:srgbClr val="FFFFEB"/>
                      </a:solidFill>
                      <a:prstDash val="solid"/>
                      <a:round/>
                      <a:headEnd type="none" w="med" len="med"/>
                      <a:tailEnd type="none" w="med" len="med"/>
                    </a:lnT>
                    <a:lnB w="12700" cap="flat" cmpd="sng" algn="ctr">
                      <a:solidFill>
                        <a:srgbClr val="FFFFEB"/>
                      </a:solidFill>
                      <a:prstDash val="solid"/>
                      <a:round/>
                      <a:headEnd type="none" w="med" len="med"/>
                      <a:tailEnd type="none" w="med" len="med"/>
                    </a:lnB>
                    <a:lnTlToBr>
                      <a:noFill/>
                    </a:lnTlToBr>
                    <a:lnBlToTr>
                      <a:noFill/>
                    </a:lnBlToTr>
                    <a:solidFill>
                      <a:srgbClr val="F2EED0"/>
                    </a:solidFill>
                  </a:tcPr>
                </a:tc>
              </a:tr>
              <a:tr h="151870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rPr>
                        <a:t>La expresión</a:t>
                      </a:r>
                      <a:endParaRPr kumimoji="0" lang="es-ES" sz="1600" b="0" i="0" u="none" strike="noStrike" cap="none" normalizeH="0" baseline="0" dirty="0" smtClean="0">
                        <a:ln>
                          <a:noFill/>
                        </a:ln>
                        <a:solidFill>
                          <a:schemeClr val="tx1"/>
                        </a:solidFill>
                        <a:effectLst/>
                        <a:latin typeface="Arial" charset="0"/>
                        <a:ea typeface="Times New Roman" pitchFamily="18" charset="0"/>
                      </a:endParaRPr>
                    </a:p>
                  </a:txBody>
                  <a:tcPr anchor="ctr" horzOverflow="overflow">
                    <a:lnL w="12700" cap="flat" cmpd="sng" algn="ctr">
                      <a:solidFill>
                        <a:srgbClr val="FFFFEB"/>
                      </a:solidFill>
                      <a:prstDash val="solid"/>
                      <a:round/>
                      <a:headEnd type="none" w="med" len="med"/>
                      <a:tailEnd type="none" w="med" len="med"/>
                    </a:lnL>
                    <a:lnR w="12700" cap="flat" cmpd="sng" algn="ctr">
                      <a:solidFill>
                        <a:srgbClr val="FFFFEB"/>
                      </a:solidFill>
                      <a:prstDash val="solid"/>
                      <a:round/>
                      <a:headEnd type="none" w="med" len="med"/>
                      <a:tailEnd type="none" w="med" len="med"/>
                    </a:lnR>
                    <a:lnT w="12700" cap="flat" cmpd="sng" algn="ctr">
                      <a:solidFill>
                        <a:srgbClr val="FFFFEB"/>
                      </a:solidFill>
                      <a:prstDash val="solid"/>
                      <a:round/>
                      <a:headEnd type="none" w="med" len="med"/>
                      <a:tailEnd type="none" w="med" len="med"/>
                    </a:lnT>
                    <a:lnB w="12700" cap="flat" cmpd="sng" algn="ctr">
                      <a:solidFill>
                        <a:srgbClr val="FFFFEB"/>
                      </a:solidFill>
                      <a:prstDash val="solid"/>
                      <a:round/>
                      <a:headEnd type="none" w="med" len="med"/>
                      <a:tailEnd type="none" w="med" len="med"/>
                    </a:lnB>
                    <a:lnTlToBr>
                      <a:noFill/>
                    </a:lnTlToBr>
                    <a:lnBlToTr>
                      <a:noFill/>
                    </a:lnBlToTr>
                    <a:solidFill>
                      <a:srgbClr val="6594A9"/>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rPr>
                        <a:t>Es la</a:t>
                      </a:r>
                      <a:r>
                        <a:rPr kumimoji="0" lang="es-ES" sz="1600" b="1" i="0" u="none" strike="noStrike" cap="none" normalizeH="0" baseline="0" dirty="0" smtClean="0">
                          <a:ln>
                            <a:noFill/>
                          </a:ln>
                          <a:solidFill>
                            <a:schemeClr val="tx1"/>
                          </a:solidFill>
                          <a:effectLst/>
                          <a:latin typeface="Arial" charset="0"/>
                          <a:ea typeface="Times New Roman" pitchFamily="18" charset="0"/>
                        </a:rPr>
                        <a:t> manifestación concreta de uno o varios lenguajes</a:t>
                      </a:r>
                      <a:endParaRPr kumimoji="0" lang="es-ES" sz="1600" b="0" i="0" u="none" strike="noStrike" cap="none" normalizeH="0" baseline="0" dirty="0" smtClean="0">
                        <a:ln>
                          <a:noFill/>
                        </a:ln>
                        <a:solidFill>
                          <a:schemeClr val="tx1"/>
                        </a:solidFill>
                        <a:effectLst/>
                        <a:latin typeface="Arial" charset="0"/>
                        <a:ea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rPr>
                        <a:t>en cada situación comunicativa. Puede tratarse de</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rPr>
                        <a:t>expresión verbal, gestual, artística, matemática …</a:t>
                      </a:r>
                    </a:p>
                  </a:txBody>
                  <a:tcPr anchor="ctr" horzOverflow="overflow">
                    <a:lnL w="12700" cap="flat" cmpd="sng" algn="ctr">
                      <a:solidFill>
                        <a:srgbClr val="FFFFEB"/>
                      </a:solidFill>
                      <a:prstDash val="solid"/>
                      <a:round/>
                      <a:headEnd type="none" w="med" len="med"/>
                      <a:tailEnd type="none" w="med" len="med"/>
                    </a:lnL>
                    <a:lnR w="12700" cap="flat" cmpd="sng" algn="ctr">
                      <a:solidFill>
                        <a:srgbClr val="FFFFEB"/>
                      </a:solidFill>
                      <a:prstDash val="solid"/>
                      <a:round/>
                      <a:headEnd type="none" w="med" len="med"/>
                      <a:tailEnd type="none" w="med" len="med"/>
                    </a:lnR>
                    <a:lnT w="12700" cap="flat" cmpd="sng" algn="ctr">
                      <a:solidFill>
                        <a:srgbClr val="FFFFEB"/>
                      </a:solidFill>
                      <a:prstDash val="solid"/>
                      <a:round/>
                      <a:headEnd type="none" w="med" len="med"/>
                      <a:tailEnd type="none" w="med" len="med"/>
                    </a:lnT>
                    <a:lnB w="12700" cap="flat" cmpd="sng" algn="ctr">
                      <a:solidFill>
                        <a:srgbClr val="FFFFEB"/>
                      </a:solidFill>
                      <a:prstDash val="solid"/>
                      <a:round/>
                      <a:headEnd type="none" w="med" len="med"/>
                      <a:tailEnd type="none" w="med" len="med"/>
                    </a:lnB>
                    <a:lnTlToBr>
                      <a:noFill/>
                    </a:lnTlToBr>
                    <a:lnBlToTr>
                      <a:noFill/>
                    </a:lnBlToTr>
                    <a:solidFill>
                      <a:srgbClr val="F2EED0"/>
                    </a:solidFill>
                  </a:tcPr>
                </a:tc>
              </a:tr>
              <a:tr h="23907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rPr>
                        <a:t>El lenguaje</a:t>
                      </a:r>
                      <a:endParaRPr kumimoji="0" lang="es-ES" sz="1600" b="0" i="0" u="none" strike="noStrike" cap="none" normalizeH="0" baseline="0" dirty="0" smtClean="0">
                        <a:ln>
                          <a:noFill/>
                        </a:ln>
                        <a:solidFill>
                          <a:schemeClr val="tx1"/>
                        </a:solidFill>
                        <a:effectLst/>
                        <a:latin typeface="Arial" charset="0"/>
                        <a:ea typeface="Times New Roman" pitchFamily="18" charset="0"/>
                      </a:endParaRPr>
                    </a:p>
                  </a:txBody>
                  <a:tcPr anchor="ctr" horzOverflow="overflow">
                    <a:lnL w="12700" cap="flat" cmpd="sng" algn="ctr">
                      <a:solidFill>
                        <a:srgbClr val="FFFFEB"/>
                      </a:solidFill>
                      <a:prstDash val="solid"/>
                      <a:round/>
                      <a:headEnd type="none" w="med" len="med"/>
                      <a:tailEnd type="none" w="med" len="med"/>
                    </a:lnL>
                    <a:lnR w="12700" cap="flat" cmpd="sng" algn="ctr">
                      <a:solidFill>
                        <a:srgbClr val="FFFFEB"/>
                      </a:solidFill>
                      <a:prstDash val="solid"/>
                      <a:round/>
                      <a:headEnd type="none" w="med" len="med"/>
                      <a:tailEnd type="none" w="med" len="med"/>
                    </a:lnR>
                    <a:lnT w="12700" cap="flat" cmpd="sng" algn="ctr">
                      <a:solidFill>
                        <a:srgbClr val="FFFFEB"/>
                      </a:solidFill>
                      <a:prstDash val="solid"/>
                      <a:round/>
                      <a:headEnd type="none" w="med" len="med"/>
                      <a:tailEnd type="none" w="med" len="med"/>
                    </a:lnT>
                    <a:lnB w="12700" cap="flat" cmpd="sng" algn="ctr">
                      <a:solidFill>
                        <a:srgbClr val="FFFFEB"/>
                      </a:solidFill>
                      <a:prstDash val="solid"/>
                      <a:round/>
                      <a:headEnd type="none" w="med" len="med"/>
                      <a:tailEnd type="none" w="med" len="med"/>
                    </a:lnB>
                    <a:lnTlToBr>
                      <a:noFill/>
                    </a:lnTlToBr>
                    <a:lnBlToTr>
                      <a:noFill/>
                    </a:lnBlToTr>
                    <a:solidFill>
                      <a:srgbClr val="6594A9"/>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rPr>
                        <a:t>Puede ser </a:t>
                      </a:r>
                      <a:r>
                        <a:rPr kumimoji="0" lang="es-ES" sz="1600" b="1" i="0" u="none" strike="noStrike" cap="none" normalizeH="0" baseline="0" dirty="0" smtClean="0">
                          <a:ln>
                            <a:noFill/>
                          </a:ln>
                          <a:solidFill>
                            <a:schemeClr val="tx1"/>
                          </a:solidFill>
                          <a:effectLst/>
                          <a:latin typeface="Arial" charset="0"/>
                          <a:ea typeface="Times New Roman" pitchFamily="18" charset="0"/>
                        </a:rPr>
                        <a:t>cualquier forma de expresión al servicio de</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chemeClr val="tx1"/>
                          </a:solidFill>
                          <a:effectLst/>
                          <a:latin typeface="Arial" charset="0"/>
                          <a:ea typeface="Times New Roman" pitchFamily="18" charset="0"/>
                        </a:rPr>
                        <a:t>la comunicación</a:t>
                      </a:r>
                      <a:r>
                        <a:rPr kumimoji="0" lang="es-ES" sz="1600" b="0" i="0" u="none" strike="noStrike" cap="none" normalizeH="0" baseline="0" dirty="0" smtClean="0">
                          <a:ln>
                            <a:noFill/>
                          </a:ln>
                          <a:solidFill>
                            <a:schemeClr val="tx1"/>
                          </a:solidFill>
                          <a:effectLst/>
                          <a:latin typeface="Arial" charset="0"/>
                          <a:ea typeface="Times New Roman" pitchFamily="18" charset="0"/>
                        </a:rPr>
                        <a:t>. En sentido estricto, se trata de un</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rPr>
                        <a:t>sistema de expresión, representación y comunicación que</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rPr>
                        <a:t>se apoya en un sistema de signos y reglas formalmente</a:t>
                      </a: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tx1"/>
                          </a:solidFill>
                          <a:effectLst/>
                          <a:latin typeface="Arial" charset="0"/>
                          <a:ea typeface="Times New Roman" pitchFamily="18" charset="0"/>
                        </a:rPr>
                        <a:t>definido.</a:t>
                      </a:r>
                    </a:p>
                  </a:txBody>
                  <a:tcPr anchor="ctr" horzOverflow="overflow">
                    <a:lnL w="12700" cap="flat" cmpd="sng" algn="ctr">
                      <a:solidFill>
                        <a:srgbClr val="FFFFEB"/>
                      </a:solidFill>
                      <a:prstDash val="solid"/>
                      <a:round/>
                      <a:headEnd type="none" w="med" len="med"/>
                      <a:tailEnd type="none" w="med" len="med"/>
                    </a:lnL>
                    <a:lnR w="12700" cap="flat" cmpd="sng" algn="ctr">
                      <a:solidFill>
                        <a:srgbClr val="FFFFEB"/>
                      </a:solidFill>
                      <a:prstDash val="solid"/>
                      <a:round/>
                      <a:headEnd type="none" w="med" len="med"/>
                      <a:tailEnd type="none" w="med" len="med"/>
                    </a:lnR>
                    <a:lnT w="12700" cap="flat" cmpd="sng" algn="ctr">
                      <a:solidFill>
                        <a:srgbClr val="FFFFEB"/>
                      </a:solidFill>
                      <a:prstDash val="solid"/>
                      <a:round/>
                      <a:headEnd type="none" w="med" len="med"/>
                      <a:tailEnd type="none" w="med" len="med"/>
                    </a:lnT>
                    <a:lnB w="12700" cap="flat" cmpd="sng" algn="ctr">
                      <a:solidFill>
                        <a:srgbClr val="FFFFEB"/>
                      </a:solidFill>
                      <a:prstDash val="solid"/>
                      <a:round/>
                      <a:headEnd type="none" w="med" len="med"/>
                      <a:tailEnd type="none" w="med" len="med"/>
                    </a:lnB>
                    <a:lnTlToBr>
                      <a:noFill/>
                    </a:lnTlToBr>
                    <a:lnBlToTr>
                      <a:noFill/>
                    </a:lnBlToTr>
                    <a:solidFill>
                      <a:srgbClr val="F2EED0"/>
                    </a:solidFill>
                  </a:tcPr>
                </a:tc>
              </a:tr>
            </a:tbl>
          </a:graphicData>
        </a:graphic>
      </p:graphicFrame>
    </p:spTree>
    <p:extLst>
      <p:ext uri="{BB962C8B-B14F-4D97-AF65-F5344CB8AC3E}">
        <p14:creationId xmlns="" xmlns:p14="http://schemas.microsoft.com/office/powerpoint/2010/main" val="429344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Práctica 4</a:t>
            </a:r>
            <a:endParaRPr lang="en-US" dirty="0"/>
          </a:p>
        </p:txBody>
      </p:sp>
      <p:sp>
        <p:nvSpPr>
          <p:cNvPr id="3" name="2 Marcador de texto"/>
          <p:cNvSpPr>
            <a:spLocks noGrp="1"/>
          </p:cNvSpPr>
          <p:nvPr>
            <p:ph type="body" idx="1"/>
          </p:nvPr>
        </p:nvSpPr>
        <p:spPr>
          <a:xfrm>
            <a:off x="722313" y="2547938"/>
            <a:ext cx="7772400" cy="4121422"/>
          </a:xfrm>
        </p:spPr>
        <p:txBody>
          <a:bodyPr>
            <a:normAutofit/>
          </a:bodyPr>
          <a:lstStyle/>
          <a:p>
            <a:pPr algn="just"/>
            <a:r>
              <a:rPr lang="es-EC" sz="2800" dirty="0" smtClean="0">
                <a:solidFill>
                  <a:schemeClr val="tx1"/>
                </a:solidFill>
              </a:rPr>
              <a:t>El maestro de Fidel le dio una estrategia para resolver problemas, que le ha sido muy útil en el colegio. Le dio lo siguiente:¨Para resolver un problema tienes que leerlo cuidadosamente, apuntar en una hoja de papel todos los datos y lo que se pregunta. Luego debes proceder a buscar que relaciones se pueden establecer entre los datos para llegar a la solución deseada; después, debes realizar las operaciones requeridas y finalmente revisar el procedimiento y el resultado para corregir cualquier error.</a:t>
            </a:r>
          </a:p>
        </p:txBody>
      </p:sp>
    </p:spTree>
    <p:extLst>
      <p:ext uri="{BB962C8B-B14F-4D97-AF65-F5344CB8AC3E}">
        <p14:creationId xmlns="" xmlns:p14="http://schemas.microsoft.com/office/powerpoint/2010/main" val="409951202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295400" y="3200400"/>
            <a:ext cx="6400800" cy="2532856"/>
          </a:xfrm>
        </p:spPr>
        <p:txBody>
          <a:bodyPr>
            <a:normAutofit fontScale="85000" lnSpcReduction="10000"/>
          </a:bodyPr>
          <a:lstStyle/>
          <a:p>
            <a:r>
              <a:rPr lang="es-EC" sz="5200" dirty="0" smtClean="0"/>
              <a:t>En esta lección aplicaremos los mapas de conocimiento o estructuras organizativas a escritos o párrafos de escritos</a:t>
            </a:r>
            <a:r>
              <a:rPr lang="es-EC" dirty="0" smtClean="0"/>
              <a:t>.</a:t>
            </a:r>
            <a:endParaRPr lang="en-US" dirty="0"/>
          </a:p>
        </p:txBody>
      </p:sp>
      <p:sp>
        <p:nvSpPr>
          <p:cNvPr id="3" name="2 Título"/>
          <p:cNvSpPr>
            <a:spLocks noGrp="1"/>
          </p:cNvSpPr>
          <p:nvPr>
            <p:ph type="ctrTitle"/>
          </p:nvPr>
        </p:nvSpPr>
        <p:spPr/>
        <p:txBody>
          <a:bodyPr/>
          <a:lstStyle/>
          <a:p>
            <a:r>
              <a:rPr lang="es-EC" dirty="0" smtClean="0"/>
              <a:t>COMPRENSION LITERAL DE LA LECTURA</a:t>
            </a:r>
            <a:endParaRPr lang="en-US" dirty="0"/>
          </a:p>
        </p:txBody>
      </p:sp>
    </p:spTree>
    <p:extLst>
      <p:ext uri="{BB962C8B-B14F-4D97-AF65-F5344CB8AC3E}">
        <p14:creationId xmlns="" xmlns:p14="http://schemas.microsoft.com/office/powerpoint/2010/main" val="69851912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043608" y="3200400"/>
            <a:ext cx="7200800" cy="3324944"/>
          </a:xfrm>
        </p:spPr>
        <p:txBody>
          <a:bodyPr>
            <a:noAutofit/>
          </a:bodyPr>
          <a:lstStyle/>
          <a:p>
            <a:pPr algn="just"/>
            <a:r>
              <a:rPr lang="es-EC" sz="3200" dirty="0" smtClean="0"/>
              <a:t>Es el proceso que tiene como propósito extraer toda la información que el autor ha expresado de manera directa y explícita en un texto. Con este fin el lector utilizará las estructuras organizativas asociadas con los procesos básicos de pensamiento y una estrategia sistemática para la lectura del texto.</a:t>
            </a:r>
            <a:endParaRPr lang="en-US" sz="3200" dirty="0"/>
          </a:p>
        </p:txBody>
      </p:sp>
      <p:sp>
        <p:nvSpPr>
          <p:cNvPr id="3" name="2 Título"/>
          <p:cNvSpPr>
            <a:spLocks noGrp="1"/>
          </p:cNvSpPr>
          <p:nvPr>
            <p:ph type="ctrTitle"/>
          </p:nvPr>
        </p:nvSpPr>
        <p:spPr/>
        <p:txBody>
          <a:bodyPr/>
          <a:lstStyle/>
          <a:p>
            <a:r>
              <a:rPr lang="es-EC" dirty="0" smtClean="0"/>
              <a:t>COMPRENSION LITERAL DE LA LECTURA</a:t>
            </a:r>
            <a:endParaRPr lang="en-US" dirty="0"/>
          </a:p>
        </p:txBody>
      </p:sp>
    </p:spTree>
    <p:extLst>
      <p:ext uri="{BB962C8B-B14F-4D97-AF65-F5344CB8AC3E}">
        <p14:creationId xmlns="" xmlns:p14="http://schemas.microsoft.com/office/powerpoint/2010/main" val="2526712228"/>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r>
              <a:rPr lang="es-EC" sz="4000" dirty="0" smtClean="0"/>
              <a:t>Lee el escrito y contesta las preguntas</a:t>
            </a:r>
            <a:endParaRPr lang="en-US" sz="4000" dirty="0"/>
          </a:p>
        </p:txBody>
      </p:sp>
      <p:sp>
        <p:nvSpPr>
          <p:cNvPr id="3" name="2 Título"/>
          <p:cNvSpPr>
            <a:spLocks noGrp="1"/>
          </p:cNvSpPr>
          <p:nvPr>
            <p:ph type="ctrTitle"/>
          </p:nvPr>
        </p:nvSpPr>
        <p:spPr/>
        <p:txBody>
          <a:bodyPr/>
          <a:lstStyle/>
          <a:p>
            <a:r>
              <a:rPr lang="es-EC" dirty="0" smtClean="0"/>
              <a:t>Practica</a:t>
            </a:r>
            <a:endParaRPr lang="en-US" dirty="0"/>
          </a:p>
        </p:txBody>
      </p:sp>
    </p:spTree>
    <p:extLst>
      <p:ext uri="{BB962C8B-B14F-4D97-AF65-F5344CB8AC3E}">
        <p14:creationId xmlns="" xmlns:p14="http://schemas.microsoft.com/office/powerpoint/2010/main" val="1600996231"/>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548680"/>
            <a:ext cx="8496944" cy="5832648"/>
          </a:xfrm>
        </p:spPr>
        <p:txBody>
          <a:bodyPr>
            <a:normAutofit/>
          </a:bodyPr>
          <a:lstStyle/>
          <a:p>
            <a:r>
              <a:rPr lang="es-EC" sz="2000" b="1" dirty="0" smtClean="0">
                <a:solidFill>
                  <a:schemeClr val="tx1"/>
                </a:solidFill>
              </a:rPr>
              <a:t>Reflexión acerca de la Comprensión Literal de la Lectura</a:t>
            </a:r>
            <a:br>
              <a:rPr lang="es-EC" sz="2000" b="1" dirty="0" smtClean="0">
                <a:solidFill>
                  <a:schemeClr val="tx1"/>
                </a:solidFill>
              </a:rPr>
            </a:br>
            <a:r>
              <a:rPr lang="es-EC" sz="2000" dirty="0" smtClean="0">
                <a:solidFill>
                  <a:schemeClr val="tx1"/>
                </a:solidFill>
              </a:rPr>
              <a:t>* La comprensión literal se basa única y exclusivamente en lo que expresa el autor en su texto. Nosotros no introducimos nuevos conceptos o ideas al escrito.</a:t>
            </a:r>
            <a:br>
              <a:rPr lang="es-EC" sz="2000" dirty="0" smtClean="0">
                <a:solidFill>
                  <a:schemeClr val="tx1"/>
                </a:solidFill>
              </a:rPr>
            </a:br>
            <a:r>
              <a:rPr lang="es-EC" sz="2000" dirty="0" smtClean="0">
                <a:solidFill>
                  <a:schemeClr val="tx1"/>
                </a:solidFill>
              </a:rPr>
              <a:t>* En la lectura literal el lector debe limitarse a organizar en esquemas o mapas las ideas que presenta el autor en su escrito. De esta manera el lector extrae la información que se encuentra en el texto.</a:t>
            </a:r>
            <a:br>
              <a:rPr lang="es-EC" sz="2000" dirty="0" smtClean="0">
                <a:solidFill>
                  <a:schemeClr val="tx1"/>
                </a:solidFill>
              </a:rPr>
            </a:br>
            <a:r>
              <a:rPr lang="es-EC" sz="2000" dirty="0" smtClean="0">
                <a:solidFill>
                  <a:schemeClr val="tx1"/>
                </a:solidFill>
              </a:rPr>
              <a:t>* Cada escrito debe tener una organización o estructura que es la que identifica el lector. Sin embargo, algunas veces esta estructura no está totalmente clara en el escrito; en este caso le corresponde al lector generar una organización para las ideas.</a:t>
            </a:r>
            <a:br>
              <a:rPr lang="es-EC" sz="2000" dirty="0" smtClean="0">
                <a:solidFill>
                  <a:schemeClr val="tx1"/>
                </a:solidFill>
              </a:rPr>
            </a:br>
            <a:r>
              <a:rPr lang="es-EC" sz="2000" dirty="0" smtClean="0">
                <a:solidFill>
                  <a:schemeClr val="tx1"/>
                </a:solidFill>
              </a:rPr>
              <a:t>* Puede ocurrir que diferentes personas generen diferentes esquemas de organización. La única condición es que cada esquema puedan justificarse con el escrito que se está leyendo. Esto no es un problema; por el contrario, puede enriquecer nuestros puntos de vista sobre el tema.</a:t>
            </a:r>
            <a:br>
              <a:rPr lang="es-EC" sz="2000" dirty="0" smtClean="0">
                <a:solidFill>
                  <a:schemeClr val="tx1"/>
                </a:solidFill>
              </a:rPr>
            </a:br>
            <a:r>
              <a:rPr lang="es-EC" sz="2000" dirty="0" smtClean="0">
                <a:solidFill>
                  <a:schemeClr val="tx1"/>
                </a:solidFill>
              </a:rPr>
              <a:t>* Las ideas o juicios que surjan de la lectura literal de un texto son muy importantes y tendremos oportunidad de aprender a cómo manejarlas más adelante.</a:t>
            </a:r>
            <a:endParaRPr lang="en-US" sz="2000" dirty="0">
              <a:solidFill>
                <a:schemeClr val="tx1"/>
              </a:solidFill>
            </a:endParaRPr>
          </a:p>
        </p:txBody>
      </p:sp>
    </p:spTree>
    <p:extLst>
      <p:ext uri="{BB962C8B-B14F-4D97-AF65-F5344CB8AC3E}">
        <p14:creationId xmlns="" xmlns:p14="http://schemas.microsoft.com/office/powerpoint/2010/main" val="147743836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23528" y="3200400"/>
            <a:ext cx="8424936" cy="3036912"/>
          </a:xfrm>
        </p:spPr>
        <p:txBody>
          <a:bodyPr>
            <a:noAutofit/>
          </a:bodyPr>
          <a:lstStyle/>
          <a:p>
            <a:pPr algn="just"/>
            <a:r>
              <a:rPr lang="es-MX" sz="1800" dirty="0">
                <a:latin typeface="Verdana" pitchFamily="34" charset="0"/>
                <a:ea typeface="Verdana" pitchFamily="34" charset="0"/>
                <a:cs typeface="Verdana" pitchFamily="34" charset="0"/>
              </a:rPr>
              <a:t>Se denomina lectura comprensiva a la aproximación a un texto que persigue la obtención de una visión más analítica del contenido del texto. La lectura comprensiva tiene por objeto la interpretación y comprensión critica del texto, es decir en ella el lector no es un ente pasivo, sino activo en el proceso de la lectura, es decir que descodifica el mensaje, lo interroga, lo analiza, lo critica, etc.</a:t>
            </a:r>
          </a:p>
          <a:p>
            <a:pPr algn="just"/>
            <a:r>
              <a:rPr lang="es-MX" sz="1800" dirty="0">
                <a:latin typeface="Verdana" pitchFamily="34" charset="0"/>
                <a:ea typeface="Verdana" pitchFamily="34" charset="0"/>
                <a:cs typeface="Verdana" pitchFamily="34" charset="0"/>
              </a:rPr>
              <a:t>Mediante la lectura comprensiva el lector se plantea las siguientes interrogantes: ¿</a:t>
            </a:r>
            <a:r>
              <a:rPr lang="es-MX" sz="1800" b="1" dirty="0">
                <a:latin typeface="Verdana" pitchFamily="34" charset="0"/>
                <a:ea typeface="Verdana" pitchFamily="34" charset="0"/>
                <a:cs typeface="Verdana" pitchFamily="34" charset="0"/>
              </a:rPr>
              <a:t>conozco el vocabulario? ¿Cuál o cuales ideas principales contiene? ¿cuál o cuales ideas secundarias contiene? ¿Qué tipo de relación existe entre las ideas principales y secundarias? </a:t>
            </a:r>
          </a:p>
        </p:txBody>
      </p:sp>
      <p:sp>
        <p:nvSpPr>
          <p:cNvPr id="2" name="1 Título"/>
          <p:cNvSpPr>
            <a:spLocks noGrp="1"/>
          </p:cNvSpPr>
          <p:nvPr>
            <p:ph type="ctrTitle"/>
          </p:nvPr>
        </p:nvSpPr>
        <p:spPr/>
        <p:txBody>
          <a:bodyPr/>
          <a:lstStyle/>
          <a:p>
            <a:r>
              <a:rPr lang="es-MX" dirty="0" smtClean="0"/>
              <a:t>LECTURA COMPRENSIVA</a:t>
            </a:r>
            <a:endParaRPr lang="es-MX" dirty="0"/>
          </a:p>
        </p:txBody>
      </p:sp>
    </p:spTree>
    <p:extLst>
      <p:ext uri="{BB962C8B-B14F-4D97-AF65-F5344CB8AC3E}">
        <p14:creationId xmlns="" xmlns:p14="http://schemas.microsoft.com/office/powerpoint/2010/main" val="279287338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23528" y="3200400"/>
            <a:ext cx="8424936" cy="3036912"/>
          </a:xfrm>
        </p:spPr>
        <p:txBody>
          <a:bodyPr>
            <a:noAutofit/>
          </a:bodyPr>
          <a:lstStyle/>
          <a:p>
            <a:pPr algn="just"/>
            <a:r>
              <a:rPr lang="es-MX" sz="2400" dirty="0" smtClean="0">
                <a:latin typeface="Verdana" pitchFamily="34" charset="0"/>
                <a:ea typeface="Verdana" pitchFamily="34" charset="0"/>
                <a:cs typeface="Verdana" pitchFamily="34" charset="0"/>
              </a:rPr>
              <a:t>La </a:t>
            </a:r>
            <a:r>
              <a:rPr lang="es-MX" sz="2400" dirty="0">
                <a:latin typeface="Verdana" pitchFamily="34" charset="0"/>
                <a:ea typeface="Verdana" pitchFamily="34" charset="0"/>
                <a:cs typeface="Verdana" pitchFamily="34" charset="0"/>
              </a:rPr>
              <a:t>diferencia entre la lectura comprensiva y la lectura mecánica radica en la actitud que se adopta: una actitud analítica frente a una actitud sintética y globalizante. En el primer caso existe intención de interpretar el texto con rigor y objetividad, pero en el segundo caso, todo sumamente aproximativo.</a:t>
            </a:r>
          </a:p>
          <a:p>
            <a:pPr algn="just"/>
            <a:r>
              <a:rPr lang="es-MX" sz="2400" dirty="0" smtClean="0">
                <a:latin typeface="Verdana" pitchFamily="34" charset="0"/>
                <a:ea typeface="Verdana" pitchFamily="34" charset="0"/>
                <a:cs typeface="Verdana" pitchFamily="34" charset="0"/>
              </a:rPr>
              <a:t>.</a:t>
            </a:r>
            <a:endParaRPr lang="es-MX" sz="2400" dirty="0">
              <a:latin typeface="Verdana" pitchFamily="34" charset="0"/>
              <a:ea typeface="Verdana" pitchFamily="34" charset="0"/>
              <a:cs typeface="Verdana" pitchFamily="34" charset="0"/>
            </a:endParaRPr>
          </a:p>
        </p:txBody>
      </p:sp>
      <p:sp>
        <p:nvSpPr>
          <p:cNvPr id="2" name="1 Título"/>
          <p:cNvSpPr>
            <a:spLocks noGrp="1"/>
          </p:cNvSpPr>
          <p:nvPr>
            <p:ph type="ctrTitle"/>
          </p:nvPr>
        </p:nvSpPr>
        <p:spPr/>
        <p:txBody>
          <a:bodyPr/>
          <a:lstStyle/>
          <a:p>
            <a:r>
              <a:rPr lang="es-MX" dirty="0"/>
              <a:t>Diferencia entre la Lectura Comprensiva y la Lectura Mecánica:</a:t>
            </a:r>
          </a:p>
        </p:txBody>
      </p:sp>
    </p:spTree>
    <p:extLst>
      <p:ext uri="{BB962C8B-B14F-4D97-AF65-F5344CB8AC3E}">
        <p14:creationId xmlns="" xmlns:p14="http://schemas.microsoft.com/office/powerpoint/2010/main" val="61469758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23528" y="3200400"/>
            <a:ext cx="8424936" cy="3036912"/>
          </a:xfrm>
        </p:spPr>
        <p:txBody>
          <a:bodyPr>
            <a:noAutofit/>
          </a:bodyPr>
          <a:lstStyle/>
          <a:p>
            <a:pPr algn="just"/>
            <a:r>
              <a:rPr lang="es-MX" sz="2400" dirty="0" smtClean="0">
                <a:latin typeface="Verdana" pitchFamily="34" charset="0"/>
                <a:ea typeface="Verdana" pitchFamily="34" charset="0"/>
                <a:cs typeface="Verdana" pitchFamily="34" charset="0"/>
              </a:rPr>
              <a:t>Visto </a:t>
            </a:r>
            <a:r>
              <a:rPr lang="es-MX" sz="2400" dirty="0">
                <a:latin typeface="Verdana" pitchFamily="34" charset="0"/>
                <a:ea typeface="Verdana" pitchFamily="34" charset="0"/>
                <a:cs typeface="Verdana" pitchFamily="34" charset="0"/>
              </a:rPr>
              <a:t>en otra perspectiva, puede afirmarse que la lectura mecánica y la lectura comprensiva no se excluyen, usualmente antes de enfrentar un texto en la perspectiva de la lectura comprensiva, el lector lo aborda mecánicamente, por consiguiente existe entre ambas una relación de medio a fin</a:t>
            </a:r>
          </a:p>
        </p:txBody>
      </p:sp>
      <p:sp>
        <p:nvSpPr>
          <p:cNvPr id="2" name="1 Título"/>
          <p:cNvSpPr>
            <a:spLocks noGrp="1"/>
          </p:cNvSpPr>
          <p:nvPr>
            <p:ph type="ctrTitle"/>
          </p:nvPr>
        </p:nvSpPr>
        <p:spPr/>
        <p:txBody>
          <a:bodyPr>
            <a:normAutofit/>
          </a:bodyPr>
          <a:lstStyle/>
          <a:p>
            <a:r>
              <a:rPr lang="es-MX" b="1" dirty="0">
                <a:effectLst>
                  <a:outerShdw blurRad="38100" dist="38100" dir="2700000" algn="tl">
                    <a:srgbClr val="000000">
                      <a:alpha val="43137"/>
                    </a:srgbClr>
                  </a:outerShdw>
                </a:effectLst>
              </a:rPr>
              <a:t>Relación entre la Lectura Comprensiva y la Lectura </a:t>
            </a:r>
            <a:r>
              <a:rPr lang="es-MX" b="1" dirty="0" smtClean="0">
                <a:effectLst>
                  <a:outerShdw blurRad="38100" dist="38100" dir="2700000" algn="tl">
                    <a:srgbClr val="000000">
                      <a:alpha val="43137"/>
                    </a:srgbClr>
                  </a:outerShdw>
                </a:effectLst>
              </a:rPr>
              <a:t>Mecánica:</a:t>
            </a:r>
            <a:endParaRPr lang="es-MX"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74631229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23528" y="3200400"/>
            <a:ext cx="8424936" cy="3036912"/>
          </a:xfrm>
        </p:spPr>
        <p:txBody>
          <a:bodyPr>
            <a:noAutofit/>
          </a:bodyPr>
          <a:lstStyle/>
          <a:p>
            <a:pPr algn="just"/>
            <a:r>
              <a:rPr lang="es-MX" sz="2400" dirty="0" smtClean="0">
                <a:latin typeface="Verdana" pitchFamily="34" charset="0"/>
                <a:ea typeface="Verdana" pitchFamily="34" charset="0"/>
                <a:cs typeface="Verdana" pitchFamily="34" charset="0"/>
              </a:rPr>
              <a:t>Pagina 52</a:t>
            </a:r>
            <a:endParaRPr lang="es-MX" sz="2400" dirty="0">
              <a:latin typeface="Verdana" pitchFamily="34" charset="0"/>
              <a:ea typeface="Verdana" pitchFamily="34" charset="0"/>
              <a:cs typeface="Verdana" pitchFamily="34" charset="0"/>
            </a:endParaRPr>
          </a:p>
        </p:txBody>
      </p:sp>
      <p:sp>
        <p:nvSpPr>
          <p:cNvPr id="2" name="1 Título"/>
          <p:cNvSpPr>
            <a:spLocks noGrp="1"/>
          </p:cNvSpPr>
          <p:nvPr>
            <p:ph type="ctrTitle"/>
          </p:nvPr>
        </p:nvSpPr>
        <p:spPr/>
        <p:txBody>
          <a:bodyPr>
            <a:normAutofit/>
          </a:bodyPr>
          <a:lstStyle/>
          <a:p>
            <a:r>
              <a:rPr lang="es-MX" b="1" dirty="0" smtClean="0">
                <a:effectLst>
                  <a:outerShdw blurRad="38100" dist="38100" dir="2700000" algn="tl">
                    <a:srgbClr val="000000">
                      <a:alpha val="43137"/>
                    </a:srgbClr>
                  </a:outerShdw>
                </a:effectLst>
              </a:rPr>
              <a:t>Consejos para una buena lectura</a:t>
            </a:r>
            <a:endParaRPr lang="es-MX"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866319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57809" y="3501008"/>
            <a:ext cx="8136904" cy="3689374"/>
          </a:xfrm>
        </p:spPr>
        <p:txBody>
          <a:bodyPr>
            <a:noAutofit/>
          </a:bodyPr>
          <a:lstStyle/>
          <a:p>
            <a:pPr marL="342900" indent="-342900" algn="just">
              <a:buFont typeface="Arial" pitchFamily="34" charset="0"/>
              <a:buChar char="•"/>
            </a:pPr>
            <a:r>
              <a:rPr lang="es-PE" sz="2800" dirty="0" smtClean="0">
                <a:solidFill>
                  <a:schemeClr val="tx1"/>
                </a:solidFill>
              </a:rPr>
              <a:t>No hay una fórmula que determine que la comunicación ocurre siempre igual entre las personas. </a:t>
            </a:r>
          </a:p>
          <a:p>
            <a:pPr marL="342900" indent="-342900" algn="just">
              <a:buFont typeface="Arial" pitchFamily="34" charset="0"/>
              <a:buChar char="•"/>
            </a:pPr>
            <a:r>
              <a:rPr lang="es-PE" sz="2800" dirty="0" smtClean="0">
                <a:solidFill>
                  <a:schemeClr val="tx1"/>
                </a:solidFill>
              </a:rPr>
              <a:t>Para comprender mejor y estudiar como ocurre la dinámica, cuáles elementos la componen y como es la relación entre ellos, es necesario “detener” el proceso de la comunicación y observarlo cuidadosamente; identificar sus componentes, analizar sus relaciones</a:t>
            </a:r>
            <a:r>
              <a:rPr lang="es-PE" dirty="0" smtClean="0">
                <a:solidFill>
                  <a:schemeClr val="tx1"/>
                </a:solidFill>
              </a:rPr>
              <a:t>.</a:t>
            </a:r>
            <a:endParaRPr lang="es-PE" dirty="0">
              <a:solidFill>
                <a:schemeClr val="tx1"/>
              </a:solidFill>
            </a:endParaRPr>
          </a:p>
        </p:txBody>
      </p:sp>
      <p:sp>
        <p:nvSpPr>
          <p:cNvPr id="4" name="3 Título"/>
          <p:cNvSpPr txBox="1">
            <a:spLocks/>
          </p:cNvSpPr>
          <p:nvPr/>
        </p:nvSpPr>
        <p:spPr>
          <a:xfrm>
            <a:off x="722313" y="692696"/>
            <a:ext cx="7772400" cy="786011"/>
          </a:xfrm>
          <a:prstGeom prst="rect">
            <a:avLst/>
          </a:prstGeom>
          <a:solidFill>
            <a:schemeClr val="accent1"/>
          </a:solidFill>
          <a:ln>
            <a:solidFill>
              <a:schemeClr val="accent1"/>
            </a:solidFill>
          </a:ln>
        </p:spPr>
        <p:txBody>
          <a:bodyPr bIns="91440" anchor="b" anchorCtr="0">
            <a:normAutofit/>
          </a:bodyPr>
          <a:lstStyle>
            <a:lvl1pPr algn="l" rtl="0" eaLnBrk="1" latinLnBrk="0" hangingPunct="1">
              <a:spcBef>
                <a:spcPct val="0"/>
              </a:spcBef>
              <a:buNone/>
              <a:defRPr kumimoji="0" sz="4000" b="0" kern="1200" cap="none">
                <a:solidFill>
                  <a:schemeClr val="tx2"/>
                </a:solidFill>
                <a:latin typeface="+mj-lt"/>
                <a:ea typeface="+mj-ea"/>
                <a:cs typeface="+mj-cs"/>
              </a:defRPr>
            </a:lvl1pPr>
          </a:lstStyle>
          <a:p>
            <a:pPr algn="ctr"/>
            <a:r>
              <a:rPr lang="es-MX" dirty="0" smtClean="0">
                <a:solidFill>
                  <a:schemeClr val="bg1"/>
                </a:solidFill>
              </a:rPr>
              <a:t>PROCESO DE LA COMUNICACION</a:t>
            </a:r>
            <a:endParaRPr lang="es-MX" dirty="0">
              <a:solidFill>
                <a:schemeClr val="bg1"/>
              </a:solidFill>
            </a:endParaRPr>
          </a:p>
        </p:txBody>
      </p:sp>
      <p:pic>
        <p:nvPicPr>
          <p:cNvPr id="5" name="Picture 5" descr="elemetons le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484277" y="1340768"/>
            <a:ext cx="4248472"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376871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81597" y="2564904"/>
            <a:ext cx="8136904" cy="4258692"/>
          </a:xfrm>
        </p:spPr>
        <p:txBody>
          <a:bodyPr>
            <a:noAutofit/>
          </a:bodyPr>
          <a:lstStyle/>
          <a:p>
            <a:pPr marL="342900" indent="-342900" algn="just">
              <a:buFont typeface="Arial" pitchFamily="34" charset="0"/>
              <a:buChar char="•"/>
            </a:pPr>
            <a:r>
              <a:rPr lang="es-PE" dirty="0" smtClean="0">
                <a:solidFill>
                  <a:schemeClr val="tx1"/>
                </a:solidFill>
              </a:rPr>
              <a:t>Existen varios modelos de comunicación, algunos muestran más que otros, sin embargo en todos ellos se destacan tres elementos: 1. emisor, 2. mensaje, 3. receptor. </a:t>
            </a:r>
            <a:endParaRPr lang="es-PE" dirty="0">
              <a:solidFill>
                <a:schemeClr val="tx1"/>
              </a:solidFill>
            </a:endParaRPr>
          </a:p>
        </p:txBody>
      </p:sp>
      <p:sp>
        <p:nvSpPr>
          <p:cNvPr id="4" name="3 Título"/>
          <p:cNvSpPr txBox="1">
            <a:spLocks/>
          </p:cNvSpPr>
          <p:nvPr/>
        </p:nvSpPr>
        <p:spPr>
          <a:xfrm>
            <a:off x="686421" y="1196752"/>
            <a:ext cx="7772400" cy="786011"/>
          </a:xfrm>
          <a:prstGeom prst="rect">
            <a:avLst/>
          </a:prstGeom>
          <a:solidFill>
            <a:schemeClr val="accent1"/>
          </a:solidFill>
          <a:ln>
            <a:solidFill>
              <a:schemeClr val="accent1"/>
            </a:solidFill>
          </a:ln>
        </p:spPr>
        <p:txBody>
          <a:bodyPr bIns="91440" anchor="b" anchorCtr="0">
            <a:normAutofit/>
          </a:bodyPr>
          <a:lstStyle>
            <a:lvl1pPr algn="l" rtl="0" eaLnBrk="1" latinLnBrk="0" hangingPunct="1">
              <a:spcBef>
                <a:spcPct val="0"/>
              </a:spcBef>
              <a:buNone/>
              <a:defRPr kumimoji="0" sz="4000" b="0" kern="1200" cap="none">
                <a:solidFill>
                  <a:schemeClr val="tx2"/>
                </a:solidFill>
                <a:latin typeface="+mj-lt"/>
                <a:ea typeface="+mj-ea"/>
                <a:cs typeface="+mj-cs"/>
              </a:defRPr>
            </a:lvl1pPr>
          </a:lstStyle>
          <a:p>
            <a:pPr algn="ctr"/>
            <a:r>
              <a:rPr lang="es-MX" dirty="0" smtClean="0">
                <a:solidFill>
                  <a:schemeClr val="bg1"/>
                </a:solidFill>
              </a:rPr>
              <a:t>MODELOS DE COMUNICACION</a:t>
            </a:r>
            <a:endParaRPr lang="es-MX" dirty="0">
              <a:solidFill>
                <a:schemeClr val="bg1"/>
              </a:solidFill>
            </a:endParaRPr>
          </a:p>
        </p:txBody>
      </p:sp>
      <p:pic>
        <p:nvPicPr>
          <p:cNvPr id="5122" name="Picture 2" descr="https://encrypted-tbn1.gstatic.com/images?q=tbn:ANd9GcR2UBAL8Oc8oGbpsB1tPoE0HN2H66soTHp7eQy5JTU2QxAVXah0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3717032"/>
            <a:ext cx="6480720" cy="295232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59128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scene3d>
              <a:camera prst="orthographicFront"/>
              <a:lightRig rig="soft" dir="t">
                <a:rot lat="0" lon="0" rev="10800000"/>
              </a:lightRig>
            </a:scene3d>
            <a:sp3d>
              <a:bevelT w="27940" h="12700"/>
              <a:contourClr>
                <a:srgbClr val="DDDDDD"/>
              </a:contourClr>
            </a:sp3d>
          </a:bodyPr>
          <a:lstStyle/>
          <a:p>
            <a:r>
              <a:rPr lang="es-MX" sz="6600" b="1" spc="150" dirty="0" smtClean="0">
                <a:ln w="11430"/>
                <a:solidFill>
                  <a:schemeClr val="accent1"/>
                </a:solidFill>
                <a:effectLst>
                  <a:outerShdw blurRad="25400" algn="tl" rotWithShape="0">
                    <a:srgbClr val="000000">
                      <a:alpha val="43000"/>
                    </a:srgbClr>
                  </a:outerShdw>
                </a:effectLst>
              </a:rPr>
              <a:t>DATOS GENERALES</a:t>
            </a:r>
            <a:endParaRPr lang="es-MX" sz="6600" b="1" spc="150" dirty="0">
              <a:ln w="11430"/>
              <a:solidFill>
                <a:schemeClr val="accent1"/>
              </a:solidFill>
              <a:effectLst>
                <a:outerShdw blurRad="25400" algn="tl" rotWithShape="0">
                  <a:srgbClr val="000000">
                    <a:alpha val="43000"/>
                  </a:srgbClr>
                </a:outerShdw>
              </a:effectLst>
            </a:endParaRPr>
          </a:p>
        </p:txBody>
      </p:sp>
      <p:sp>
        <p:nvSpPr>
          <p:cNvPr id="6" name="5 Marcador de contenido"/>
          <p:cNvSpPr>
            <a:spLocks noGrp="1"/>
          </p:cNvSpPr>
          <p:nvPr>
            <p:ph sz="quarter" idx="1"/>
          </p:nvPr>
        </p:nvSpPr>
        <p:spPr>
          <a:xfrm>
            <a:off x="0" y="1447800"/>
            <a:ext cx="9540552" cy="4861520"/>
          </a:xfrm>
        </p:spPr>
        <p:txBody>
          <a:bodyPr>
            <a:noAutofit/>
          </a:bodyPr>
          <a:lstStyle/>
          <a:p>
            <a:pPr marL="722376" lvl="2" indent="0">
              <a:buNone/>
            </a:pPr>
            <a:endParaRPr lang="es-EC" sz="3200" dirty="0" smtClean="0"/>
          </a:p>
          <a:p>
            <a:pPr marL="722376" lvl="2" indent="0">
              <a:buNone/>
            </a:pPr>
            <a:r>
              <a:rPr lang="es-EC" sz="3200" dirty="0" smtClean="0"/>
              <a:t>Unidad</a:t>
            </a:r>
            <a:r>
              <a:rPr lang="es-EC" sz="3200" dirty="0"/>
              <a:t>: Admisiones</a:t>
            </a:r>
            <a:endParaRPr lang="es-PE" sz="3200" dirty="0"/>
          </a:p>
          <a:p>
            <a:pPr marL="722376" lvl="2" indent="0">
              <a:buNone/>
            </a:pPr>
            <a:r>
              <a:rPr lang="es-EC" sz="3200" dirty="0" smtClean="0"/>
              <a:t>Curso: Nivelación de carrera</a:t>
            </a:r>
            <a:endParaRPr lang="es-PE" sz="3200" dirty="0"/>
          </a:p>
          <a:p>
            <a:pPr marL="722376" lvl="2" indent="0">
              <a:buNone/>
            </a:pPr>
            <a:r>
              <a:rPr lang="es-PE" sz="3200" dirty="0"/>
              <a:t>Duración: </a:t>
            </a:r>
            <a:r>
              <a:rPr lang="es-PE" sz="3200" dirty="0" smtClean="0"/>
              <a:t>6 semanas</a:t>
            </a:r>
            <a:endParaRPr lang="es-PE" sz="3200" dirty="0"/>
          </a:p>
          <a:p>
            <a:pPr marL="722376" lvl="2" indent="0">
              <a:buNone/>
            </a:pPr>
            <a:r>
              <a:rPr lang="es-EC" sz="3200" dirty="0" smtClean="0"/>
              <a:t>Número de Horas </a:t>
            </a:r>
            <a:r>
              <a:rPr lang="es-EC" sz="3200" dirty="0"/>
              <a:t>Semanales: </a:t>
            </a:r>
            <a:r>
              <a:rPr lang="es-EC" sz="3200" dirty="0" smtClean="0"/>
              <a:t>10</a:t>
            </a:r>
            <a:endParaRPr lang="es-EC" sz="3200" dirty="0"/>
          </a:p>
          <a:p>
            <a:pPr marL="722376" lvl="2" indent="0">
              <a:buNone/>
            </a:pPr>
            <a:r>
              <a:rPr lang="es-EC" sz="3200" dirty="0" smtClean="0"/>
              <a:t>Ejes </a:t>
            </a:r>
            <a:r>
              <a:rPr lang="es-EC" sz="3200" dirty="0"/>
              <a:t>de formación:  Básico- Humanístico</a:t>
            </a:r>
            <a:endParaRPr lang="es-PE" sz="3200" dirty="0"/>
          </a:p>
          <a:p>
            <a:endParaRPr lang="es-PE" sz="3200" dirty="0"/>
          </a:p>
        </p:txBody>
      </p:sp>
    </p:spTree>
    <p:extLst>
      <p:ext uri="{BB962C8B-B14F-4D97-AF65-F5344CB8AC3E}">
        <p14:creationId xmlns="" xmlns:p14="http://schemas.microsoft.com/office/powerpoint/2010/main" val="47250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115616" y="4221088"/>
            <a:ext cx="6480720" cy="208823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Marcador de texto"/>
          <p:cNvSpPr>
            <a:spLocks noGrp="1"/>
          </p:cNvSpPr>
          <p:nvPr>
            <p:ph type="body" idx="1"/>
          </p:nvPr>
        </p:nvSpPr>
        <p:spPr>
          <a:xfrm>
            <a:off x="381597" y="3134222"/>
            <a:ext cx="8136904" cy="3689374"/>
          </a:xfrm>
        </p:spPr>
        <p:txBody>
          <a:bodyPr>
            <a:noAutofit/>
          </a:bodyPr>
          <a:lstStyle/>
          <a:p>
            <a:pPr marL="342900" indent="-342900" algn="just">
              <a:buFont typeface="Arial" pitchFamily="34" charset="0"/>
              <a:buChar char="•"/>
            </a:pPr>
            <a:r>
              <a:rPr lang="es-PE" dirty="0" smtClean="0">
                <a:solidFill>
                  <a:schemeClr val="tx1"/>
                </a:solidFill>
              </a:rPr>
              <a:t>Uno de los más utilizados ha sido desarrollado por el matemática Claude Shannon (1947) y difundido por Warren </a:t>
            </a:r>
            <a:r>
              <a:rPr lang="es-PE" dirty="0" err="1" smtClean="0">
                <a:solidFill>
                  <a:schemeClr val="tx1"/>
                </a:solidFill>
              </a:rPr>
              <a:t>Weaver</a:t>
            </a:r>
            <a:r>
              <a:rPr lang="es-PE" dirty="0" smtClean="0">
                <a:solidFill>
                  <a:schemeClr val="tx1"/>
                </a:solidFill>
              </a:rPr>
              <a:t> (1948).</a:t>
            </a:r>
          </a:p>
          <a:p>
            <a:pPr algn="just"/>
            <a:endParaRPr lang="es-PE" dirty="0" smtClean="0">
              <a:solidFill>
                <a:schemeClr val="tx1"/>
              </a:solidFill>
            </a:endParaRPr>
          </a:p>
          <a:p>
            <a:pPr algn="just"/>
            <a:r>
              <a:rPr lang="es-PE" dirty="0">
                <a:solidFill>
                  <a:schemeClr val="tx1"/>
                </a:solidFill>
              </a:rPr>
              <a:t>	</a:t>
            </a:r>
            <a:r>
              <a:rPr lang="es-PE" dirty="0" smtClean="0">
                <a:solidFill>
                  <a:schemeClr val="tx1"/>
                </a:solidFill>
              </a:rPr>
              <a:t>Transmisor		Señal		Receptor</a:t>
            </a:r>
          </a:p>
          <a:p>
            <a:pPr algn="just"/>
            <a:endParaRPr lang="es-PE" dirty="0">
              <a:solidFill>
                <a:schemeClr val="tx1"/>
              </a:solidFill>
            </a:endParaRPr>
          </a:p>
          <a:p>
            <a:pPr algn="just"/>
            <a:endParaRPr lang="es-PE" dirty="0" smtClean="0">
              <a:solidFill>
                <a:schemeClr val="tx1"/>
              </a:solidFill>
            </a:endParaRPr>
          </a:p>
          <a:p>
            <a:pPr algn="just"/>
            <a:r>
              <a:rPr lang="es-PE" dirty="0">
                <a:solidFill>
                  <a:schemeClr val="tx1"/>
                </a:solidFill>
              </a:rPr>
              <a:t>	</a:t>
            </a:r>
            <a:r>
              <a:rPr lang="es-PE" dirty="0" smtClean="0">
                <a:solidFill>
                  <a:schemeClr val="tx1"/>
                </a:solidFill>
              </a:rPr>
              <a:t> Fuente					 Destino</a:t>
            </a:r>
            <a:endParaRPr lang="es-PE" dirty="0">
              <a:solidFill>
                <a:schemeClr val="tx1"/>
              </a:solidFill>
            </a:endParaRPr>
          </a:p>
        </p:txBody>
      </p:sp>
      <p:sp>
        <p:nvSpPr>
          <p:cNvPr id="4" name="3 Título"/>
          <p:cNvSpPr txBox="1">
            <a:spLocks/>
          </p:cNvSpPr>
          <p:nvPr/>
        </p:nvSpPr>
        <p:spPr>
          <a:xfrm>
            <a:off x="686421" y="1196752"/>
            <a:ext cx="7772400" cy="786011"/>
          </a:xfrm>
          <a:prstGeom prst="rect">
            <a:avLst/>
          </a:prstGeom>
          <a:solidFill>
            <a:schemeClr val="accent1"/>
          </a:solidFill>
          <a:ln>
            <a:solidFill>
              <a:schemeClr val="accent1"/>
            </a:solidFill>
          </a:ln>
        </p:spPr>
        <p:txBody>
          <a:bodyPr bIns="91440" anchor="b" anchorCtr="0">
            <a:normAutofit/>
          </a:bodyPr>
          <a:lstStyle>
            <a:lvl1pPr algn="l" rtl="0" eaLnBrk="1" latinLnBrk="0" hangingPunct="1">
              <a:spcBef>
                <a:spcPct val="0"/>
              </a:spcBef>
              <a:buNone/>
              <a:defRPr kumimoji="0" sz="4000" b="0" kern="1200" cap="none">
                <a:solidFill>
                  <a:schemeClr val="tx2"/>
                </a:solidFill>
                <a:latin typeface="+mj-lt"/>
                <a:ea typeface="+mj-ea"/>
                <a:cs typeface="+mj-cs"/>
              </a:defRPr>
            </a:lvl1pPr>
          </a:lstStyle>
          <a:p>
            <a:pPr algn="ctr"/>
            <a:r>
              <a:rPr lang="es-MX" dirty="0" smtClean="0">
                <a:solidFill>
                  <a:schemeClr val="bg1"/>
                </a:solidFill>
              </a:rPr>
              <a:t>MODELOS DE COMUNICACION</a:t>
            </a:r>
            <a:endParaRPr lang="es-MX" dirty="0">
              <a:solidFill>
                <a:schemeClr val="bg1"/>
              </a:solidFill>
            </a:endParaRPr>
          </a:p>
        </p:txBody>
      </p:sp>
      <p:cxnSp>
        <p:nvCxnSpPr>
          <p:cNvPr id="5" name="4 Conector recto de flecha"/>
          <p:cNvCxnSpPr/>
          <p:nvPr/>
        </p:nvCxnSpPr>
        <p:spPr>
          <a:xfrm>
            <a:off x="2843808" y="4653136"/>
            <a:ext cx="115212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4932040" y="4653136"/>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6372200" y="4797152"/>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flipV="1">
            <a:off x="1835696" y="4797152"/>
            <a:ext cx="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923564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115615" y="3789040"/>
            <a:ext cx="7343205" cy="28083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Marcador de texto"/>
          <p:cNvSpPr>
            <a:spLocks noGrp="1"/>
          </p:cNvSpPr>
          <p:nvPr>
            <p:ph type="body" idx="1"/>
          </p:nvPr>
        </p:nvSpPr>
        <p:spPr>
          <a:xfrm>
            <a:off x="505894" y="2996951"/>
            <a:ext cx="7978948" cy="3500871"/>
          </a:xfrm>
        </p:spPr>
        <p:txBody>
          <a:bodyPr>
            <a:noAutofit/>
          </a:bodyPr>
          <a:lstStyle/>
          <a:p>
            <a:pPr marL="342900" indent="-342900" algn="just">
              <a:buFont typeface="Arial" pitchFamily="34" charset="0"/>
              <a:buChar char="•"/>
            </a:pPr>
            <a:r>
              <a:rPr lang="es-PE" dirty="0" smtClean="0">
                <a:solidFill>
                  <a:schemeClr val="tx1"/>
                </a:solidFill>
              </a:rPr>
              <a:t>Shannon y </a:t>
            </a:r>
            <a:r>
              <a:rPr lang="es-PE" dirty="0" err="1" smtClean="0">
                <a:solidFill>
                  <a:schemeClr val="tx1"/>
                </a:solidFill>
              </a:rPr>
              <a:t>Weaver</a:t>
            </a:r>
            <a:r>
              <a:rPr lang="es-PE" dirty="0" smtClean="0">
                <a:solidFill>
                  <a:schemeClr val="tx1"/>
                </a:solidFill>
              </a:rPr>
              <a:t>  descubrieron la utilidad del modelo para describir la comunicación humana de la siguiente manera:</a:t>
            </a:r>
          </a:p>
          <a:p>
            <a:pPr algn="just">
              <a:spcBef>
                <a:spcPts val="0"/>
              </a:spcBef>
            </a:pPr>
            <a:endParaRPr lang="es-PE" sz="800" dirty="0" smtClean="0">
              <a:solidFill>
                <a:schemeClr val="tx1"/>
              </a:solidFill>
            </a:endParaRPr>
          </a:p>
          <a:p>
            <a:pPr algn="just">
              <a:spcBef>
                <a:spcPts val="0"/>
              </a:spcBef>
            </a:pPr>
            <a:r>
              <a:rPr lang="es-PE" dirty="0">
                <a:solidFill>
                  <a:schemeClr val="tx1"/>
                </a:solidFill>
              </a:rPr>
              <a:t>	</a:t>
            </a:r>
            <a:r>
              <a:rPr lang="es-PE" b="1" dirty="0">
                <a:solidFill>
                  <a:schemeClr val="tx1"/>
                </a:solidFill>
              </a:rPr>
              <a:t>Fuente	</a:t>
            </a:r>
            <a:r>
              <a:rPr lang="es-PE" b="1" dirty="0" smtClean="0">
                <a:solidFill>
                  <a:schemeClr val="tx1"/>
                </a:solidFill>
              </a:rPr>
              <a:t>	     Transmisor		   Señal</a:t>
            </a:r>
          </a:p>
          <a:p>
            <a:pPr algn="just">
              <a:spcBef>
                <a:spcPts val="0"/>
              </a:spcBef>
            </a:pPr>
            <a:r>
              <a:rPr lang="es-PE" dirty="0">
                <a:solidFill>
                  <a:schemeClr val="tx1"/>
                </a:solidFill>
              </a:rPr>
              <a:t>	</a:t>
            </a:r>
            <a:r>
              <a:rPr lang="es-PE" dirty="0" smtClean="0">
                <a:solidFill>
                  <a:schemeClr val="tx1"/>
                </a:solidFill>
              </a:rPr>
              <a:t>el origen	    el que envía	</a:t>
            </a:r>
            <a:r>
              <a:rPr lang="es-PE" dirty="0">
                <a:solidFill>
                  <a:schemeClr val="tx1"/>
                </a:solidFill>
              </a:rPr>
              <a:t> </a:t>
            </a:r>
            <a:r>
              <a:rPr lang="es-PE" dirty="0" smtClean="0">
                <a:solidFill>
                  <a:schemeClr val="tx1"/>
                </a:solidFill>
              </a:rPr>
              <a:t>             el mensaje</a:t>
            </a:r>
          </a:p>
          <a:p>
            <a:pPr algn="just">
              <a:spcBef>
                <a:spcPts val="0"/>
              </a:spcBef>
            </a:pPr>
            <a:r>
              <a:rPr lang="es-PE" sz="800" dirty="0" smtClean="0">
                <a:solidFill>
                  <a:schemeClr val="tx1"/>
                </a:solidFill>
              </a:rPr>
              <a:t>	</a:t>
            </a:r>
          </a:p>
          <a:p>
            <a:pPr algn="just">
              <a:spcBef>
                <a:spcPts val="0"/>
              </a:spcBef>
            </a:pPr>
            <a:r>
              <a:rPr lang="es-PE" sz="800" dirty="0" smtClean="0">
                <a:solidFill>
                  <a:schemeClr val="tx1"/>
                </a:solidFill>
              </a:rPr>
              <a:t>				</a:t>
            </a:r>
            <a:r>
              <a:rPr lang="es-PE" dirty="0" smtClean="0">
                <a:solidFill>
                  <a:schemeClr val="tx1"/>
                </a:solidFill>
              </a:rPr>
              <a:t>		</a:t>
            </a:r>
            <a:r>
              <a:rPr lang="es-PE" b="1" dirty="0" smtClean="0">
                <a:solidFill>
                  <a:schemeClr val="tx1"/>
                </a:solidFill>
              </a:rPr>
              <a:t>Receptor</a:t>
            </a:r>
          </a:p>
          <a:p>
            <a:pPr algn="just">
              <a:spcBef>
                <a:spcPts val="0"/>
              </a:spcBef>
            </a:pPr>
            <a:r>
              <a:rPr lang="es-PE" b="1" dirty="0">
                <a:solidFill>
                  <a:schemeClr val="tx1"/>
                </a:solidFill>
              </a:rPr>
              <a:t>	</a:t>
            </a:r>
            <a:r>
              <a:rPr lang="es-PE" b="1" dirty="0" smtClean="0">
                <a:solidFill>
                  <a:schemeClr val="tx1"/>
                </a:solidFill>
              </a:rPr>
              <a:t>					</a:t>
            </a:r>
            <a:r>
              <a:rPr lang="es-PE" dirty="0" smtClean="0">
                <a:solidFill>
                  <a:schemeClr val="tx1"/>
                </a:solidFill>
              </a:rPr>
              <a:t>el que recibe</a:t>
            </a:r>
          </a:p>
          <a:p>
            <a:pPr algn="just">
              <a:spcBef>
                <a:spcPts val="0"/>
              </a:spcBef>
            </a:pPr>
            <a:endParaRPr lang="es-PE" b="1" dirty="0">
              <a:solidFill>
                <a:schemeClr val="tx1"/>
              </a:solidFill>
            </a:endParaRPr>
          </a:p>
          <a:p>
            <a:pPr algn="just">
              <a:spcBef>
                <a:spcPts val="0"/>
              </a:spcBef>
            </a:pPr>
            <a:r>
              <a:rPr lang="es-PE" b="1" dirty="0" smtClean="0">
                <a:solidFill>
                  <a:schemeClr val="tx1"/>
                </a:solidFill>
              </a:rPr>
              <a:t>						 Destino</a:t>
            </a:r>
          </a:p>
          <a:p>
            <a:pPr algn="just">
              <a:spcBef>
                <a:spcPts val="0"/>
              </a:spcBef>
            </a:pPr>
            <a:r>
              <a:rPr lang="es-PE" b="1" dirty="0">
                <a:solidFill>
                  <a:schemeClr val="tx1"/>
                </a:solidFill>
              </a:rPr>
              <a:t>	</a:t>
            </a:r>
            <a:r>
              <a:rPr lang="es-PE" b="1" dirty="0" smtClean="0">
                <a:solidFill>
                  <a:schemeClr val="tx1"/>
                </a:solidFill>
              </a:rPr>
              <a:t>				          </a:t>
            </a:r>
            <a:r>
              <a:rPr lang="es-PE" dirty="0" smtClean="0">
                <a:solidFill>
                  <a:schemeClr val="tx1"/>
                </a:solidFill>
              </a:rPr>
              <a:t>capta o entiende</a:t>
            </a:r>
            <a:endParaRPr lang="es-PE" dirty="0">
              <a:solidFill>
                <a:schemeClr val="tx1"/>
              </a:solidFill>
            </a:endParaRPr>
          </a:p>
        </p:txBody>
      </p:sp>
      <p:sp>
        <p:nvSpPr>
          <p:cNvPr id="4" name="3 Título"/>
          <p:cNvSpPr txBox="1">
            <a:spLocks/>
          </p:cNvSpPr>
          <p:nvPr/>
        </p:nvSpPr>
        <p:spPr>
          <a:xfrm>
            <a:off x="686421" y="1196752"/>
            <a:ext cx="7772400" cy="786011"/>
          </a:xfrm>
          <a:prstGeom prst="rect">
            <a:avLst/>
          </a:prstGeom>
          <a:solidFill>
            <a:schemeClr val="accent1"/>
          </a:solidFill>
          <a:ln>
            <a:solidFill>
              <a:schemeClr val="accent1"/>
            </a:solidFill>
          </a:ln>
        </p:spPr>
        <p:txBody>
          <a:bodyPr bIns="91440" anchor="b" anchorCtr="0">
            <a:normAutofit/>
          </a:bodyPr>
          <a:lstStyle>
            <a:lvl1pPr algn="l" rtl="0" eaLnBrk="1" latinLnBrk="0" hangingPunct="1">
              <a:spcBef>
                <a:spcPct val="0"/>
              </a:spcBef>
              <a:buNone/>
              <a:defRPr kumimoji="0" sz="4000" b="0" kern="1200" cap="none">
                <a:solidFill>
                  <a:schemeClr val="tx2"/>
                </a:solidFill>
                <a:latin typeface="+mj-lt"/>
                <a:ea typeface="+mj-ea"/>
                <a:cs typeface="+mj-cs"/>
              </a:defRPr>
            </a:lvl1pPr>
          </a:lstStyle>
          <a:p>
            <a:pPr algn="ctr"/>
            <a:r>
              <a:rPr lang="es-MX" dirty="0" smtClean="0">
                <a:solidFill>
                  <a:schemeClr val="bg1"/>
                </a:solidFill>
              </a:rPr>
              <a:t>MODELOS DE COMUNICACION</a:t>
            </a:r>
            <a:endParaRPr lang="es-MX" dirty="0">
              <a:solidFill>
                <a:schemeClr val="bg1"/>
              </a:solidFill>
            </a:endParaRPr>
          </a:p>
        </p:txBody>
      </p:sp>
      <p:cxnSp>
        <p:nvCxnSpPr>
          <p:cNvPr id="5" name="4 Conector recto de flecha"/>
          <p:cNvCxnSpPr/>
          <p:nvPr/>
        </p:nvCxnSpPr>
        <p:spPr>
          <a:xfrm>
            <a:off x="2483768" y="4077072"/>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Conector recto de flecha"/>
          <p:cNvCxnSpPr/>
          <p:nvPr/>
        </p:nvCxnSpPr>
        <p:spPr>
          <a:xfrm>
            <a:off x="5220072" y="407707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a:off x="6732240" y="4653136"/>
            <a:ext cx="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6732240" y="5517232"/>
            <a:ext cx="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39602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07976" y="2564905"/>
            <a:ext cx="4264646" cy="3932918"/>
          </a:xfrm>
        </p:spPr>
        <p:txBody>
          <a:bodyPr>
            <a:noAutofit/>
          </a:bodyPr>
          <a:lstStyle/>
          <a:p>
            <a:pPr marL="342900" indent="-342900" algn="just">
              <a:buFont typeface="Arial" pitchFamily="34" charset="0"/>
              <a:buChar char="•"/>
            </a:pPr>
            <a:r>
              <a:rPr lang="es-PE" dirty="0" smtClean="0">
                <a:solidFill>
                  <a:schemeClr val="tx1"/>
                </a:solidFill>
              </a:rPr>
              <a:t>A partir de este modelo, otros estudiosos comienzan a representar la comunicación de una forma más compleja, entre ellos </a:t>
            </a:r>
            <a:r>
              <a:rPr lang="es-PE" dirty="0" err="1" smtClean="0">
                <a:solidFill>
                  <a:schemeClr val="tx1"/>
                </a:solidFill>
              </a:rPr>
              <a:t>Schramm</a:t>
            </a:r>
            <a:r>
              <a:rPr lang="es-PE" dirty="0" smtClean="0">
                <a:solidFill>
                  <a:schemeClr val="tx1"/>
                </a:solidFill>
              </a:rPr>
              <a:t>, </a:t>
            </a:r>
            <a:r>
              <a:rPr lang="es-PE" dirty="0" err="1" smtClean="0">
                <a:solidFill>
                  <a:schemeClr val="tx1"/>
                </a:solidFill>
              </a:rPr>
              <a:t>Westley</a:t>
            </a:r>
            <a:r>
              <a:rPr lang="es-PE" dirty="0" smtClean="0">
                <a:solidFill>
                  <a:schemeClr val="tx1"/>
                </a:solidFill>
              </a:rPr>
              <a:t> y </a:t>
            </a:r>
            <a:r>
              <a:rPr lang="es-PE" dirty="0" err="1" smtClean="0">
                <a:solidFill>
                  <a:schemeClr val="tx1"/>
                </a:solidFill>
              </a:rPr>
              <a:t>McLean</a:t>
            </a:r>
            <a:r>
              <a:rPr lang="es-PE" dirty="0" smtClean="0">
                <a:solidFill>
                  <a:schemeClr val="tx1"/>
                </a:solidFill>
              </a:rPr>
              <a:t>, </a:t>
            </a:r>
            <a:r>
              <a:rPr lang="es-PE" dirty="0" err="1" smtClean="0">
                <a:solidFill>
                  <a:schemeClr val="tx1"/>
                </a:solidFill>
              </a:rPr>
              <a:t>Fearing</a:t>
            </a:r>
            <a:r>
              <a:rPr lang="es-PE" dirty="0" smtClean="0">
                <a:solidFill>
                  <a:schemeClr val="tx1"/>
                </a:solidFill>
              </a:rPr>
              <a:t> y Johnson, quienes introducen la noción de circularidad con base en la respuesta o retroalimentación que implica el modelo.</a:t>
            </a:r>
            <a:endParaRPr lang="es-PE" dirty="0">
              <a:solidFill>
                <a:schemeClr val="tx1"/>
              </a:solidFill>
            </a:endParaRPr>
          </a:p>
        </p:txBody>
      </p:sp>
      <p:sp>
        <p:nvSpPr>
          <p:cNvPr id="4" name="3 Título"/>
          <p:cNvSpPr txBox="1">
            <a:spLocks/>
          </p:cNvSpPr>
          <p:nvPr/>
        </p:nvSpPr>
        <p:spPr>
          <a:xfrm>
            <a:off x="686421" y="1196752"/>
            <a:ext cx="7772400" cy="786011"/>
          </a:xfrm>
          <a:prstGeom prst="rect">
            <a:avLst/>
          </a:prstGeom>
          <a:solidFill>
            <a:schemeClr val="accent1"/>
          </a:solidFill>
          <a:ln>
            <a:solidFill>
              <a:schemeClr val="accent1"/>
            </a:solidFill>
          </a:ln>
        </p:spPr>
        <p:txBody>
          <a:bodyPr bIns="91440" anchor="b" anchorCtr="0">
            <a:normAutofit/>
          </a:bodyPr>
          <a:lstStyle>
            <a:lvl1pPr algn="l" rtl="0" eaLnBrk="1" latinLnBrk="0" hangingPunct="1">
              <a:spcBef>
                <a:spcPct val="0"/>
              </a:spcBef>
              <a:buNone/>
              <a:defRPr kumimoji="0" sz="4000" b="0" kern="1200" cap="none">
                <a:solidFill>
                  <a:schemeClr val="tx2"/>
                </a:solidFill>
                <a:latin typeface="+mj-lt"/>
                <a:ea typeface="+mj-ea"/>
                <a:cs typeface="+mj-cs"/>
              </a:defRPr>
            </a:lvl1pPr>
          </a:lstStyle>
          <a:p>
            <a:pPr algn="ctr"/>
            <a:r>
              <a:rPr lang="es-MX" dirty="0" smtClean="0">
                <a:solidFill>
                  <a:schemeClr val="bg1"/>
                </a:solidFill>
              </a:rPr>
              <a:t>MODELOS DE COMUNICACION</a:t>
            </a:r>
            <a:endParaRPr lang="es-MX" dirty="0">
              <a:solidFill>
                <a:schemeClr val="bg1"/>
              </a:solidFill>
            </a:endParaRPr>
          </a:p>
        </p:txBody>
      </p:sp>
      <p:sp>
        <p:nvSpPr>
          <p:cNvPr id="2" name="AutoShape 2" descr="background image"/>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11"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8784" t="51763" r="11990" b="16613"/>
          <a:stretch/>
        </p:blipFill>
        <p:spPr bwMode="auto">
          <a:xfrm>
            <a:off x="4716016" y="2636912"/>
            <a:ext cx="4339332" cy="4032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338358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traso"/>
          <p:cNvSpPr/>
          <p:nvPr/>
        </p:nvSpPr>
        <p:spPr>
          <a:xfrm rot="10800000">
            <a:off x="4067944" y="3877020"/>
            <a:ext cx="2016224" cy="936104"/>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Retraso"/>
          <p:cNvSpPr/>
          <p:nvPr/>
        </p:nvSpPr>
        <p:spPr>
          <a:xfrm>
            <a:off x="6876256" y="3861048"/>
            <a:ext cx="2123728" cy="936104"/>
          </a:xfrm>
          <a:prstGeom prst="flowChartDelay">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Elipse"/>
          <p:cNvSpPr/>
          <p:nvPr/>
        </p:nvSpPr>
        <p:spPr>
          <a:xfrm>
            <a:off x="5868144" y="3717032"/>
            <a:ext cx="1296144" cy="1296144"/>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 name="2 Marcador de texto"/>
          <p:cNvSpPr>
            <a:spLocks noGrp="1"/>
          </p:cNvSpPr>
          <p:nvPr>
            <p:ph type="body" idx="1"/>
          </p:nvPr>
        </p:nvSpPr>
        <p:spPr>
          <a:xfrm>
            <a:off x="307976" y="2564905"/>
            <a:ext cx="3831976" cy="2520279"/>
          </a:xfrm>
        </p:spPr>
        <p:txBody>
          <a:bodyPr>
            <a:noAutofit/>
          </a:bodyPr>
          <a:lstStyle/>
          <a:p>
            <a:pPr marL="342900" indent="-342900" algn="just">
              <a:buFont typeface="Arial" pitchFamily="34" charset="0"/>
              <a:buChar char="•"/>
            </a:pPr>
            <a:r>
              <a:rPr lang="es-PE" dirty="0" smtClean="0">
                <a:solidFill>
                  <a:schemeClr val="tx1"/>
                </a:solidFill>
              </a:rPr>
              <a:t>Y el modelo Transicional que es un modelo circular en el que se ha completado el enfoque de intercambio y enfoque recíproco entre los participantes y el proceso.</a:t>
            </a:r>
            <a:endParaRPr lang="es-PE" dirty="0">
              <a:solidFill>
                <a:schemeClr val="tx1"/>
              </a:solidFill>
            </a:endParaRPr>
          </a:p>
        </p:txBody>
      </p:sp>
      <p:sp>
        <p:nvSpPr>
          <p:cNvPr id="4" name="3 Título"/>
          <p:cNvSpPr txBox="1">
            <a:spLocks/>
          </p:cNvSpPr>
          <p:nvPr/>
        </p:nvSpPr>
        <p:spPr>
          <a:xfrm>
            <a:off x="686421" y="1196752"/>
            <a:ext cx="7772400" cy="786011"/>
          </a:xfrm>
          <a:prstGeom prst="rect">
            <a:avLst/>
          </a:prstGeom>
          <a:solidFill>
            <a:schemeClr val="accent1"/>
          </a:solidFill>
          <a:ln>
            <a:solidFill>
              <a:schemeClr val="accent1"/>
            </a:solidFill>
          </a:ln>
        </p:spPr>
        <p:txBody>
          <a:bodyPr bIns="91440" anchor="b" anchorCtr="0">
            <a:normAutofit/>
          </a:bodyPr>
          <a:lstStyle>
            <a:lvl1pPr algn="l" rtl="0" eaLnBrk="1" latinLnBrk="0" hangingPunct="1">
              <a:spcBef>
                <a:spcPct val="0"/>
              </a:spcBef>
              <a:buNone/>
              <a:defRPr kumimoji="0" sz="4000" b="0" kern="1200" cap="none">
                <a:solidFill>
                  <a:schemeClr val="tx2"/>
                </a:solidFill>
                <a:latin typeface="+mj-lt"/>
                <a:ea typeface="+mj-ea"/>
                <a:cs typeface="+mj-cs"/>
              </a:defRPr>
            </a:lvl1pPr>
          </a:lstStyle>
          <a:p>
            <a:pPr algn="ctr"/>
            <a:r>
              <a:rPr lang="es-MX" dirty="0" smtClean="0">
                <a:solidFill>
                  <a:schemeClr val="bg1"/>
                </a:solidFill>
              </a:rPr>
              <a:t>MODELOS DE COMUNICACION</a:t>
            </a:r>
            <a:endParaRPr lang="es-MX" dirty="0">
              <a:solidFill>
                <a:schemeClr val="bg1"/>
              </a:solidFill>
            </a:endParaRPr>
          </a:p>
        </p:txBody>
      </p:sp>
      <p:sp>
        <p:nvSpPr>
          <p:cNvPr id="2" name="AutoShape 2" descr="background image"/>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6 Rectángulo"/>
          <p:cNvSpPr/>
          <p:nvPr/>
        </p:nvSpPr>
        <p:spPr>
          <a:xfrm>
            <a:off x="4211960" y="2707580"/>
            <a:ext cx="4788024" cy="3416320"/>
          </a:xfrm>
          <a:prstGeom prst="rect">
            <a:avLst/>
          </a:prstGeom>
        </p:spPr>
        <p:txBody>
          <a:bodyPr wrap="square">
            <a:spAutoFit/>
          </a:bodyPr>
          <a:lstStyle/>
          <a:p>
            <a:pPr algn="ctr"/>
            <a:r>
              <a:rPr lang="es-PE" dirty="0" smtClean="0"/>
              <a:t>CONTEXTO</a:t>
            </a:r>
          </a:p>
          <a:p>
            <a:r>
              <a:rPr lang="es-PE" dirty="0" smtClean="0"/>
              <a:t>    (ruido)	             canal o medio		(ruido)</a:t>
            </a:r>
          </a:p>
          <a:p>
            <a:r>
              <a:rPr lang="es-PE" dirty="0" smtClean="0"/>
              <a:t>Canal o medio          MENSAJE	            canal o medio</a:t>
            </a:r>
          </a:p>
          <a:p>
            <a:endParaRPr lang="es-PE" dirty="0"/>
          </a:p>
          <a:p>
            <a:r>
              <a:rPr lang="es-PE" dirty="0" smtClean="0"/>
              <a:t>		contenido</a:t>
            </a:r>
          </a:p>
          <a:p>
            <a:r>
              <a:rPr lang="es-PE" dirty="0"/>
              <a:t> </a:t>
            </a:r>
            <a:r>
              <a:rPr lang="es-PE" dirty="0" smtClean="0"/>
              <a:t>  EMISOR		   código	              RECEPTOR</a:t>
            </a:r>
          </a:p>
          <a:p>
            <a:r>
              <a:rPr lang="es-PE" dirty="0"/>
              <a:t>	 </a:t>
            </a:r>
            <a:r>
              <a:rPr lang="es-PE" dirty="0" smtClean="0"/>
              <a:t>                tratamiento</a:t>
            </a:r>
          </a:p>
          <a:p>
            <a:r>
              <a:rPr lang="es-PE" dirty="0"/>
              <a:t>	</a:t>
            </a:r>
            <a:r>
              <a:rPr lang="es-PE" dirty="0" smtClean="0"/>
              <a:t>	  (ruido)</a:t>
            </a:r>
          </a:p>
          <a:p>
            <a:endParaRPr lang="es-PE" dirty="0"/>
          </a:p>
          <a:p>
            <a:r>
              <a:rPr lang="es-PE" dirty="0" smtClean="0"/>
              <a:t>(</a:t>
            </a:r>
            <a:r>
              <a:rPr lang="es-PE" dirty="0" err="1" smtClean="0"/>
              <a:t>rudio</a:t>
            </a:r>
            <a:r>
              <a:rPr lang="es-PE" dirty="0" smtClean="0"/>
              <a:t>)	     RETROALIMENTACION	     (ruido)</a:t>
            </a:r>
          </a:p>
          <a:p>
            <a:r>
              <a:rPr lang="es-PE" dirty="0" smtClean="0"/>
              <a:t>Canal o medio	   (ruido)	              canal o medio</a:t>
            </a:r>
          </a:p>
          <a:p>
            <a:r>
              <a:rPr lang="es-PE" dirty="0"/>
              <a:t>	</a:t>
            </a:r>
            <a:r>
              <a:rPr lang="es-PE" dirty="0" smtClean="0"/>
              <a:t>	CONTEXTO</a:t>
            </a:r>
            <a:endParaRPr lang="es-PE" dirty="0"/>
          </a:p>
        </p:txBody>
      </p:sp>
    </p:spTree>
    <p:extLst>
      <p:ext uri="{BB962C8B-B14F-4D97-AF65-F5344CB8AC3E}">
        <p14:creationId xmlns="" xmlns:p14="http://schemas.microsoft.com/office/powerpoint/2010/main" val="1413974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692696"/>
            <a:ext cx="7772400" cy="786011"/>
          </a:xfrm>
          <a:solidFill>
            <a:schemeClr val="accent1"/>
          </a:solidFill>
          <a:ln>
            <a:solidFill>
              <a:schemeClr val="accent1"/>
            </a:solidFill>
          </a:ln>
        </p:spPr>
        <p:txBody>
          <a:bodyPr/>
          <a:lstStyle/>
          <a:p>
            <a:pPr algn="ctr"/>
            <a:r>
              <a:rPr lang="es-MX" dirty="0" smtClean="0">
                <a:solidFill>
                  <a:schemeClr val="bg1"/>
                </a:solidFill>
              </a:rPr>
              <a:t>Elementos de la comunicación</a:t>
            </a:r>
            <a:endParaRPr lang="es-MX" dirty="0">
              <a:solidFill>
                <a:schemeClr val="bg1"/>
              </a:solidFill>
            </a:endParaRPr>
          </a:p>
        </p:txBody>
      </p:sp>
      <p:sp>
        <p:nvSpPr>
          <p:cNvPr id="2" name="1 Marcador de texto"/>
          <p:cNvSpPr>
            <a:spLocks noGrp="1"/>
          </p:cNvSpPr>
          <p:nvPr>
            <p:ph type="body" idx="1"/>
          </p:nvPr>
        </p:nvSpPr>
        <p:spPr>
          <a:xfrm>
            <a:off x="722313" y="2547938"/>
            <a:ext cx="7772400" cy="3905398"/>
          </a:xfrm>
        </p:spPr>
        <p:txBody>
          <a:bodyPr>
            <a:normAutofit fontScale="92500" lnSpcReduction="20000"/>
          </a:bodyPr>
          <a:lstStyle/>
          <a:p>
            <a:pPr algn="just"/>
            <a:r>
              <a:rPr lang="es-PE" b="1" dirty="0" smtClean="0">
                <a:solidFill>
                  <a:schemeClr val="tx1"/>
                </a:solidFill>
                <a:latin typeface="Verdana" pitchFamily="34" charset="0"/>
                <a:ea typeface="Verdana" pitchFamily="34" charset="0"/>
                <a:cs typeface="Verdana" pitchFamily="34" charset="0"/>
              </a:rPr>
              <a:t>EMISOR: </a:t>
            </a:r>
            <a:r>
              <a:rPr lang="es-PE" dirty="0" smtClean="0">
                <a:solidFill>
                  <a:schemeClr val="tx1"/>
                </a:solidFill>
                <a:latin typeface="Verdana" pitchFamily="34" charset="0"/>
                <a:ea typeface="Verdana" pitchFamily="34" charset="0"/>
                <a:cs typeface="Verdana" pitchFamily="34" charset="0"/>
              </a:rPr>
              <a:t>el que habla, escribe o emite el mensaje. El codificador</a:t>
            </a:r>
          </a:p>
          <a:p>
            <a:pPr algn="just"/>
            <a:r>
              <a:rPr lang="es-PE" b="1" dirty="0" smtClean="0">
                <a:solidFill>
                  <a:schemeClr val="tx1"/>
                </a:solidFill>
                <a:latin typeface="Verdana" pitchFamily="34" charset="0"/>
                <a:ea typeface="Verdana" pitchFamily="34" charset="0"/>
                <a:cs typeface="Verdana" pitchFamily="34" charset="0"/>
              </a:rPr>
              <a:t>RECEPTOR: </a:t>
            </a:r>
            <a:r>
              <a:rPr lang="es-PE" dirty="0" smtClean="0">
                <a:solidFill>
                  <a:schemeClr val="tx1"/>
                </a:solidFill>
                <a:latin typeface="Verdana" pitchFamily="34" charset="0"/>
                <a:ea typeface="Verdana" pitchFamily="34" charset="0"/>
                <a:cs typeface="Verdana" pitchFamily="34" charset="0"/>
              </a:rPr>
              <a:t>el que escucha, lee o recepta el mensaje. El decodificador.</a:t>
            </a:r>
          </a:p>
          <a:p>
            <a:pPr algn="just"/>
            <a:r>
              <a:rPr lang="es-PE" b="1" dirty="0" smtClean="0">
                <a:solidFill>
                  <a:schemeClr val="tx1"/>
                </a:solidFill>
                <a:latin typeface="Verdana" pitchFamily="34" charset="0"/>
                <a:ea typeface="Verdana" pitchFamily="34" charset="0"/>
                <a:cs typeface="Verdana" pitchFamily="34" charset="0"/>
              </a:rPr>
              <a:t>MENSAJE: </a:t>
            </a:r>
            <a:r>
              <a:rPr lang="es-PE" dirty="0" smtClean="0">
                <a:solidFill>
                  <a:schemeClr val="tx1"/>
                </a:solidFill>
                <a:latin typeface="Verdana" pitchFamily="34" charset="0"/>
                <a:ea typeface="Verdana" pitchFamily="34" charset="0"/>
                <a:cs typeface="Verdana" pitchFamily="34" charset="0"/>
              </a:rPr>
              <a:t>es lo que se emite ( núcleo de la comunicación)</a:t>
            </a:r>
          </a:p>
          <a:p>
            <a:pPr algn="just"/>
            <a:r>
              <a:rPr lang="es-PE" b="1" dirty="0" smtClean="0">
                <a:solidFill>
                  <a:schemeClr val="tx1"/>
                </a:solidFill>
                <a:latin typeface="Verdana" pitchFamily="34" charset="0"/>
                <a:ea typeface="Verdana" pitchFamily="34" charset="0"/>
                <a:cs typeface="Verdana" pitchFamily="34" charset="0"/>
              </a:rPr>
              <a:t>CODIGO: </a:t>
            </a:r>
            <a:r>
              <a:rPr lang="es-PE" dirty="0" smtClean="0">
                <a:solidFill>
                  <a:schemeClr val="tx1"/>
                </a:solidFill>
                <a:latin typeface="Verdana" pitchFamily="34" charset="0"/>
                <a:ea typeface="Verdana" pitchFamily="34" charset="0"/>
                <a:cs typeface="Verdana" pitchFamily="34" charset="0"/>
              </a:rPr>
              <a:t>conjunto de signos </a:t>
            </a:r>
            <a:r>
              <a:rPr lang="es-PE" dirty="0" err="1" smtClean="0">
                <a:solidFill>
                  <a:schemeClr val="tx1"/>
                </a:solidFill>
                <a:latin typeface="Verdana" pitchFamily="34" charset="0"/>
                <a:ea typeface="Verdana" pitchFamily="34" charset="0"/>
                <a:cs typeface="Verdana" pitchFamily="34" charset="0"/>
              </a:rPr>
              <a:t>linguísticos</a:t>
            </a:r>
            <a:r>
              <a:rPr lang="es-PE" dirty="0" smtClean="0">
                <a:solidFill>
                  <a:schemeClr val="tx1"/>
                </a:solidFill>
                <a:latin typeface="Verdana" pitchFamily="34" charset="0"/>
                <a:ea typeface="Verdana" pitchFamily="34" charset="0"/>
                <a:cs typeface="Verdana" pitchFamily="34" charset="0"/>
              </a:rPr>
              <a:t> convencionales comunes al emisor y receptor  (alfabeto español, signos de sordomudos, clave morse. </a:t>
            </a:r>
            <a:r>
              <a:rPr lang="es-PE" dirty="0" err="1" smtClean="0">
                <a:solidFill>
                  <a:schemeClr val="tx1"/>
                </a:solidFill>
                <a:latin typeface="Verdana" pitchFamily="34" charset="0"/>
                <a:ea typeface="Verdana" pitchFamily="34" charset="0"/>
                <a:cs typeface="Verdana" pitchFamily="34" charset="0"/>
              </a:rPr>
              <a:t>etc</a:t>
            </a:r>
            <a:r>
              <a:rPr lang="es-PE" dirty="0" smtClean="0">
                <a:solidFill>
                  <a:schemeClr val="tx1"/>
                </a:solidFill>
                <a:latin typeface="Verdana" pitchFamily="34" charset="0"/>
                <a:ea typeface="Verdana" pitchFamily="34" charset="0"/>
                <a:cs typeface="Verdana" pitchFamily="34" charset="0"/>
              </a:rPr>
              <a:t>)</a:t>
            </a:r>
          </a:p>
          <a:p>
            <a:pPr algn="just"/>
            <a:r>
              <a:rPr lang="es-PE" b="1" dirty="0" smtClean="0">
                <a:solidFill>
                  <a:schemeClr val="tx1"/>
                </a:solidFill>
                <a:latin typeface="Verdana" pitchFamily="34" charset="0"/>
                <a:ea typeface="Verdana" pitchFamily="34" charset="0"/>
                <a:cs typeface="Verdana" pitchFamily="34" charset="0"/>
              </a:rPr>
              <a:t>CANAL: </a:t>
            </a:r>
            <a:r>
              <a:rPr lang="es-PE" dirty="0" smtClean="0">
                <a:solidFill>
                  <a:schemeClr val="tx1"/>
                </a:solidFill>
                <a:latin typeface="Verdana" pitchFamily="34" charset="0"/>
                <a:ea typeface="Verdana" pitchFamily="34" charset="0"/>
                <a:cs typeface="Verdana" pitchFamily="34" charset="0"/>
              </a:rPr>
              <a:t>vía o medio por el cual llega el mensaje del emisor al receptor: escrito, hablado, teléfono, televisión, internet, etc.</a:t>
            </a:r>
          </a:p>
          <a:p>
            <a:endParaRPr lang="es-PE" dirty="0">
              <a:solidFill>
                <a:schemeClr val="tx1"/>
              </a:solidFill>
            </a:endParaRPr>
          </a:p>
        </p:txBody>
      </p:sp>
    </p:spTree>
    <p:extLst>
      <p:ext uri="{BB962C8B-B14F-4D97-AF65-F5344CB8AC3E}">
        <p14:creationId xmlns="" xmlns:p14="http://schemas.microsoft.com/office/powerpoint/2010/main" val="394539835"/>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692696"/>
            <a:ext cx="7772400" cy="786011"/>
          </a:xfrm>
          <a:solidFill>
            <a:schemeClr val="accent1"/>
          </a:solidFill>
          <a:ln>
            <a:solidFill>
              <a:schemeClr val="accent1"/>
            </a:solidFill>
          </a:ln>
        </p:spPr>
        <p:txBody>
          <a:bodyPr/>
          <a:lstStyle/>
          <a:p>
            <a:pPr algn="ctr"/>
            <a:r>
              <a:rPr lang="es-MX" dirty="0" smtClean="0">
                <a:solidFill>
                  <a:schemeClr val="bg1"/>
                </a:solidFill>
              </a:rPr>
              <a:t>Elementos de la comunicación</a:t>
            </a:r>
            <a:endParaRPr lang="es-MX" dirty="0">
              <a:solidFill>
                <a:schemeClr val="bg1"/>
              </a:solidFill>
            </a:endParaRPr>
          </a:p>
        </p:txBody>
      </p:sp>
      <p:sp>
        <p:nvSpPr>
          <p:cNvPr id="2" name="1 Marcador de texto"/>
          <p:cNvSpPr>
            <a:spLocks noGrp="1"/>
          </p:cNvSpPr>
          <p:nvPr>
            <p:ph type="body" idx="1"/>
          </p:nvPr>
        </p:nvSpPr>
        <p:spPr>
          <a:xfrm>
            <a:off x="722313" y="2547938"/>
            <a:ext cx="7772400" cy="3905398"/>
          </a:xfrm>
        </p:spPr>
        <p:txBody>
          <a:bodyPr>
            <a:normAutofit/>
          </a:bodyPr>
          <a:lstStyle/>
          <a:p>
            <a:pPr algn="just"/>
            <a:r>
              <a:rPr lang="es-PE" b="1" dirty="0" smtClean="0">
                <a:solidFill>
                  <a:schemeClr val="tx1"/>
                </a:solidFill>
                <a:latin typeface="Verdana" pitchFamily="34" charset="0"/>
                <a:ea typeface="Verdana" pitchFamily="34" charset="0"/>
                <a:cs typeface="Verdana" pitchFamily="34" charset="0"/>
              </a:rPr>
              <a:t>La retroalimentación: </a:t>
            </a:r>
            <a:r>
              <a:rPr lang="es-PE" dirty="0" smtClean="0">
                <a:solidFill>
                  <a:schemeClr val="tx1"/>
                </a:solidFill>
                <a:latin typeface="Verdana" pitchFamily="34" charset="0"/>
                <a:ea typeface="Verdana" pitchFamily="34" charset="0"/>
                <a:cs typeface="Verdana" pitchFamily="34" charset="0"/>
              </a:rPr>
              <a:t>es el elemento clave que propicia la interacción entre el emisor y el receptor, ya que ambas partes se aseguran de que el mensaje fue recibido y compartido.</a:t>
            </a:r>
          </a:p>
          <a:p>
            <a:pPr algn="just"/>
            <a:r>
              <a:rPr lang="es-PE" b="1" dirty="0" smtClean="0">
                <a:solidFill>
                  <a:schemeClr val="tx1"/>
                </a:solidFill>
                <a:latin typeface="Verdana" pitchFamily="34" charset="0"/>
                <a:ea typeface="Verdana" pitchFamily="34" charset="0"/>
                <a:cs typeface="Verdana" pitchFamily="34" charset="0"/>
              </a:rPr>
              <a:t>Ruido: </a:t>
            </a:r>
            <a:r>
              <a:rPr lang="es-PE" dirty="0" smtClean="0">
                <a:solidFill>
                  <a:schemeClr val="tx1"/>
                </a:solidFill>
                <a:latin typeface="Verdana" pitchFamily="34" charset="0"/>
                <a:ea typeface="Verdana" pitchFamily="34" charset="0"/>
                <a:cs typeface="Verdana" pitchFamily="34" charset="0"/>
              </a:rPr>
              <a:t>son barreras u obstáculos que se presentan en cualquier momento del proceso y provocan malos entendidos, confusiones, incluso impide que el mensaje llegue a su destino.</a:t>
            </a:r>
          </a:p>
          <a:p>
            <a:endParaRPr lang="es-PE" b="1" dirty="0">
              <a:solidFill>
                <a:schemeClr val="tx1"/>
              </a:solidFill>
            </a:endParaRPr>
          </a:p>
        </p:txBody>
      </p:sp>
    </p:spTree>
    <p:extLst>
      <p:ext uri="{BB962C8B-B14F-4D97-AF65-F5344CB8AC3E}">
        <p14:creationId xmlns="" xmlns:p14="http://schemas.microsoft.com/office/powerpoint/2010/main" val="268076669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3" y="692696"/>
            <a:ext cx="7772400" cy="786011"/>
          </a:xfrm>
          <a:solidFill>
            <a:schemeClr val="accent1"/>
          </a:solidFill>
          <a:ln>
            <a:solidFill>
              <a:schemeClr val="accent1"/>
            </a:solidFill>
          </a:ln>
        </p:spPr>
        <p:txBody>
          <a:bodyPr/>
          <a:lstStyle/>
          <a:p>
            <a:pPr algn="ctr"/>
            <a:r>
              <a:rPr lang="es-MX" dirty="0" smtClean="0">
                <a:solidFill>
                  <a:schemeClr val="bg1"/>
                </a:solidFill>
              </a:rPr>
              <a:t>Elementos de la comunicación</a:t>
            </a:r>
            <a:endParaRPr lang="es-MX" dirty="0">
              <a:solidFill>
                <a:schemeClr val="bg1"/>
              </a:solidFill>
            </a:endParaRPr>
          </a:p>
        </p:txBody>
      </p:sp>
      <p:pic>
        <p:nvPicPr>
          <p:cNvPr id="6" name="Picture 4" descr="M3U1E1_G3"/>
          <p:cNvPicPr>
            <a:picLocks noGrp="1" noChangeAspect="1" noChangeArrowheads="1"/>
          </p:cNvPicPr>
          <p:nvPr>
            <p:ph type="body" idx="1"/>
          </p:nvPr>
        </p:nvPicPr>
        <p:blipFill>
          <a:blip r:embed="rId2" cstate="print">
            <a:extLst>
              <a:ext uri="{28A0092B-C50C-407E-A947-70E740481C1C}">
                <a14:useLocalDpi xmlns="" xmlns:a14="http://schemas.microsoft.com/office/drawing/2010/main" val="0"/>
              </a:ext>
            </a:extLst>
          </a:blip>
          <a:stretch>
            <a:fillRect/>
          </a:stretch>
        </p:blipFill>
        <p:spPr>
          <a:xfrm>
            <a:off x="3392211" y="2547938"/>
            <a:ext cx="2432604" cy="1338262"/>
          </a:xfrm>
        </p:spPr>
      </p:pic>
    </p:spTree>
    <p:extLst>
      <p:ext uri="{BB962C8B-B14F-4D97-AF65-F5344CB8AC3E}">
        <p14:creationId xmlns="" xmlns:p14="http://schemas.microsoft.com/office/powerpoint/2010/main" val="38174280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19"/>
          <p:cNvSpPr>
            <a:spLocks noChangeArrowheads="1"/>
          </p:cNvSpPr>
          <p:nvPr/>
        </p:nvSpPr>
        <p:spPr bwMode="auto">
          <a:xfrm>
            <a:off x="1093489" y="3457509"/>
            <a:ext cx="1201738" cy="895132"/>
          </a:xfrm>
          <a:prstGeom prst="wedgeRoundRectCallout">
            <a:avLst>
              <a:gd name="adj1" fmla="val -39542"/>
              <a:gd name="adj2" fmla="val 78241"/>
              <a:gd name="adj3" fmla="val 1666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EMISOR</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AutoShape 18"/>
          <p:cNvSpPr>
            <a:spLocks noChangeArrowheads="1"/>
          </p:cNvSpPr>
          <p:nvPr/>
        </p:nvSpPr>
        <p:spPr bwMode="auto">
          <a:xfrm>
            <a:off x="3468389" y="3544115"/>
            <a:ext cx="1344613" cy="720332"/>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MENSAJE</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Oval 17"/>
          <p:cNvSpPr>
            <a:spLocks noChangeArrowheads="1"/>
          </p:cNvSpPr>
          <p:nvPr/>
        </p:nvSpPr>
        <p:spPr bwMode="auto">
          <a:xfrm>
            <a:off x="6014739" y="3548283"/>
            <a:ext cx="2157661" cy="67230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RECEPTOR</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AutoShape 16"/>
          <p:cNvSpPr>
            <a:spLocks noChangeArrowheads="1"/>
          </p:cNvSpPr>
          <p:nvPr/>
        </p:nvSpPr>
        <p:spPr bwMode="auto">
          <a:xfrm>
            <a:off x="2398414" y="3457509"/>
            <a:ext cx="976313" cy="895132"/>
          </a:xfrm>
          <a:prstGeom prst="notchedRightArrow">
            <a:avLst>
              <a:gd name="adj1" fmla="val 50000"/>
              <a:gd name="adj2" fmla="val 32994"/>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9" name="AutoShape 15"/>
          <p:cNvSpPr>
            <a:spLocks noChangeArrowheads="1"/>
          </p:cNvSpPr>
          <p:nvPr/>
        </p:nvSpPr>
        <p:spPr bwMode="auto">
          <a:xfrm>
            <a:off x="4935239" y="3457509"/>
            <a:ext cx="987425" cy="895132"/>
          </a:xfrm>
          <a:prstGeom prst="notchedRightArrow">
            <a:avLst>
              <a:gd name="adj1" fmla="val 50000"/>
              <a:gd name="adj2" fmla="val 33369"/>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0" name="AutoShape 14"/>
          <p:cNvSpPr>
            <a:spLocks noChangeArrowheads="1"/>
          </p:cNvSpPr>
          <p:nvPr/>
        </p:nvSpPr>
        <p:spPr bwMode="auto">
          <a:xfrm>
            <a:off x="2080914" y="1720206"/>
            <a:ext cx="1293813" cy="920101"/>
          </a:xfrm>
          <a:prstGeom prst="octagon">
            <a:avLst>
              <a:gd name="adj" fmla="val 2928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Código: lenguaje</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AutoShape 13"/>
          <p:cNvSpPr>
            <a:spLocks noChangeArrowheads="1"/>
          </p:cNvSpPr>
          <p:nvPr/>
        </p:nvSpPr>
        <p:spPr bwMode="auto">
          <a:xfrm>
            <a:off x="4935239" y="1720206"/>
            <a:ext cx="1293813" cy="920101"/>
          </a:xfrm>
          <a:prstGeom prst="octagon">
            <a:avLst>
              <a:gd name="adj" fmla="val 29287"/>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Canal o Medio</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1515764" y="2990079"/>
            <a:ext cx="709613" cy="3361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Utiliza</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1"/>
          <p:cNvSpPr>
            <a:spLocks noChangeArrowheads="1"/>
          </p:cNvSpPr>
          <p:nvPr/>
        </p:nvSpPr>
        <p:spPr bwMode="auto">
          <a:xfrm>
            <a:off x="4659014" y="2990079"/>
            <a:ext cx="666750" cy="3361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Utiliza</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0"/>
          <p:cNvSpPr>
            <a:spLocks noChangeArrowheads="1"/>
          </p:cNvSpPr>
          <p:nvPr/>
        </p:nvSpPr>
        <p:spPr bwMode="auto">
          <a:xfrm>
            <a:off x="2881014" y="2990079"/>
            <a:ext cx="747713" cy="3361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Codificar</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9"/>
          <p:cNvSpPr>
            <a:spLocks noChangeArrowheads="1"/>
          </p:cNvSpPr>
          <p:nvPr/>
        </p:nvSpPr>
        <p:spPr bwMode="auto">
          <a:xfrm>
            <a:off x="6498927" y="2990079"/>
            <a:ext cx="569912" cy="3361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Enviar</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0"/>
          <p:cNvSpPr>
            <a:spLocks noChangeArrowheads="1"/>
          </p:cNvSpPr>
          <p:nvPr/>
        </p:nvSpPr>
        <p:spPr bwMode="auto">
          <a:xfrm>
            <a:off x="1694358" y="4749029"/>
            <a:ext cx="6622058" cy="163229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Contexto: serie de circunstancias que lo rodean.</a:t>
            </a:r>
          </a:p>
          <a:p>
            <a:pPr marL="0" marR="0" lvl="0" indent="0" algn="ctr" defTabSz="914400" rtl="0" eaLnBrk="1" fontAlgn="base" latinLnBrk="0" hangingPunct="1">
              <a:lnSpc>
                <a:spcPct val="100000"/>
              </a:lnSpc>
              <a:spcBef>
                <a:spcPct val="0"/>
              </a:spcBef>
              <a:spcAft>
                <a:spcPct val="0"/>
              </a:spcAft>
              <a:buClrTx/>
              <a:buSzTx/>
              <a:buFontTx/>
              <a:buNone/>
              <a:tabLst/>
            </a:pPr>
            <a:endParaRPr lang="es-MX" sz="1400" dirty="0">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¿Quién ?   Emisor</a:t>
            </a:r>
          </a:p>
          <a:p>
            <a:pPr marL="0" marR="0" lvl="0" indent="0" algn="ctr" defTabSz="914400" rtl="0" eaLnBrk="1" fontAlgn="base" latinLnBrk="0" hangingPunct="1">
              <a:lnSpc>
                <a:spcPct val="100000"/>
              </a:lnSpc>
              <a:spcBef>
                <a:spcPct val="0"/>
              </a:spcBef>
              <a:spcAft>
                <a:spcPct val="0"/>
              </a:spcAft>
              <a:buClrTx/>
              <a:buSzTx/>
              <a:buFontTx/>
              <a:buNone/>
              <a:tabLst/>
            </a:pPr>
            <a:r>
              <a:rPr lang="es-MX" sz="1400" dirty="0" smtClean="0">
                <a:latin typeface="Arial" pitchFamily="34" charset="0"/>
                <a:ea typeface="Calibri" pitchFamily="34" charset="0"/>
                <a:cs typeface="Times New Roman" pitchFamily="18" charset="0"/>
              </a:rPr>
              <a:t>¿ Dice que?   Mensaje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Porque medio ?  Canal</a:t>
            </a:r>
          </a:p>
          <a:p>
            <a:pPr marL="0" marR="0" lvl="0" indent="0" algn="ctr" defTabSz="914400" rtl="0" eaLnBrk="1" fontAlgn="base" latinLnBrk="0" hangingPunct="1">
              <a:lnSpc>
                <a:spcPct val="100000"/>
              </a:lnSpc>
              <a:spcBef>
                <a:spcPct val="0"/>
              </a:spcBef>
              <a:spcAft>
                <a:spcPct val="0"/>
              </a:spcAft>
              <a:buClrTx/>
              <a:buSzTx/>
              <a:buFontTx/>
              <a:buNone/>
              <a:tabLst/>
            </a:pPr>
            <a:r>
              <a:rPr lang="es-MX" sz="1400" dirty="0" smtClean="0">
                <a:latin typeface="Arial" pitchFamily="34" charset="0"/>
                <a:ea typeface="Calibri" pitchFamily="34" charset="0"/>
                <a:cs typeface="Times New Roman" pitchFamily="18" charset="0"/>
              </a:rPr>
              <a:t>¿ A quien ? Receptor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t>
            </a:r>
            <a:r>
              <a:rPr kumimoji="0" lang="es-MX" sz="14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Con que efecto ? Respuesta o retroalimentación</a:t>
            </a:r>
            <a:endParaRPr kumimoji="0" lang="es-MX"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AutoShape 8"/>
          <p:cNvSpPr>
            <a:spLocks noChangeShapeType="1"/>
          </p:cNvSpPr>
          <p:nvPr/>
        </p:nvSpPr>
        <p:spPr bwMode="auto">
          <a:xfrm flipH="1">
            <a:off x="1433214" y="3272059"/>
            <a:ext cx="82550" cy="288132"/>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8" name="AutoShape 7"/>
          <p:cNvSpPr>
            <a:spLocks noChangeShapeType="1"/>
          </p:cNvSpPr>
          <p:nvPr/>
        </p:nvSpPr>
        <p:spPr bwMode="auto">
          <a:xfrm flipH="1">
            <a:off x="2080914" y="2514949"/>
            <a:ext cx="214313" cy="487903"/>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9" name="AutoShape 6"/>
          <p:cNvSpPr>
            <a:spLocks noChangeShapeType="1"/>
          </p:cNvSpPr>
          <p:nvPr/>
        </p:nvSpPr>
        <p:spPr bwMode="auto">
          <a:xfrm>
            <a:off x="3628727" y="3236976"/>
            <a:ext cx="187325" cy="32654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0" name="AutoShape 5"/>
          <p:cNvSpPr>
            <a:spLocks noChangeShapeType="1"/>
          </p:cNvSpPr>
          <p:nvPr/>
        </p:nvSpPr>
        <p:spPr bwMode="auto">
          <a:xfrm>
            <a:off x="3115964" y="2516870"/>
            <a:ext cx="134938" cy="484061"/>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1" name="AutoShape 4"/>
          <p:cNvSpPr>
            <a:spLocks noChangeShapeType="1"/>
          </p:cNvSpPr>
          <p:nvPr/>
        </p:nvSpPr>
        <p:spPr bwMode="auto">
          <a:xfrm>
            <a:off x="6860877" y="3264559"/>
            <a:ext cx="120650" cy="374570"/>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2" name="AutoShape 3"/>
          <p:cNvSpPr>
            <a:spLocks noChangeShapeType="1"/>
          </p:cNvSpPr>
          <p:nvPr/>
        </p:nvSpPr>
        <p:spPr bwMode="auto">
          <a:xfrm>
            <a:off x="6046489" y="2443710"/>
            <a:ext cx="452438" cy="631969"/>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3" name="AutoShape 2"/>
          <p:cNvSpPr>
            <a:spLocks noChangeShapeType="1"/>
          </p:cNvSpPr>
          <p:nvPr/>
        </p:nvSpPr>
        <p:spPr bwMode="auto">
          <a:xfrm flipV="1">
            <a:off x="4484389" y="3334727"/>
            <a:ext cx="257175" cy="297735"/>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4" name="AutoShape 1"/>
          <p:cNvSpPr>
            <a:spLocks noChangeShapeType="1"/>
          </p:cNvSpPr>
          <p:nvPr/>
        </p:nvSpPr>
        <p:spPr bwMode="auto">
          <a:xfrm flipV="1">
            <a:off x="4741564" y="2508782"/>
            <a:ext cx="452438" cy="558974"/>
          </a:xfrm>
          <a:prstGeom prst="straightConnector1">
            <a:avLst/>
          </a:prstGeom>
          <a:noFill/>
          <a:ln w="9525">
            <a:solidFill>
              <a:srgbClr val="000000"/>
            </a:solidFill>
            <a:round/>
            <a:headEnd/>
            <a:tailEnd type="triangle" w="med" len="med"/>
          </a:ln>
          <a:extLst>
            <a:ext uri="{909E8E84-426E-40DD-AFC4-6F175D3DCCD1}">
              <a14:hiddenFill xmlns=""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s-MX"/>
          </a:p>
        </p:txBody>
      </p:sp>
      <p:sp>
        <p:nvSpPr>
          <p:cNvPr id="25" name="Rectangle 21"/>
          <p:cNvSpPr>
            <a:spLocks noChangeArrowheads="1"/>
          </p:cNvSpPr>
          <p:nvPr/>
        </p:nvSpPr>
        <p:spPr bwMode="auto">
          <a:xfrm>
            <a:off x="207280" y="332656"/>
            <a:ext cx="8639944" cy="830997"/>
          </a:xfrm>
          <a:prstGeom prst="rect">
            <a:avLst/>
          </a:prstGeo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806700" algn="ctr"/>
                <a:tab pos="5611813" algn="r"/>
              </a:tabLst>
            </a:pPr>
            <a:r>
              <a:rPr kumimoji="0" lang="es-MX" sz="2400" b="1" i="1"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ea typeface="Calibri" pitchFamily="34" charset="0"/>
                <a:cs typeface="Arial" pitchFamily="34" charset="0"/>
              </a:rPr>
              <a:t>Diagrama del proceso de la comunicación</a:t>
            </a:r>
            <a:endParaRPr kumimoji="0" lang="es-MX" sz="2400" b="1" i="0"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06700" algn="ctr"/>
                <a:tab pos="5611813" algn="r"/>
              </a:tabLst>
            </a:pPr>
            <a:endParaRPr kumimoji="0" lang="es-MX" sz="2400" b="1" i="0" strike="noStrike" cap="all" normalizeH="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sp>
        <p:nvSpPr>
          <p:cNvPr id="26" name="Rectangle 32"/>
          <p:cNvSpPr>
            <a:spLocks noChangeArrowheads="1"/>
          </p:cNvSpPr>
          <p:nvPr/>
        </p:nvSpPr>
        <p:spPr bwMode="auto">
          <a:xfrm>
            <a:off x="0" y="4572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6700" algn="ctr"/>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4050489843"/>
      </p:ext>
    </p:extLst>
  </p:cSld>
  <p:clrMapOvr>
    <a:masterClrMapping/>
  </p:clrMapOvr>
  <mc:AlternateContent xmlns:mc="http://schemas.openxmlformats.org/markup-compatibility/2006">
    <mc:Choice xmlns=""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elementosdelacomunicacion"/>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1258888" y="0"/>
            <a:ext cx="6767512"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33266036"/>
      </p:ext>
    </p:extLst>
  </p:cSld>
  <p:clrMapOvr>
    <a:masterClrMapping/>
  </p:clrMapOvr>
  <mc:AlternateContent xmlns:mc="http://schemas.openxmlformats.org/markup-compatibility/2006">
    <mc:Choice xmlns=""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722312" y="692696"/>
            <a:ext cx="8242175" cy="1224136"/>
          </a:xfrm>
          <a:solidFill>
            <a:schemeClr val="accent1"/>
          </a:solidFill>
          <a:ln>
            <a:solidFill>
              <a:schemeClr val="accent1"/>
            </a:solidFill>
          </a:ln>
        </p:spPr>
        <p:txBody>
          <a:bodyPr>
            <a:normAutofit fontScale="90000"/>
          </a:bodyPr>
          <a:lstStyle/>
          <a:p>
            <a:pPr algn="ctr"/>
            <a:r>
              <a:rPr lang="es-MX" dirty="0" smtClean="0">
                <a:solidFill>
                  <a:schemeClr val="bg1"/>
                </a:solidFill>
              </a:rPr>
              <a:t>Definición de Comunicación Usando sus Elementos </a:t>
            </a:r>
            <a:endParaRPr lang="es-MX" dirty="0">
              <a:solidFill>
                <a:schemeClr val="bg1"/>
              </a:solidFill>
            </a:endParaRPr>
          </a:p>
        </p:txBody>
      </p:sp>
      <p:sp>
        <p:nvSpPr>
          <p:cNvPr id="2" name="1 Marcador de texto"/>
          <p:cNvSpPr>
            <a:spLocks noGrp="1"/>
          </p:cNvSpPr>
          <p:nvPr>
            <p:ph type="body" idx="1"/>
          </p:nvPr>
        </p:nvSpPr>
        <p:spPr>
          <a:xfrm>
            <a:off x="467544" y="2564904"/>
            <a:ext cx="8424936" cy="3905398"/>
          </a:xfrm>
        </p:spPr>
        <p:txBody>
          <a:bodyPr>
            <a:normAutofit/>
          </a:bodyPr>
          <a:lstStyle/>
          <a:p>
            <a:pPr algn="just"/>
            <a:endParaRPr lang="es-PE" b="1" dirty="0" smtClean="0"/>
          </a:p>
          <a:p>
            <a:pPr marL="274320" indent="-274320" algn="just">
              <a:buFont typeface="Wingdings 2"/>
              <a:buChar char=""/>
            </a:pPr>
            <a:r>
              <a:rPr lang="es-PE" dirty="0">
                <a:solidFill>
                  <a:schemeClr val="tx1"/>
                </a:solidFill>
                <a:latin typeface="Arial" pitchFamily="34" charset="0"/>
                <a:cs typeface="Arial" pitchFamily="34" charset="0"/>
              </a:rPr>
              <a:t>Es el proceso para la transmisión de mensajes ( ideas o emociones ) mediante signos comunes entre emisor y receptor, con una reacción o efecto determinado.</a:t>
            </a:r>
          </a:p>
          <a:p>
            <a:pPr marL="274320" indent="-274320" algn="just">
              <a:buFont typeface="Wingdings 2"/>
              <a:buChar char=""/>
            </a:pPr>
            <a:endParaRPr lang="es-PE" dirty="0">
              <a:solidFill>
                <a:schemeClr val="tx1"/>
              </a:solidFill>
              <a:latin typeface="Arial" pitchFamily="34" charset="0"/>
              <a:cs typeface="Arial" pitchFamily="34" charset="0"/>
            </a:endParaRPr>
          </a:p>
          <a:p>
            <a:pPr marL="274320" indent="-274320" algn="just">
              <a:buFont typeface="Wingdings 2"/>
              <a:buChar char=""/>
            </a:pPr>
            <a:endParaRPr lang="es-PE" dirty="0">
              <a:solidFill>
                <a:schemeClr val="tx1"/>
              </a:solidFill>
              <a:latin typeface="Arial" pitchFamily="34" charset="0"/>
              <a:cs typeface="Arial" pitchFamily="34" charset="0"/>
            </a:endParaRPr>
          </a:p>
          <a:p>
            <a:pPr marL="274320" indent="-274320" algn="just">
              <a:buFont typeface="Wingdings 2"/>
              <a:buChar char=""/>
            </a:pPr>
            <a:r>
              <a:rPr lang="es-PE" dirty="0">
                <a:solidFill>
                  <a:schemeClr val="tx1"/>
                </a:solidFill>
                <a:latin typeface="Arial" pitchFamily="34" charset="0"/>
                <a:cs typeface="Arial" pitchFamily="34" charset="0"/>
              </a:rPr>
              <a:t>Por tanto la comunicación no es una entidad estática sino algo dinámico.</a:t>
            </a:r>
          </a:p>
        </p:txBody>
      </p:sp>
    </p:spTree>
    <p:extLst>
      <p:ext uri="{BB962C8B-B14F-4D97-AF65-F5344CB8AC3E}">
        <p14:creationId xmlns="" xmlns:p14="http://schemas.microsoft.com/office/powerpoint/2010/main" val="206475032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74638"/>
            <a:ext cx="9144000" cy="1143000"/>
          </a:xfrm>
        </p:spPr>
        <p:txBody>
          <a:bodyPr>
            <a:noAutofit/>
            <a:scene3d>
              <a:camera prst="orthographicFront"/>
              <a:lightRig rig="soft" dir="t">
                <a:rot lat="0" lon="0" rev="10800000"/>
              </a:lightRig>
            </a:scene3d>
            <a:sp3d>
              <a:bevelT w="27940" h="12700"/>
              <a:contourClr>
                <a:srgbClr val="DDDDDD"/>
              </a:contourClr>
            </a:sp3d>
          </a:bodyPr>
          <a:lstStyle/>
          <a:p>
            <a:r>
              <a:rPr lang="es-MX" sz="3600" b="1" spc="150" dirty="0" smtClean="0">
                <a:ln w="11430"/>
                <a:solidFill>
                  <a:schemeClr val="accent1"/>
                </a:solidFill>
                <a:effectLst>
                  <a:outerShdw blurRad="25400" algn="tl" rotWithShape="0">
                    <a:srgbClr val="000000">
                      <a:alpha val="43000"/>
                    </a:srgbClr>
                  </a:outerShdw>
                </a:effectLst>
              </a:rPr>
              <a:t>METODOLOGÍA DE EVALUACIÓN Y TRABAJO</a:t>
            </a:r>
            <a:endParaRPr lang="es-MX" sz="3600" b="1" spc="150" dirty="0">
              <a:ln w="11430"/>
              <a:solidFill>
                <a:schemeClr val="accent1"/>
              </a:solidFill>
              <a:effectLst>
                <a:outerShdw blurRad="25400" algn="tl" rotWithShape="0">
                  <a:srgbClr val="000000">
                    <a:alpha val="43000"/>
                  </a:srgbClr>
                </a:outerShdw>
              </a:effectLst>
            </a:endParaRPr>
          </a:p>
        </p:txBody>
      </p:sp>
      <p:sp>
        <p:nvSpPr>
          <p:cNvPr id="6" name="5 Marcador de contenido"/>
          <p:cNvSpPr>
            <a:spLocks noGrp="1"/>
          </p:cNvSpPr>
          <p:nvPr>
            <p:ph sz="quarter" idx="1"/>
          </p:nvPr>
        </p:nvSpPr>
        <p:spPr>
          <a:xfrm>
            <a:off x="395536" y="1628800"/>
            <a:ext cx="8388424" cy="4392488"/>
          </a:xfrm>
        </p:spPr>
        <p:txBody>
          <a:bodyPr>
            <a:noAutofit/>
          </a:bodyPr>
          <a:lstStyle/>
          <a:p>
            <a:pPr marL="64008" indent="0" algn="just">
              <a:buNone/>
            </a:pPr>
            <a:r>
              <a:rPr lang="es-PE" sz="3200" dirty="0"/>
              <a:t>Existirán </a:t>
            </a:r>
            <a:r>
              <a:rPr lang="es-PE" sz="3200" dirty="0" smtClean="0"/>
              <a:t>3 </a:t>
            </a:r>
            <a:r>
              <a:rPr lang="es-PE" sz="3200" dirty="0"/>
              <a:t>calificaciones </a:t>
            </a:r>
            <a:r>
              <a:rPr lang="es-PE" sz="3200" dirty="0" smtClean="0"/>
              <a:t>(una por semana) </a:t>
            </a:r>
            <a:r>
              <a:rPr lang="es-PE" sz="3200" dirty="0"/>
              <a:t>sobre 10 </a:t>
            </a:r>
            <a:r>
              <a:rPr lang="es-PE" sz="3200" dirty="0" smtClean="0"/>
              <a:t>puntos.</a:t>
            </a:r>
          </a:p>
          <a:p>
            <a:pPr marL="64008" indent="0" algn="just">
              <a:buNone/>
            </a:pPr>
            <a:r>
              <a:rPr lang="es-PE" sz="3200" dirty="0" smtClean="0"/>
              <a:t>Examen final sobre 10 puntos</a:t>
            </a:r>
            <a:r>
              <a:rPr lang="es-PE" sz="3200" dirty="0"/>
              <a:t>.</a:t>
            </a:r>
          </a:p>
          <a:p>
            <a:pPr marL="64008" lvl="0" indent="0" algn="just">
              <a:buNone/>
            </a:pPr>
            <a:r>
              <a:rPr lang="es-EC" sz="3200" dirty="0" smtClean="0"/>
              <a:t>Evaluación del proceso de aprendizaje: 10 puntos</a:t>
            </a:r>
          </a:p>
          <a:p>
            <a:pPr marL="521208" lvl="0" indent="-457200" algn="just">
              <a:spcBef>
                <a:spcPts val="0"/>
              </a:spcBef>
              <a:buFontTx/>
              <a:buChar char="-"/>
            </a:pPr>
            <a:r>
              <a:rPr lang="es-EC" sz="3200" dirty="0" smtClean="0"/>
              <a:t>Actuación en clase:   puntos</a:t>
            </a:r>
          </a:p>
          <a:p>
            <a:pPr marL="521208" lvl="0" indent="-457200" algn="just">
              <a:spcBef>
                <a:spcPts val="0"/>
              </a:spcBef>
              <a:buFontTx/>
              <a:buChar char="-"/>
            </a:pPr>
            <a:r>
              <a:rPr lang="es-EC" sz="3200" dirty="0" smtClean="0"/>
              <a:t>Talleres:   puntos</a:t>
            </a:r>
          </a:p>
          <a:p>
            <a:pPr marL="521208" lvl="0" indent="-457200" algn="just">
              <a:spcBef>
                <a:spcPts val="0"/>
              </a:spcBef>
              <a:buFontTx/>
              <a:buChar char="-"/>
            </a:pPr>
            <a:r>
              <a:rPr lang="es-EC" sz="3200" dirty="0" smtClean="0"/>
              <a:t>Deberes:   puntos</a:t>
            </a:r>
          </a:p>
          <a:p>
            <a:pPr marL="521208" lvl="0" indent="-457200" algn="just">
              <a:spcBef>
                <a:spcPts val="0"/>
              </a:spcBef>
              <a:buFontTx/>
              <a:buChar char="-"/>
            </a:pPr>
            <a:r>
              <a:rPr lang="es-EC" sz="3200" dirty="0" smtClean="0"/>
              <a:t>Investigación:  puntos</a:t>
            </a:r>
          </a:p>
        </p:txBody>
      </p:sp>
    </p:spTree>
    <p:extLst>
      <p:ext uri="{BB962C8B-B14F-4D97-AF65-F5344CB8AC3E}">
        <p14:creationId xmlns="" xmlns:p14="http://schemas.microsoft.com/office/powerpoint/2010/main" val="10689170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4213" y="260350"/>
            <a:ext cx="6870700" cy="700088"/>
          </a:xfrm>
          <a:solidFill>
            <a:schemeClr val="accent1"/>
          </a:solidFill>
          <a:ln>
            <a:solidFill>
              <a:schemeClr val="accent1"/>
            </a:solidFill>
          </a:ln>
        </p:spPr>
        <p:txBody>
          <a:bodyPr>
            <a:normAutofit fontScale="90000"/>
          </a:bodyPr>
          <a:lstStyle/>
          <a:p>
            <a:pPr eaLnBrk="1" hangingPunct="1"/>
            <a:r>
              <a:rPr lang="es-ES" sz="4000" dirty="0" smtClean="0">
                <a:solidFill>
                  <a:schemeClr val="bg1"/>
                </a:solidFill>
              </a:rPr>
              <a:t>EJERCICIO</a:t>
            </a:r>
          </a:p>
        </p:txBody>
      </p:sp>
      <p:sp>
        <p:nvSpPr>
          <p:cNvPr id="10243" name="Rectangle 3"/>
          <p:cNvSpPr>
            <a:spLocks noGrp="1" noChangeArrowheads="1"/>
          </p:cNvSpPr>
          <p:nvPr>
            <p:ph sz="quarter" idx="1"/>
          </p:nvPr>
        </p:nvSpPr>
        <p:spPr>
          <a:xfrm>
            <a:off x="611188" y="1340768"/>
            <a:ext cx="7407275" cy="4608512"/>
          </a:xfrm>
        </p:spPr>
        <p:txBody>
          <a:bodyPr>
            <a:noAutofit/>
          </a:bodyPr>
          <a:lstStyle/>
          <a:p>
            <a:pPr eaLnBrk="1" hangingPunct="1">
              <a:buFontTx/>
              <a:buNone/>
            </a:pPr>
            <a:r>
              <a:rPr lang="es-ES" sz="2800" dirty="0" smtClean="0">
                <a:latin typeface="Arial" pitchFamily="34" charset="0"/>
                <a:cs typeface="Arial" pitchFamily="34" charset="0"/>
              </a:rPr>
              <a:t>EJERCICIO DE ELEMENTOS DE LA COMUNICACION</a:t>
            </a:r>
          </a:p>
        </p:txBody>
      </p:sp>
    </p:spTree>
    <p:extLst>
      <p:ext uri="{BB962C8B-B14F-4D97-AF65-F5344CB8AC3E}">
        <p14:creationId xmlns="" xmlns:p14="http://schemas.microsoft.com/office/powerpoint/2010/main" val="1509234266"/>
      </p:ext>
    </p:extLst>
  </p:cSld>
  <p:clrMapOvr>
    <a:masterClrMapping/>
  </p:clrMapOvr>
  <mc:AlternateContent xmlns:mc="http://schemas.openxmlformats.org/markup-compatibility/2006">
    <mc:Choice xmlns=""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¿Cómo surge la comunicación?</a:t>
            </a:r>
            <a:endParaRPr lang="es-MX" dirty="0"/>
          </a:p>
        </p:txBody>
      </p:sp>
    </p:spTree>
    <p:extLst>
      <p:ext uri="{BB962C8B-B14F-4D97-AF65-F5344CB8AC3E}">
        <p14:creationId xmlns="" xmlns:p14="http://schemas.microsoft.com/office/powerpoint/2010/main" val="23629608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5800" y="476672"/>
            <a:ext cx="7696200" cy="5832648"/>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lnSpc>
                <a:spcPct val="80000"/>
              </a:lnSpc>
            </a:pPr>
            <a:r>
              <a:rPr lang="es-ES_tradnl" sz="2000" dirty="0" smtClean="0"/>
              <a:t>La comunicación es tan antigua como el ser humano. Y éste la heredó de otras especies animales.</a:t>
            </a:r>
          </a:p>
          <a:p>
            <a:pPr>
              <a:lnSpc>
                <a:spcPct val="80000"/>
              </a:lnSpc>
            </a:pPr>
            <a:endParaRPr lang="es-ES_tradnl" sz="2000" dirty="0" smtClean="0"/>
          </a:p>
          <a:p>
            <a:pPr>
              <a:lnSpc>
                <a:spcPct val="80000"/>
              </a:lnSpc>
            </a:pPr>
            <a:r>
              <a:rPr lang="es-ES_tradnl" sz="2000" dirty="0" smtClean="0"/>
              <a:t>Las primeras referencias son </a:t>
            </a:r>
            <a:r>
              <a:rPr lang="es-ES_tradnl" sz="2000" b="1" dirty="0" smtClean="0"/>
              <a:t>copiadas de la naturaleza</a:t>
            </a:r>
            <a:r>
              <a:rPr lang="es-ES_tradnl" sz="2000" dirty="0" smtClean="0"/>
              <a:t> y responden a instintos básicos (marcar el territorio, la autoridad, el cortejo sexual, etc.).</a:t>
            </a:r>
          </a:p>
          <a:p>
            <a:pPr>
              <a:lnSpc>
                <a:spcPct val="80000"/>
              </a:lnSpc>
            </a:pPr>
            <a:endParaRPr lang="es-ES_tradnl" sz="2000" dirty="0" smtClean="0"/>
          </a:p>
          <a:p>
            <a:pPr>
              <a:lnSpc>
                <a:spcPct val="80000"/>
              </a:lnSpc>
            </a:pPr>
            <a:r>
              <a:rPr lang="es-ES_tradnl" sz="2000" dirty="0" smtClean="0"/>
              <a:t>Después surge la </a:t>
            </a:r>
            <a:r>
              <a:rPr lang="es-ES_tradnl" sz="2000" b="1" dirty="0" smtClean="0"/>
              <a:t>palabra</a:t>
            </a:r>
            <a:r>
              <a:rPr lang="es-ES_tradnl" sz="2000" dirty="0" smtClean="0"/>
              <a:t> que añade una capacidad que no tienen los animales: la </a:t>
            </a:r>
            <a:r>
              <a:rPr lang="es-ES_tradnl" sz="2000" b="1" dirty="0" smtClean="0"/>
              <a:t>abstracción</a:t>
            </a:r>
            <a:r>
              <a:rPr lang="es-ES_tradnl" sz="2000" dirty="0" smtClean="0"/>
              <a:t> (permite hablar de ideas, de ficción, de creencias, etc.).</a:t>
            </a:r>
          </a:p>
          <a:p>
            <a:pPr>
              <a:lnSpc>
                <a:spcPct val="80000"/>
              </a:lnSpc>
            </a:pPr>
            <a:endParaRPr lang="es-ES_tradnl" sz="2000" dirty="0" smtClean="0"/>
          </a:p>
          <a:p>
            <a:pPr>
              <a:lnSpc>
                <a:spcPct val="80000"/>
              </a:lnSpc>
            </a:pPr>
            <a:r>
              <a:rPr lang="es-ES_tradnl" sz="2000" dirty="0" smtClean="0"/>
              <a:t>Introducción de “</a:t>
            </a:r>
            <a:r>
              <a:rPr lang="es-ES_tradnl" sz="2000" b="1" dirty="0" smtClean="0"/>
              <a:t>herramientas</a:t>
            </a:r>
            <a:r>
              <a:rPr lang="es-ES_tradnl" sz="2000" dirty="0" smtClean="0"/>
              <a:t>”:</a:t>
            </a:r>
          </a:p>
          <a:p>
            <a:pPr lvl="1">
              <a:lnSpc>
                <a:spcPct val="80000"/>
              </a:lnSpc>
            </a:pPr>
            <a:r>
              <a:rPr lang="es-ES_tradnl" sz="2000" dirty="0" smtClean="0"/>
              <a:t>Refuerzan las relaciones comunicativas (como pintura, danza, música) </a:t>
            </a:r>
          </a:p>
          <a:p>
            <a:pPr lvl="1">
              <a:lnSpc>
                <a:spcPct val="80000"/>
              </a:lnSpc>
            </a:pPr>
            <a:r>
              <a:rPr lang="es-ES_tradnl" sz="2000" dirty="0" smtClean="0"/>
              <a:t>Y permiten efectuar señales y añadir objetos (ropa, por ejemplo), que ayudan a comunicarnos.</a:t>
            </a:r>
          </a:p>
          <a:p>
            <a:pPr lvl="1">
              <a:lnSpc>
                <a:spcPct val="80000"/>
              </a:lnSpc>
            </a:pPr>
            <a:endParaRPr lang="es-ES_tradnl" sz="2000" dirty="0" smtClean="0"/>
          </a:p>
          <a:p>
            <a:pPr>
              <a:lnSpc>
                <a:spcPct val="80000"/>
              </a:lnSpc>
            </a:pPr>
            <a:r>
              <a:rPr lang="es-ES_tradnl" sz="2000" dirty="0" smtClean="0"/>
              <a:t>Avanza la historia y los avances tecnológicos:</a:t>
            </a:r>
          </a:p>
          <a:p>
            <a:pPr lvl="1">
              <a:lnSpc>
                <a:spcPct val="80000"/>
              </a:lnSpc>
            </a:pPr>
            <a:r>
              <a:rPr lang="es-ES_tradnl" sz="2000" dirty="0" smtClean="0"/>
              <a:t>Siglo XV, la </a:t>
            </a:r>
            <a:r>
              <a:rPr lang="es-ES_tradnl" sz="2000" b="1" dirty="0" smtClean="0"/>
              <a:t>imprenta</a:t>
            </a:r>
            <a:r>
              <a:rPr lang="es-ES_tradnl" sz="2000" dirty="0" smtClean="0"/>
              <a:t> (Gutenberg) permite generalizar la información.</a:t>
            </a:r>
          </a:p>
          <a:p>
            <a:pPr lvl="1">
              <a:lnSpc>
                <a:spcPct val="80000"/>
              </a:lnSpc>
            </a:pPr>
            <a:r>
              <a:rPr lang="es-ES_tradnl" sz="2000" dirty="0" smtClean="0"/>
              <a:t>Siglo XIX (Revolución Francesa y Revolución Industrial) llega la </a:t>
            </a:r>
            <a:r>
              <a:rPr lang="es-ES_tradnl" sz="2000" b="1" dirty="0" smtClean="0"/>
              <a:t>comunicación de masas</a:t>
            </a:r>
          </a:p>
          <a:p>
            <a:pPr lvl="1">
              <a:lnSpc>
                <a:spcPct val="80000"/>
              </a:lnSpc>
            </a:pPr>
            <a:r>
              <a:rPr lang="es-ES_tradnl" sz="2000" dirty="0" smtClean="0"/>
              <a:t>Para ello, la tecnología hace que surjan los </a:t>
            </a:r>
            <a:r>
              <a:rPr lang="es-ES_tradnl" sz="2000" b="1" dirty="0" smtClean="0"/>
              <a:t>medios de comunicación</a:t>
            </a:r>
          </a:p>
          <a:p>
            <a:pPr>
              <a:lnSpc>
                <a:spcPct val="80000"/>
              </a:lnSpc>
            </a:pPr>
            <a:endParaRPr lang="es-ES" sz="2000" dirty="0" smtClean="0"/>
          </a:p>
        </p:txBody>
      </p:sp>
    </p:spTree>
    <p:extLst>
      <p:ext uri="{BB962C8B-B14F-4D97-AF65-F5344CB8AC3E}">
        <p14:creationId xmlns="" xmlns:p14="http://schemas.microsoft.com/office/powerpoint/2010/main" val="264133225"/>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16633"/>
            <a:ext cx="6870700" cy="648072"/>
          </a:xfrm>
          <a:solidFill>
            <a:schemeClr val="accent1"/>
          </a:solidFill>
          <a:ln>
            <a:solidFill>
              <a:schemeClr val="accent1"/>
            </a:solidFill>
          </a:ln>
        </p:spPr>
        <p:txBody>
          <a:bodyPr>
            <a:normAutofit fontScale="90000"/>
          </a:bodyPr>
          <a:lstStyle/>
          <a:p>
            <a:pPr algn="ctr" eaLnBrk="1" hangingPunct="1"/>
            <a:r>
              <a:rPr lang="es-ES_tradnl" dirty="0" smtClean="0">
                <a:solidFill>
                  <a:schemeClr val="bg1"/>
                </a:solidFill>
              </a:rPr>
              <a:t>Clases de comunicación</a:t>
            </a:r>
            <a:endParaRPr lang="es-ES" dirty="0" smtClean="0">
              <a:solidFill>
                <a:schemeClr val="bg1"/>
              </a:solidFill>
            </a:endParaRPr>
          </a:p>
        </p:txBody>
      </p:sp>
      <p:sp>
        <p:nvSpPr>
          <p:cNvPr id="11267" name="Rectangle 3"/>
          <p:cNvSpPr>
            <a:spLocks noGrp="1" noChangeArrowheads="1"/>
          </p:cNvSpPr>
          <p:nvPr>
            <p:ph sz="quarter" idx="1"/>
          </p:nvPr>
        </p:nvSpPr>
        <p:spPr>
          <a:xfrm>
            <a:off x="683568" y="2420888"/>
            <a:ext cx="8208912" cy="3888432"/>
          </a:xfrm>
        </p:spPr>
        <p:txBody>
          <a:bodyPr>
            <a:noAutofit/>
          </a:bodyPr>
          <a:lstStyle/>
          <a:p>
            <a:pPr eaLnBrk="1" hangingPunct="1">
              <a:lnSpc>
                <a:spcPct val="80000"/>
              </a:lnSpc>
            </a:pPr>
            <a:r>
              <a:rPr lang="es-ES_tradnl" sz="1800" b="1" u="sng" dirty="0" smtClean="0">
                <a:latin typeface="Verdana" pitchFamily="34" charset="0"/>
                <a:ea typeface="Verdana" pitchFamily="34" charset="0"/>
                <a:cs typeface="Verdana" pitchFamily="34" charset="0"/>
              </a:rPr>
              <a:t>Intrapersonal</a:t>
            </a:r>
            <a:r>
              <a:rPr lang="es-ES_tradnl" sz="1800" dirty="0" smtClean="0">
                <a:latin typeface="Verdana" pitchFamily="34" charset="0"/>
                <a:ea typeface="Verdana" pitchFamily="34" charset="0"/>
                <a:cs typeface="Verdana" pitchFamily="34" charset="0"/>
              </a:rPr>
              <a:t>: emisor y receptor son la misma persona (sueños, monólogo interior, etc.)</a:t>
            </a:r>
          </a:p>
          <a:p>
            <a:pPr eaLnBrk="1" hangingPunct="1">
              <a:lnSpc>
                <a:spcPct val="80000"/>
              </a:lnSpc>
            </a:pPr>
            <a:endParaRPr lang="es-ES_tradnl" sz="1800" dirty="0" smtClean="0">
              <a:latin typeface="Verdana" pitchFamily="34" charset="0"/>
              <a:ea typeface="Verdana" pitchFamily="34" charset="0"/>
              <a:cs typeface="Verdana" pitchFamily="34" charset="0"/>
            </a:endParaRPr>
          </a:p>
          <a:p>
            <a:pPr eaLnBrk="1" hangingPunct="1">
              <a:lnSpc>
                <a:spcPct val="80000"/>
              </a:lnSpc>
            </a:pPr>
            <a:r>
              <a:rPr lang="es-ES_tradnl" sz="1800" b="1" u="sng" dirty="0" smtClean="0">
                <a:latin typeface="Verdana" pitchFamily="34" charset="0"/>
                <a:ea typeface="Verdana" pitchFamily="34" charset="0"/>
                <a:cs typeface="Verdana" pitchFamily="34" charset="0"/>
              </a:rPr>
              <a:t>Interpersonal</a:t>
            </a:r>
            <a:r>
              <a:rPr lang="es-ES_tradnl" sz="1800" dirty="0" smtClean="0">
                <a:latin typeface="Verdana" pitchFamily="34" charset="0"/>
                <a:ea typeface="Verdana" pitchFamily="34" charset="0"/>
                <a:cs typeface="Verdana" pitchFamily="34" charset="0"/>
              </a:rPr>
              <a:t>: entre dos individuos o más. Cara a cara y de forma no simultánea.</a:t>
            </a:r>
          </a:p>
          <a:p>
            <a:pPr eaLnBrk="1" hangingPunct="1">
              <a:lnSpc>
                <a:spcPct val="80000"/>
              </a:lnSpc>
            </a:pPr>
            <a:endParaRPr lang="es-ES_tradnl" sz="1800" dirty="0" smtClean="0">
              <a:latin typeface="Verdana" pitchFamily="34" charset="0"/>
              <a:ea typeface="Verdana" pitchFamily="34" charset="0"/>
              <a:cs typeface="Verdana" pitchFamily="34" charset="0"/>
            </a:endParaRPr>
          </a:p>
          <a:p>
            <a:pPr eaLnBrk="1" hangingPunct="1">
              <a:lnSpc>
                <a:spcPct val="80000"/>
              </a:lnSpc>
            </a:pPr>
            <a:r>
              <a:rPr lang="es-ES_tradnl" sz="1800" b="1" u="sng" dirty="0" smtClean="0">
                <a:latin typeface="Verdana" pitchFamily="34" charset="0"/>
                <a:ea typeface="Verdana" pitchFamily="34" charset="0"/>
                <a:cs typeface="Verdana" pitchFamily="34" charset="0"/>
              </a:rPr>
              <a:t>Institucional</a:t>
            </a:r>
            <a:r>
              <a:rPr lang="es-ES_tradnl" sz="1800" dirty="0" smtClean="0">
                <a:latin typeface="Verdana" pitchFamily="34" charset="0"/>
                <a:ea typeface="Verdana" pitchFamily="34" charset="0"/>
                <a:cs typeface="Verdana" pitchFamily="34" charset="0"/>
              </a:rPr>
              <a:t>: entre distintas instituciones (ministerios, institutos, </a:t>
            </a:r>
            <a:r>
              <a:rPr lang="es-ES_tradnl" sz="1800" dirty="0" err="1" smtClean="0">
                <a:latin typeface="Verdana" pitchFamily="34" charset="0"/>
                <a:ea typeface="Verdana" pitchFamily="34" charset="0"/>
                <a:cs typeface="Verdana" pitchFamily="34" charset="0"/>
              </a:rPr>
              <a:t>etc</a:t>
            </a:r>
            <a:r>
              <a:rPr lang="es-ES_tradnl" sz="1800" dirty="0" smtClean="0">
                <a:latin typeface="Verdana" pitchFamily="34" charset="0"/>
                <a:ea typeface="Verdana" pitchFamily="34" charset="0"/>
                <a:cs typeface="Verdana" pitchFamily="34" charset="0"/>
              </a:rPr>
              <a:t>).</a:t>
            </a:r>
          </a:p>
          <a:p>
            <a:pPr eaLnBrk="1" hangingPunct="1">
              <a:lnSpc>
                <a:spcPct val="80000"/>
              </a:lnSpc>
            </a:pPr>
            <a:endParaRPr lang="es-ES_tradnl" sz="1800" dirty="0" smtClean="0">
              <a:latin typeface="Verdana" pitchFamily="34" charset="0"/>
              <a:ea typeface="Verdana" pitchFamily="34" charset="0"/>
              <a:cs typeface="Verdana" pitchFamily="34" charset="0"/>
            </a:endParaRPr>
          </a:p>
          <a:p>
            <a:pPr eaLnBrk="1" hangingPunct="1">
              <a:lnSpc>
                <a:spcPct val="80000"/>
              </a:lnSpc>
            </a:pPr>
            <a:r>
              <a:rPr lang="es-ES_tradnl" sz="1800" b="1" u="sng" dirty="0" smtClean="0">
                <a:latin typeface="Verdana" pitchFamily="34" charset="0"/>
                <a:ea typeface="Verdana" pitchFamily="34" charset="0"/>
                <a:cs typeface="Verdana" pitchFamily="34" charset="0"/>
              </a:rPr>
              <a:t>Colectiva</a:t>
            </a:r>
            <a:r>
              <a:rPr lang="es-ES_tradnl" sz="1800" dirty="0" smtClean="0">
                <a:latin typeface="Verdana" pitchFamily="34" charset="0"/>
                <a:ea typeface="Verdana" pitchFamily="34" charset="0"/>
                <a:cs typeface="Verdana" pitchFamily="34" charset="0"/>
              </a:rPr>
              <a:t>: 1 emisor y un número elevado de individuos de forma simultánea (conferencia, mitin, etc.).</a:t>
            </a:r>
          </a:p>
          <a:p>
            <a:pPr eaLnBrk="1" hangingPunct="1">
              <a:lnSpc>
                <a:spcPct val="80000"/>
              </a:lnSpc>
            </a:pPr>
            <a:endParaRPr lang="es-ES_tradnl" sz="1800" dirty="0" smtClean="0">
              <a:latin typeface="Verdana" pitchFamily="34" charset="0"/>
              <a:ea typeface="Verdana" pitchFamily="34" charset="0"/>
              <a:cs typeface="Verdana" pitchFamily="34" charset="0"/>
            </a:endParaRPr>
          </a:p>
          <a:p>
            <a:pPr eaLnBrk="1" hangingPunct="1">
              <a:lnSpc>
                <a:spcPct val="80000"/>
              </a:lnSpc>
            </a:pPr>
            <a:r>
              <a:rPr lang="es-ES_tradnl" sz="1800" b="1" u="sng" dirty="0" smtClean="0">
                <a:latin typeface="Verdana" pitchFamily="34" charset="0"/>
                <a:ea typeface="Verdana" pitchFamily="34" charset="0"/>
                <a:cs typeface="Verdana" pitchFamily="34" charset="0"/>
              </a:rPr>
              <a:t>De masas</a:t>
            </a:r>
            <a:r>
              <a:rPr lang="es-ES_tradnl" sz="1800" dirty="0" smtClean="0">
                <a:latin typeface="Verdana" pitchFamily="34" charset="0"/>
                <a:ea typeface="Verdana" pitchFamily="34" charset="0"/>
                <a:cs typeface="Verdana" pitchFamily="34" charset="0"/>
              </a:rPr>
              <a:t>: 1 emisor se dirige, de manera simultánea, a un gran número de receptores. Supone la existencia de medios técnicos como canal.</a:t>
            </a:r>
          </a:p>
        </p:txBody>
      </p:sp>
      <p:sp>
        <p:nvSpPr>
          <p:cNvPr id="2" name="1 Rectángulo"/>
          <p:cNvSpPr/>
          <p:nvPr/>
        </p:nvSpPr>
        <p:spPr>
          <a:xfrm>
            <a:off x="395536" y="908720"/>
            <a:ext cx="8064896" cy="1375761"/>
          </a:xfrm>
          <a:prstGeom prst="rect">
            <a:avLst/>
          </a:prstGeom>
        </p:spPr>
        <p:txBody>
          <a:bodyPr wrap="square">
            <a:spAutoFit/>
          </a:bodyPr>
          <a:lstStyle/>
          <a:p>
            <a:pPr marL="342900" indent="-342900">
              <a:lnSpc>
                <a:spcPct val="80000"/>
              </a:lnSpc>
              <a:buAutoNum type="arabicPeriod"/>
            </a:pPr>
            <a:r>
              <a:rPr lang="es-ES_tradnl" dirty="0" smtClean="0">
                <a:latin typeface="Verdana" pitchFamily="34" charset="0"/>
                <a:ea typeface="Verdana" pitchFamily="34" charset="0"/>
                <a:cs typeface="Verdana" pitchFamily="34" charset="0"/>
              </a:rPr>
              <a:t>EMISOR Y RECEPTOR</a:t>
            </a:r>
          </a:p>
          <a:p>
            <a:pPr>
              <a:spcBef>
                <a:spcPts val="600"/>
              </a:spcBef>
            </a:pPr>
            <a:r>
              <a:rPr lang="es-ES_tradnl" dirty="0" smtClean="0">
                <a:latin typeface="Verdana" pitchFamily="34" charset="0"/>
                <a:ea typeface="Verdana" pitchFamily="34" charset="0"/>
                <a:cs typeface="Verdana" pitchFamily="34" charset="0"/>
              </a:rPr>
              <a:t>    De acuerdo con el número de participantes que intervienen en el</a:t>
            </a:r>
          </a:p>
          <a:p>
            <a:pPr>
              <a:spcBef>
                <a:spcPts val="600"/>
              </a:spcBef>
            </a:pPr>
            <a:r>
              <a:rPr lang="es-ES_tradnl" dirty="0" smtClean="0">
                <a:latin typeface="Verdana" pitchFamily="34" charset="0"/>
                <a:ea typeface="Verdana" pitchFamily="34" charset="0"/>
                <a:cs typeface="Verdana" pitchFamily="34" charset="0"/>
              </a:rPr>
              <a:t>    proceso de comunicativo como emisores y receptores, tenemos</a:t>
            </a:r>
          </a:p>
          <a:p>
            <a:pPr>
              <a:spcBef>
                <a:spcPts val="600"/>
              </a:spcBef>
            </a:pPr>
            <a:r>
              <a:rPr lang="es-ES_tradnl" dirty="0">
                <a:latin typeface="Verdana" pitchFamily="34" charset="0"/>
                <a:ea typeface="Verdana" pitchFamily="34" charset="0"/>
                <a:cs typeface="Verdana" pitchFamily="34" charset="0"/>
              </a:rPr>
              <a:t> </a:t>
            </a:r>
            <a:r>
              <a:rPr lang="es-ES_tradnl" dirty="0" smtClean="0">
                <a:latin typeface="Verdana" pitchFamily="34" charset="0"/>
                <a:ea typeface="Verdana" pitchFamily="34" charset="0"/>
                <a:cs typeface="Verdana" pitchFamily="34" charset="0"/>
              </a:rPr>
              <a:t>   los siguientes tipos de comunicación:</a:t>
            </a:r>
          </a:p>
        </p:txBody>
      </p:sp>
    </p:spTree>
    <p:extLst>
      <p:ext uri="{BB962C8B-B14F-4D97-AF65-F5344CB8AC3E}">
        <p14:creationId xmlns="" xmlns:p14="http://schemas.microsoft.com/office/powerpoint/2010/main" val="36310954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16633"/>
            <a:ext cx="6870700" cy="648072"/>
          </a:xfrm>
          <a:solidFill>
            <a:schemeClr val="accent1"/>
          </a:solidFill>
          <a:ln>
            <a:solidFill>
              <a:schemeClr val="accent1"/>
            </a:solidFill>
          </a:ln>
        </p:spPr>
        <p:txBody>
          <a:bodyPr>
            <a:normAutofit fontScale="90000"/>
          </a:bodyPr>
          <a:lstStyle/>
          <a:p>
            <a:pPr algn="ctr" eaLnBrk="1" hangingPunct="1"/>
            <a:r>
              <a:rPr lang="es-ES_tradnl" dirty="0" smtClean="0">
                <a:solidFill>
                  <a:schemeClr val="bg1"/>
                </a:solidFill>
              </a:rPr>
              <a:t>Clases de comunicación</a:t>
            </a:r>
            <a:endParaRPr lang="es-ES" dirty="0" smtClean="0">
              <a:solidFill>
                <a:schemeClr val="bg1"/>
              </a:solidFill>
            </a:endParaRPr>
          </a:p>
        </p:txBody>
      </p:sp>
      <p:sp>
        <p:nvSpPr>
          <p:cNvPr id="11267" name="Rectangle 3"/>
          <p:cNvSpPr>
            <a:spLocks noGrp="1" noChangeArrowheads="1"/>
          </p:cNvSpPr>
          <p:nvPr>
            <p:ph sz="quarter" idx="1"/>
          </p:nvPr>
        </p:nvSpPr>
        <p:spPr>
          <a:xfrm>
            <a:off x="683568" y="1124744"/>
            <a:ext cx="8064896" cy="5184576"/>
          </a:xfrm>
        </p:spPr>
        <p:txBody>
          <a:bodyPr>
            <a:noAutofit/>
          </a:bodyPr>
          <a:lstStyle/>
          <a:p>
            <a:pPr marL="0" indent="0" algn="just" eaLnBrk="1" hangingPunct="1">
              <a:lnSpc>
                <a:spcPct val="80000"/>
              </a:lnSpc>
              <a:buNone/>
            </a:pPr>
            <a:r>
              <a:rPr lang="es-ES_tradnl" sz="2400" dirty="0" smtClean="0">
                <a:latin typeface="Verdana" pitchFamily="34" charset="0"/>
                <a:ea typeface="Verdana" pitchFamily="34" charset="0"/>
                <a:cs typeface="Verdana" pitchFamily="34" charset="0"/>
              </a:rPr>
              <a:t>3. MENSAJE.</a:t>
            </a:r>
          </a:p>
          <a:p>
            <a:pPr marL="0" indent="0" algn="just" eaLnBrk="1" hangingPunct="1">
              <a:lnSpc>
                <a:spcPct val="80000"/>
              </a:lnSpc>
              <a:buNone/>
            </a:pPr>
            <a:endParaRPr lang="es-ES_tradnl" sz="2400" dirty="0" smtClean="0">
              <a:latin typeface="Verdana" pitchFamily="34" charset="0"/>
              <a:ea typeface="Verdana" pitchFamily="34" charset="0"/>
              <a:cs typeface="Verdana" pitchFamily="34" charset="0"/>
            </a:endParaRPr>
          </a:p>
          <a:p>
            <a:pPr algn="just" eaLnBrk="1" hangingPunct="1">
              <a:lnSpc>
                <a:spcPct val="80000"/>
              </a:lnSpc>
            </a:pPr>
            <a:r>
              <a:rPr lang="es-ES_tradnl" sz="2400" b="1" u="sng" dirty="0" smtClean="0">
                <a:latin typeface="Verdana" pitchFamily="34" charset="0"/>
                <a:ea typeface="Verdana" pitchFamily="34" charset="0"/>
                <a:cs typeface="Verdana" pitchFamily="34" charset="0"/>
              </a:rPr>
              <a:t>a)Por el contenido</a:t>
            </a:r>
            <a:r>
              <a:rPr lang="es-ES_tradnl" sz="2400" dirty="0" smtClean="0">
                <a:latin typeface="Verdana" pitchFamily="34" charset="0"/>
                <a:ea typeface="Verdana" pitchFamily="34" charset="0"/>
                <a:cs typeface="Verdana" pitchFamily="34" charset="0"/>
              </a:rPr>
              <a:t>: (idea, tema o asunto) y el destino al que se envía, la comunicación puede ser:</a:t>
            </a:r>
          </a:p>
          <a:p>
            <a:pPr marL="0" indent="0" algn="just" eaLnBrk="1" hangingPunct="1">
              <a:lnSpc>
                <a:spcPct val="80000"/>
              </a:lnSpc>
              <a:buNone/>
            </a:pPr>
            <a:r>
              <a:rPr lang="es-ES_tradnl" sz="2400" dirty="0">
                <a:latin typeface="Verdana" pitchFamily="34" charset="0"/>
                <a:ea typeface="Verdana" pitchFamily="34" charset="0"/>
                <a:cs typeface="Verdana" pitchFamily="34" charset="0"/>
              </a:rPr>
              <a:t>	</a:t>
            </a:r>
            <a:r>
              <a:rPr lang="es-ES_tradnl" sz="2400" dirty="0" smtClean="0">
                <a:latin typeface="Verdana" pitchFamily="34" charset="0"/>
                <a:ea typeface="Verdana" pitchFamily="34" charset="0"/>
                <a:cs typeface="Verdana" pitchFamily="34" charset="0"/>
              </a:rPr>
              <a:t>- Pública</a:t>
            </a:r>
          </a:p>
          <a:p>
            <a:pPr marL="0" indent="0" algn="just" eaLnBrk="1" hangingPunct="1">
              <a:lnSpc>
                <a:spcPct val="80000"/>
              </a:lnSpc>
              <a:buNone/>
            </a:pPr>
            <a:r>
              <a:rPr lang="es-ES_tradnl" sz="2400" dirty="0">
                <a:latin typeface="Verdana" pitchFamily="34" charset="0"/>
                <a:ea typeface="Verdana" pitchFamily="34" charset="0"/>
                <a:cs typeface="Verdana" pitchFamily="34" charset="0"/>
              </a:rPr>
              <a:t>	</a:t>
            </a:r>
            <a:r>
              <a:rPr lang="es-ES_tradnl" sz="2400" dirty="0" smtClean="0">
                <a:latin typeface="Verdana" pitchFamily="34" charset="0"/>
                <a:ea typeface="Verdana" pitchFamily="34" charset="0"/>
                <a:cs typeface="Verdana" pitchFamily="34" charset="0"/>
              </a:rPr>
              <a:t>- Privada</a:t>
            </a:r>
          </a:p>
          <a:p>
            <a:pPr algn="just" eaLnBrk="1" hangingPunct="1">
              <a:lnSpc>
                <a:spcPct val="80000"/>
              </a:lnSpc>
            </a:pPr>
            <a:r>
              <a:rPr lang="es-ES_tradnl" sz="2400" b="1" u="sng" dirty="0" smtClean="0">
                <a:latin typeface="Verdana" pitchFamily="34" charset="0"/>
                <a:ea typeface="Verdana" pitchFamily="34" charset="0"/>
                <a:cs typeface="Verdana" pitchFamily="34" charset="0"/>
              </a:rPr>
              <a:t>B) Por el tratamiento</a:t>
            </a:r>
            <a:r>
              <a:rPr lang="es-ES_tradnl" sz="2400" dirty="0" smtClean="0">
                <a:latin typeface="Verdana" pitchFamily="34" charset="0"/>
                <a:ea typeface="Verdana" pitchFamily="34" charset="0"/>
                <a:cs typeface="Verdana" pitchFamily="34" charset="0"/>
              </a:rPr>
              <a:t>: (el modo de decir o nombrar las cosas) del lenguaje usado en la comunicación, es:</a:t>
            </a:r>
          </a:p>
          <a:p>
            <a:pPr marL="0" indent="0" algn="just" eaLnBrk="1" hangingPunct="1">
              <a:lnSpc>
                <a:spcPct val="80000"/>
              </a:lnSpc>
              <a:buNone/>
            </a:pPr>
            <a:r>
              <a:rPr lang="es-ES_tradnl" sz="2400" dirty="0" smtClean="0">
                <a:latin typeface="Verdana" pitchFamily="34" charset="0"/>
                <a:ea typeface="Verdana" pitchFamily="34" charset="0"/>
                <a:cs typeface="Verdana" pitchFamily="34" charset="0"/>
              </a:rPr>
              <a:t>    - culta</a:t>
            </a:r>
          </a:p>
          <a:p>
            <a:pPr marL="0" indent="0" algn="just" eaLnBrk="1" hangingPunct="1">
              <a:lnSpc>
                <a:spcPct val="80000"/>
              </a:lnSpc>
              <a:buNone/>
            </a:pPr>
            <a:r>
              <a:rPr lang="es-ES_tradnl" sz="2400" dirty="0" smtClean="0">
                <a:latin typeface="Verdana" pitchFamily="34" charset="0"/>
                <a:ea typeface="Verdana" pitchFamily="34" charset="0"/>
                <a:cs typeface="Verdana" pitchFamily="34" charset="0"/>
              </a:rPr>
              <a:t>    - estándar</a:t>
            </a:r>
          </a:p>
          <a:p>
            <a:pPr marL="0" indent="0" algn="just" eaLnBrk="1" hangingPunct="1">
              <a:lnSpc>
                <a:spcPct val="80000"/>
              </a:lnSpc>
              <a:buNone/>
            </a:pPr>
            <a:r>
              <a:rPr lang="es-ES_tradnl" sz="2400" dirty="0" smtClean="0">
                <a:latin typeface="Verdana" pitchFamily="34" charset="0"/>
                <a:ea typeface="Verdana" pitchFamily="34" charset="0"/>
                <a:cs typeface="Verdana" pitchFamily="34" charset="0"/>
              </a:rPr>
              <a:t>    - coloquial</a:t>
            </a:r>
          </a:p>
          <a:p>
            <a:pPr marL="0" indent="0" algn="just" eaLnBrk="1" hangingPunct="1">
              <a:lnSpc>
                <a:spcPct val="80000"/>
              </a:lnSpc>
              <a:buNone/>
            </a:pPr>
            <a:r>
              <a:rPr lang="es-ES_tradnl" sz="2400" dirty="0">
                <a:latin typeface="Verdana" pitchFamily="34" charset="0"/>
                <a:ea typeface="Verdana" pitchFamily="34" charset="0"/>
                <a:cs typeface="Verdana" pitchFamily="34" charset="0"/>
              </a:rPr>
              <a:t> </a:t>
            </a:r>
            <a:r>
              <a:rPr lang="es-ES_tradnl" sz="2400" dirty="0" smtClean="0">
                <a:latin typeface="Verdana" pitchFamily="34" charset="0"/>
                <a:ea typeface="Verdana" pitchFamily="34" charset="0"/>
                <a:cs typeface="Verdana" pitchFamily="34" charset="0"/>
              </a:rPr>
              <a:t>   - popular</a:t>
            </a:r>
          </a:p>
        </p:txBody>
      </p:sp>
    </p:spTree>
    <p:extLst>
      <p:ext uri="{BB962C8B-B14F-4D97-AF65-F5344CB8AC3E}">
        <p14:creationId xmlns="" xmlns:p14="http://schemas.microsoft.com/office/powerpoint/2010/main" val="47548454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16633"/>
            <a:ext cx="6870700" cy="648072"/>
          </a:xfrm>
          <a:solidFill>
            <a:schemeClr val="accent1"/>
          </a:solidFill>
          <a:ln>
            <a:solidFill>
              <a:schemeClr val="accent1"/>
            </a:solidFill>
          </a:ln>
        </p:spPr>
        <p:txBody>
          <a:bodyPr>
            <a:normAutofit fontScale="90000"/>
          </a:bodyPr>
          <a:lstStyle/>
          <a:p>
            <a:pPr algn="ctr" eaLnBrk="1" hangingPunct="1"/>
            <a:r>
              <a:rPr lang="es-ES_tradnl" dirty="0" smtClean="0">
                <a:solidFill>
                  <a:schemeClr val="bg1"/>
                </a:solidFill>
              </a:rPr>
              <a:t>Clases de comunicación</a:t>
            </a:r>
            <a:endParaRPr lang="es-ES" dirty="0" smtClean="0">
              <a:solidFill>
                <a:schemeClr val="bg1"/>
              </a:solidFill>
            </a:endParaRPr>
          </a:p>
        </p:txBody>
      </p:sp>
      <p:sp>
        <p:nvSpPr>
          <p:cNvPr id="11267" name="Rectangle 3"/>
          <p:cNvSpPr>
            <a:spLocks noGrp="1" noChangeArrowheads="1"/>
          </p:cNvSpPr>
          <p:nvPr>
            <p:ph sz="quarter" idx="1"/>
          </p:nvPr>
        </p:nvSpPr>
        <p:spPr>
          <a:xfrm>
            <a:off x="683568" y="1124744"/>
            <a:ext cx="8064896" cy="5184576"/>
          </a:xfrm>
        </p:spPr>
        <p:txBody>
          <a:bodyPr>
            <a:noAutofit/>
          </a:bodyPr>
          <a:lstStyle/>
          <a:p>
            <a:pPr marL="0" indent="0" algn="just" eaLnBrk="1" hangingPunct="1">
              <a:lnSpc>
                <a:spcPct val="80000"/>
              </a:lnSpc>
              <a:buNone/>
            </a:pPr>
            <a:r>
              <a:rPr lang="es-ES_tradnl" sz="2400" dirty="0" smtClean="0">
                <a:latin typeface="Verdana" pitchFamily="34" charset="0"/>
                <a:ea typeface="Verdana" pitchFamily="34" charset="0"/>
                <a:cs typeface="Verdana" pitchFamily="34" charset="0"/>
              </a:rPr>
              <a:t>4. CONTEXTO.</a:t>
            </a:r>
          </a:p>
          <a:p>
            <a:pPr marL="0" indent="0" algn="just" eaLnBrk="1" hangingPunct="1">
              <a:lnSpc>
                <a:spcPct val="80000"/>
              </a:lnSpc>
              <a:buNone/>
            </a:pPr>
            <a:r>
              <a:rPr lang="es-ES_tradnl" sz="2400" dirty="0" smtClean="0">
                <a:latin typeface="Verdana" pitchFamily="34" charset="0"/>
                <a:ea typeface="Verdana" pitchFamily="34" charset="0"/>
                <a:cs typeface="Verdana" pitchFamily="34" charset="0"/>
              </a:rPr>
              <a:t>     De acuerdo con el lugar, la situación social y el ambiente psicológico en el que se produce la comunicación, puede ser:</a:t>
            </a:r>
          </a:p>
          <a:p>
            <a:pPr marL="0" indent="0" algn="just" eaLnBrk="1" hangingPunct="1">
              <a:lnSpc>
                <a:spcPct val="80000"/>
              </a:lnSpc>
              <a:buNone/>
            </a:pPr>
            <a:endParaRPr lang="es-ES_tradnl" sz="2400" dirty="0" smtClean="0">
              <a:latin typeface="Verdana" pitchFamily="34" charset="0"/>
              <a:ea typeface="Verdana" pitchFamily="34" charset="0"/>
              <a:cs typeface="Verdana" pitchFamily="34" charset="0"/>
            </a:endParaRPr>
          </a:p>
          <a:p>
            <a:pPr algn="just" eaLnBrk="1" hangingPunct="1">
              <a:lnSpc>
                <a:spcPct val="80000"/>
              </a:lnSpc>
            </a:pPr>
            <a:r>
              <a:rPr lang="es-ES_tradnl" sz="2400" b="1" u="sng" dirty="0" smtClean="0">
                <a:latin typeface="Verdana" pitchFamily="34" charset="0"/>
                <a:ea typeface="Verdana" pitchFamily="34" charset="0"/>
                <a:cs typeface="Verdana" pitchFamily="34" charset="0"/>
              </a:rPr>
              <a:t>a)Formal</a:t>
            </a:r>
            <a:r>
              <a:rPr lang="es-ES_tradnl" sz="2400" dirty="0" smtClean="0">
                <a:latin typeface="Verdana" pitchFamily="34" charset="0"/>
                <a:ea typeface="Verdana" pitchFamily="34" charset="0"/>
                <a:cs typeface="Verdana" pitchFamily="34" charset="0"/>
              </a:rPr>
              <a:t>: sujeta a las normas y papeles establecidos por el grupo en cierto nivel o estrato de la sociedad.</a:t>
            </a:r>
          </a:p>
          <a:p>
            <a:pPr marL="0" indent="0" algn="just" eaLnBrk="1" hangingPunct="1">
              <a:lnSpc>
                <a:spcPct val="80000"/>
              </a:lnSpc>
              <a:buNone/>
            </a:pPr>
            <a:endParaRPr lang="es-ES_tradnl" sz="2400" dirty="0" smtClean="0">
              <a:latin typeface="Verdana" pitchFamily="34" charset="0"/>
              <a:ea typeface="Verdana" pitchFamily="34" charset="0"/>
              <a:cs typeface="Verdana" pitchFamily="34" charset="0"/>
            </a:endParaRPr>
          </a:p>
          <a:p>
            <a:pPr algn="just" eaLnBrk="1" hangingPunct="1">
              <a:lnSpc>
                <a:spcPct val="80000"/>
              </a:lnSpc>
            </a:pPr>
            <a:r>
              <a:rPr lang="es-ES_tradnl" sz="2400" b="1" dirty="0" smtClean="0">
                <a:latin typeface="Verdana" pitchFamily="34" charset="0"/>
                <a:ea typeface="Verdana" pitchFamily="34" charset="0"/>
                <a:cs typeface="Verdana" pitchFamily="34" charset="0"/>
              </a:rPr>
              <a:t>b</a:t>
            </a:r>
            <a:r>
              <a:rPr lang="es-ES_tradnl" sz="2400" b="1" u="sng" dirty="0" smtClean="0">
                <a:latin typeface="Verdana" pitchFamily="34" charset="0"/>
                <a:ea typeface="Verdana" pitchFamily="34" charset="0"/>
                <a:cs typeface="Verdana" pitchFamily="34" charset="0"/>
              </a:rPr>
              <a:t>)Informal</a:t>
            </a:r>
            <a:r>
              <a:rPr lang="es-ES_tradnl" sz="2400" dirty="0" smtClean="0">
                <a:latin typeface="Verdana" pitchFamily="34" charset="0"/>
                <a:ea typeface="Verdana" pitchFamily="34" charset="0"/>
                <a:cs typeface="Verdana" pitchFamily="34" charset="0"/>
              </a:rPr>
              <a:t>: es espontánea, más natural, de</a:t>
            </a:r>
          </a:p>
          <a:p>
            <a:pPr marL="0" indent="0" algn="just" eaLnBrk="1" hangingPunct="1">
              <a:lnSpc>
                <a:spcPct val="80000"/>
              </a:lnSpc>
              <a:buNone/>
            </a:pPr>
            <a:r>
              <a:rPr lang="es-ES_tradnl" sz="2400" dirty="0" smtClean="0">
                <a:latin typeface="Verdana" pitchFamily="34" charset="0"/>
                <a:ea typeface="Verdana" pitchFamily="34" charset="0"/>
                <a:cs typeface="Verdana" pitchFamily="34" charset="0"/>
              </a:rPr>
              <a:t>   acuerdo con gustos y preferencias individuales.</a:t>
            </a:r>
          </a:p>
        </p:txBody>
      </p:sp>
    </p:spTree>
    <p:extLst>
      <p:ext uri="{BB962C8B-B14F-4D97-AF65-F5344CB8AC3E}">
        <p14:creationId xmlns="" xmlns:p14="http://schemas.microsoft.com/office/powerpoint/2010/main" val="377513206"/>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16633"/>
            <a:ext cx="6870700" cy="648072"/>
          </a:xfrm>
          <a:solidFill>
            <a:schemeClr val="accent1"/>
          </a:solidFill>
          <a:ln>
            <a:solidFill>
              <a:schemeClr val="accent1"/>
            </a:solidFill>
          </a:ln>
        </p:spPr>
        <p:txBody>
          <a:bodyPr>
            <a:normAutofit fontScale="90000"/>
          </a:bodyPr>
          <a:lstStyle/>
          <a:p>
            <a:pPr eaLnBrk="1" hangingPunct="1"/>
            <a:r>
              <a:rPr lang="es-ES_tradnl" dirty="0" smtClean="0">
                <a:solidFill>
                  <a:schemeClr val="bg1"/>
                </a:solidFill>
              </a:rPr>
              <a:t>Ejercicios</a:t>
            </a:r>
            <a:endParaRPr lang="es-ES" dirty="0" smtClean="0">
              <a:solidFill>
                <a:schemeClr val="bg1"/>
              </a:solidFill>
            </a:endParaRPr>
          </a:p>
        </p:txBody>
      </p:sp>
      <p:sp>
        <p:nvSpPr>
          <p:cNvPr id="11267" name="Rectangle 3"/>
          <p:cNvSpPr>
            <a:spLocks noGrp="1" noChangeArrowheads="1"/>
          </p:cNvSpPr>
          <p:nvPr>
            <p:ph sz="quarter" idx="1"/>
          </p:nvPr>
        </p:nvSpPr>
        <p:spPr>
          <a:xfrm>
            <a:off x="683568" y="1124744"/>
            <a:ext cx="8064896" cy="5184576"/>
          </a:xfrm>
        </p:spPr>
        <p:txBody>
          <a:bodyPr>
            <a:noAutofit/>
          </a:bodyPr>
          <a:lstStyle/>
          <a:p>
            <a:pPr marL="0" indent="0" algn="just" eaLnBrk="1" hangingPunct="1">
              <a:spcBef>
                <a:spcPts val="1200"/>
              </a:spcBef>
              <a:buNone/>
            </a:pPr>
            <a:r>
              <a:rPr lang="es-ES_tradnl" sz="2400" dirty="0" smtClean="0">
                <a:latin typeface="Verdana" pitchFamily="34" charset="0"/>
                <a:ea typeface="Verdana" pitchFamily="34" charset="0"/>
                <a:cs typeface="Verdana" pitchFamily="34" charset="0"/>
              </a:rPr>
              <a:t>Situación de comunicación:</a:t>
            </a:r>
          </a:p>
          <a:p>
            <a:pPr marL="0" indent="0" algn="just" eaLnBrk="1" hangingPunct="1">
              <a:spcBef>
                <a:spcPts val="1200"/>
              </a:spcBef>
              <a:buNone/>
            </a:pPr>
            <a:r>
              <a:rPr lang="es-ES_tradnl" sz="2400" dirty="0" smtClean="0">
                <a:latin typeface="Verdana" pitchFamily="34" charset="0"/>
                <a:ea typeface="Verdana" pitchFamily="34" charset="0"/>
                <a:cs typeface="Verdana" pitchFamily="34" charset="0"/>
              </a:rPr>
              <a:t>Estamos en un auditorio escolar, en donde el director informa a los padres de los estudiantes acerca de algunas medidas adecuadas para incrementar la seguridad escolar, les habla en forma objetiva y clara, mostrándoles algunos ejemplos prácticos.</a:t>
            </a:r>
          </a:p>
        </p:txBody>
      </p:sp>
    </p:spTree>
    <p:extLst>
      <p:ext uri="{BB962C8B-B14F-4D97-AF65-F5344CB8AC3E}">
        <p14:creationId xmlns="" xmlns:p14="http://schemas.microsoft.com/office/powerpoint/2010/main" val="323069445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16633"/>
            <a:ext cx="6870700" cy="648072"/>
          </a:xfrm>
          <a:solidFill>
            <a:schemeClr val="accent1"/>
          </a:solidFill>
          <a:ln>
            <a:solidFill>
              <a:schemeClr val="accent1"/>
            </a:solidFill>
          </a:ln>
        </p:spPr>
        <p:txBody>
          <a:bodyPr>
            <a:normAutofit fontScale="90000"/>
          </a:bodyPr>
          <a:lstStyle/>
          <a:p>
            <a:pPr eaLnBrk="1" hangingPunct="1"/>
            <a:r>
              <a:rPr lang="es-ES_tradnl" dirty="0" smtClean="0">
                <a:solidFill>
                  <a:schemeClr val="bg1"/>
                </a:solidFill>
              </a:rPr>
              <a:t>Ejercicios</a:t>
            </a:r>
            <a:endParaRPr lang="es-ES" dirty="0" smtClean="0">
              <a:solidFill>
                <a:schemeClr val="bg1"/>
              </a:solidFill>
            </a:endParaRPr>
          </a:p>
        </p:txBody>
      </p:sp>
      <p:sp>
        <p:nvSpPr>
          <p:cNvPr id="11267" name="Rectangle 3"/>
          <p:cNvSpPr>
            <a:spLocks noGrp="1" noChangeArrowheads="1"/>
          </p:cNvSpPr>
          <p:nvPr>
            <p:ph sz="quarter" idx="1"/>
          </p:nvPr>
        </p:nvSpPr>
        <p:spPr>
          <a:xfrm>
            <a:off x="683568" y="1124744"/>
            <a:ext cx="8064896" cy="5184576"/>
          </a:xfrm>
        </p:spPr>
        <p:txBody>
          <a:bodyPr>
            <a:noAutofit/>
          </a:bodyPr>
          <a:lstStyle/>
          <a:p>
            <a:pPr marL="0" indent="0" algn="just" eaLnBrk="1" hangingPunct="1">
              <a:spcBef>
                <a:spcPts val="1200"/>
              </a:spcBef>
              <a:buNone/>
            </a:pPr>
            <a:r>
              <a:rPr lang="es-ES_tradnl" sz="2400" dirty="0" smtClean="0">
                <a:latin typeface="Verdana" pitchFamily="34" charset="0"/>
                <a:ea typeface="Verdana" pitchFamily="34" charset="0"/>
                <a:cs typeface="Verdana" pitchFamily="34" charset="0"/>
              </a:rPr>
              <a:t>1. Análisis del CONTEXTO:</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Estamos en un auditorio escolar…. (lugar, situación social y psicológica)</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 comunicación formal</a:t>
            </a:r>
          </a:p>
          <a:p>
            <a:pPr marL="0" indent="0" algn="just" eaLnBrk="1" hangingPunct="1">
              <a:spcBef>
                <a:spcPts val="1200"/>
              </a:spcBef>
              <a:buNone/>
            </a:pPr>
            <a:r>
              <a:rPr lang="es-ES_tradnl" sz="2400" dirty="0" smtClean="0">
                <a:latin typeface="Verdana" pitchFamily="34" charset="0"/>
                <a:ea typeface="Verdana" pitchFamily="34" charset="0"/>
                <a:cs typeface="Verdana" pitchFamily="34" charset="0"/>
              </a:rPr>
              <a:t>2. Análisis del EMISOR y RECEPTOR:</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En donde el director está informando a los padres de los estudiantes…. (quién envía el mensaje y quién lo recibe)</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 comunicación pública</a:t>
            </a:r>
          </a:p>
          <a:p>
            <a:pPr marL="0" indent="0" algn="just" eaLnBrk="1" hangingPunct="1">
              <a:spcBef>
                <a:spcPts val="1200"/>
              </a:spcBef>
              <a:buNone/>
            </a:pPr>
            <a:r>
              <a:rPr lang="es-ES_tradnl" sz="2400" dirty="0" smtClean="0">
                <a:latin typeface="Verdana" pitchFamily="34" charset="0"/>
                <a:ea typeface="Verdana" pitchFamily="34" charset="0"/>
                <a:cs typeface="Verdana" pitchFamily="34" charset="0"/>
              </a:rPr>
              <a:t>3. Análisis del MEDIO o CANAL</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En una conferencia….. Con algunos ejemplos</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 comunicación verbal oral </a:t>
            </a:r>
          </a:p>
        </p:txBody>
      </p:sp>
    </p:spTree>
    <p:extLst>
      <p:ext uri="{BB962C8B-B14F-4D97-AF65-F5344CB8AC3E}">
        <p14:creationId xmlns="" xmlns:p14="http://schemas.microsoft.com/office/powerpoint/2010/main" val="1833319040"/>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16633"/>
            <a:ext cx="6870700" cy="648072"/>
          </a:xfrm>
          <a:solidFill>
            <a:schemeClr val="accent1"/>
          </a:solidFill>
          <a:ln>
            <a:solidFill>
              <a:schemeClr val="accent1"/>
            </a:solidFill>
          </a:ln>
        </p:spPr>
        <p:txBody>
          <a:bodyPr>
            <a:normAutofit fontScale="90000"/>
          </a:bodyPr>
          <a:lstStyle/>
          <a:p>
            <a:pPr eaLnBrk="1" hangingPunct="1"/>
            <a:r>
              <a:rPr lang="es-ES_tradnl" dirty="0" smtClean="0">
                <a:solidFill>
                  <a:schemeClr val="bg1"/>
                </a:solidFill>
              </a:rPr>
              <a:t>Ejercicios</a:t>
            </a:r>
            <a:endParaRPr lang="es-ES" dirty="0" smtClean="0">
              <a:solidFill>
                <a:schemeClr val="bg1"/>
              </a:solidFill>
            </a:endParaRPr>
          </a:p>
        </p:txBody>
      </p:sp>
      <p:sp>
        <p:nvSpPr>
          <p:cNvPr id="11267" name="Rectangle 3"/>
          <p:cNvSpPr>
            <a:spLocks noGrp="1" noChangeArrowheads="1"/>
          </p:cNvSpPr>
          <p:nvPr>
            <p:ph sz="quarter" idx="1"/>
          </p:nvPr>
        </p:nvSpPr>
        <p:spPr>
          <a:xfrm>
            <a:off x="683568" y="1124744"/>
            <a:ext cx="8064896" cy="5184576"/>
          </a:xfrm>
        </p:spPr>
        <p:txBody>
          <a:bodyPr>
            <a:noAutofit/>
          </a:bodyPr>
          <a:lstStyle/>
          <a:p>
            <a:pPr marL="0" indent="0" algn="just" eaLnBrk="1" hangingPunct="1">
              <a:spcBef>
                <a:spcPts val="1200"/>
              </a:spcBef>
              <a:buNone/>
            </a:pPr>
            <a:r>
              <a:rPr lang="es-ES_tradnl" sz="2400" dirty="0">
                <a:latin typeface="Verdana" pitchFamily="34" charset="0"/>
                <a:ea typeface="Verdana" pitchFamily="34" charset="0"/>
                <a:cs typeface="Verdana" pitchFamily="34" charset="0"/>
              </a:rPr>
              <a:t>4</a:t>
            </a:r>
            <a:r>
              <a:rPr lang="es-ES_tradnl" sz="2400" dirty="0" smtClean="0">
                <a:latin typeface="Verdana" pitchFamily="34" charset="0"/>
                <a:ea typeface="Verdana" pitchFamily="34" charset="0"/>
                <a:cs typeface="Verdana" pitchFamily="34" charset="0"/>
              </a:rPr>
              <a:t>. Análisis del MENSAJE en cuanto a CONTENIDO:</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Sobre medidas adecuadas para incrementar la seguridad….. (idea-tema)</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 comunicación pública</a:t>
            </a:r>
          </a:p>
          <a:p>
            <a:pPr marL="0" indent="0" algn="just" eaLnBrk="1" hangingPunct="1">
              <a:spcBef>
                <a:spcPts val="1200"/>
              </a:spcBef>
              <a:buNone/>
            </a:pPr>
            <a:r>
              <a:rPr lang="es-ES_tradnl" sz="2400" dirty="0" smtClean="0">
                <a:latin typeface="Verdana" pitchFamily="34" charset="0"/>
                <a:ea typeface="Verdana" pitchFamily="34" charset="0"/>
                <a:cs typeface="Verdana" pitchFamily="34" charset="0"/>
              </a:rPr>
              <a:t>5. Análisis del MENSAJE en cuanto a TRATAMIENTO</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Hablando en forma objetiva y clara, que entienden todos los escuchas</a:t>
            </a:r>
          </a:p>
          <a:p>
            <a:pPr marL="0" indent="0" algn="just" eaLnBrk="1" hangingPunct="1">
              <a:spcBef>
                <a:spcPts val="600"/>
              </a:spcBef>
              <a:buNone/>
            </a:pPr>
            <a:r>
              <a:rPr lang="es-ES_tradnl" sz="2400" dirty="0" smtClean="0">
                <a:latin typeface="Verdana" pitchFamily="34" charset="0"/>
                <a:ea typeface="Verdana" pitchFamily="34" charset="0"/>
                <a:cs typeface="Verdana" pitchFamily="34" charset="0"/>
              </a:rPr>
              <a:t>= comunicación con nivel de lenguaje estándar.</a:t>
            </a:r>
          </a:p>
        </p:txBody>
      </p:sp>
    </p:spTree>
    <p:extLst>
      <p:ext uri="{BB962C8B-B14F-4D97-AF65-F5344CB8AC3E}">
        <p14:creationId xmlns="" xmlns:p14="http://schemas.microsoft.com/office/powerpoint/2010/main" val="1970871443"/>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116633"/>
            <a:ext cx="6870700" cy="648072"/>
          </a:xfrm>
          <a:solidFill>
            <a:schemeClr val="accent1"/>
          </a:solidFill>
          <a:ln>
            <a:solidFill>
              <a:schemeClr val="accent1"/>
            </a:solidFill>
          </a:ln>
        </p:spPr>
        <p:txBody>
          <a:bodyPr>
            <a:normAutofit fontScale="90000"/>
          </a:bodyPr>
          <a:lstStyle/>
          <a:p>
            <a:pPr eaLnBrk="1" hangingPunct="1"/>
            <a:r>
              <a:rPr lang="es-ES_tradnl" dirty="0" smtClean="0">
                <a:solidFill>
                  <a:schemeClr val="bg1"/>
                </a:solidFill>
              </a:rPr>
              <a:t>Ejercicios</a:t>
            </a:r>
            <a:endParaRPr lang="es-ES" dirty="0" smtClean="0">
              <a:solidFill>
                <a:schemeClr val="bg1"/>
              </a:solidFill>
            </a:endParaRPr>
          </a:p>
        </p:txBody>
      </p:sp>
      <p:sp>
        <p:nvSpPr>
          <p:cNvPr id="11267" name="Rectangle 3"/>
          <p:cNvSpPr>
            <a:spLocks noGrp="1" noChangeArrowheads="1"/>
          </p:cNvSpPr>
          <p:nvPr>
            <p:ph sz="quarter" idx="1"/>
          </p:nvPr>
        </p:nvSpPr>
        <p:spPr>
          <a:xfrm>
            <a:off x="683568" y="1124744"/>
            <a:ext cx="8064896" cy="5184576"/>
          </a:xfrm>
        </p:spPr>
        <p:txBody>
          <a:bodyPr>
            <a:noAutofit/>
          </a:bodyPr>
          <a:lstStyle/>
          <a:p>
            <a:pPr marL="0" indent="0" algn="just" eaLnBrk="1" hangingPunct="1">
              <a:spcBef>
                <a:spcPts val="1200"/>
              </a:spcBef>
              <a:buNone/>
            </a:pPr>
            <a:r>
              <a:rPr lang="es-ES_tradnl" sz="2400" dirty="0" smtClean="0">
                <a:latin typeface="Verdana" pitchFamily="34" charset="0"/>
                <a:ea typeface="Verdana" pitchFamily="34" charset="0"/>
                <a:cs typeface="Verdana" pitchFamily="34" charset="0"/>
              </a:rPr>
              <a:t>JUEGO GENIOS</a:t>
            </a:r>
          </a:p>
        </p:txBody>
      </p:sp>
    </p:spTree>
    <p:extLst>
      <p:ext uri="{BB962C8B-B14F-4D97-AF65-F5344CB8AC3E}">
        <p14:creationId xmlns="" xmlns:p14="http://schemas.microsoft.com/office/powerpoint/2010/main" val="2112259784"/>
      </p:ext>
    </p:extLst>
  </p:cSld>
  <p:clrMapOvr>
    <a:masterClrMapping/>
  </p:clrMapOvr>
  <mc:AlternateContent xmlns:mc="http://schemas.openxmlformats.org/markup-compatibility/2006">
    <mc:Choice xmlns=""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412776"/>
          </a:xfrm>
        </p:spPr>
        <p:txBody>
          <a:bodyPr>
            <a:noAutofit/>
            <a:scene3d>
              <a:camera prst="orthographicFront"/>
              <a:lightRig rig="soft" dir="t">
                <a:rot lat="0" lon="0" rev="10800000"/>
              </a:lightRig>
            </a:scene3d>
            <a:sp3d>
              <a:bevelT w="27940" h="12700"/>
              <a:contourClr>
                <a:srgbClr val="DDDDDD"/>
              </a:contourClr>
            </a:sp3d>
          </a:bodyPr>
          <a:lstStyle/>
          <a:p>
            <a:r>
              <a:rPr lang="es-MX" sz="5400" b="1" spc="150" dirty="0" smtClean="0">
                <a:ln w="11430"/>
                <a:solidFill>
                  <a:schemeClr val="accent1"/>
                </a:solidFill>
                <a:effectLst>
                  <a:outerShdw blurRad="25400" algn="tl" rotWithShape="0">
                    <a:srgbClr val="000000">
                      <a:alpha val="43000"/>
                    </a:srgbClr>
                  </a:outerShdw>
                </a:effectLst>
              </a:rPr>
              <a:t>Dinámica de presentación</a:t>
            </a:r>
            <a:endParaRPr lang="es-MX" sz="5400" b="1" spc="150" dirty="0">
              <a:ln w="11430"/>
              <a:solidFill>
                <a:schemeClr val="accent1"/>
              </a:solidFill>
              <a:effectLst>
                <a:outerShdw blurRad="25400" algn="tl" rotWithShape="0">
                  <a:srgbClr val="000000">
                    <a:alpha val="43000"/>
                  </a:srgbClr>
                </a:outerShdw>
              </a:effectLst>
            </a:endParaRPr>
          </a:p>
        </p:txBody>
      </p:sp>
      <p:sp>
        <p:nvSpPr>
          <p:cNvPr id="6" name="5 Marcador de contenido"/>
          <p:cNvSpPr>
            <a:spLocks noGrp="1"/>
          </p:cNvSpPr>
          <p:nvPr>
            <p:ph sz="quarter" idx="1"/>
          </p:nvPr>
        </p:nvSpPr>
        <p:spPr>
          <a:xfrm>
            <a:off x="251520" y="1700808"/>
            <a:ext cx="8712968" cy="4824536"/>
          </a:xfrm>
        </p:spPr>
        <p:txBody>
          <a:bodyPr>
            <a:noAutofit/>
          </a:bodyPr>
          <a:lstStyle/>
          <a:p>
            <a:pPr marL="64008" indent="0" algn="just">
              <a:lnSpc>
                <a:spcPct val="150000"/>
              </a:lnSpc>
              <a:buNone/>
            </a:pPr>
            <a:r>
              <a:rPr lang="es-PE" sz="2400" b="1" dirty="0"/>
              <a:t>NOMBRES Y </a:t>
            </a:r>
            <a:r>
              <a:rPr lang="es-PE" sz="2400" b="1" dirty="0" smtClean="0"/>
              <a:t>APELLIDOS: </a:t>
            </a:r>
            <a:endParaRPr lang="es-PE" sz="2400" b="1" dirty="0"/>
          </a:p>
          <a:p>
            <a:pPr marL="64008" indent="0" algn="just">
              <a:lnSpc>
                <a:spcPct val="150000"/>
              </a:lnSpc>
              <a:buNone/>
            </a:pPr>
            <a:r>
              <a:rPr lang="es-PE" sz="2400" b="1" dirty="0" smtClean="0"/>
              <a:t>COLEGIO </a:t>
            </a:r>
            <a:r>
              <a:rPr lang="es-PE" sz="2400" b="1" dirty="0"/>
              <a:t>DONDE </a:t>
            </a:r>
            <a:r>
              <a:rPr lang="es-PE" sz="2400" b="1" dirty="0" smtClean="0"/>
              <a:t>ESTUDIARON:</a:t>
            </a:r>
            <a:endParaRPr lang="es-PE" sz="2400" b="1" dirty="0"/>
          </a:p>
          <a:p>
            <a:pPr marL="64008" indent="0" algn="just">
              <a:lnSpc>
                <a:spcPct val="150000"/>
              </a:lnSpc>
              <a:buNone/>
            </a:pPr>
            <a:r>
              <a:rPr lang="es-PE" sz="2400" b="1" dirty="0" smtClean="0"/>
              <a:t>ESPECIALIZACION: </a:t>
            </a:r>
            <a:endParaRPr lang="es-PE" sz="2400" b="1" dirty="0"/>
          </a:p>
          <a:p>
            <a:pPr marL="64008" indent="0" algn="just">
              <a:lnSpc>
                <a:spcPct val="150000"/>
              </a:lnSpc>
              <a:buNone/>
            </a:pPr>
            <a:r>
              <a:rPr lang="es-PE" sz="2400" b="1" dirty="0" smtClean="0"/>
              <a:t>CARRERA </a:t>
            </a:r>
            <a:r>
              <a:rPr lang="es-PE" sz="2400" b="1" dirty="0"/>
              <a:t>QUE PIENSAN SEGUIR EN LA </a:t>
            </a:r>
            <a:r>
              <a:rPr lang="es-PE" sz="2400" b="1" dirty="0" smtClean="0"/>
              <a:t>UNIVERSIDAD</a:t>
            </a:r>
          </a:p>
          <a:p>
            <a:pPr marL="64008" indent="0" algn="just">
              <a:lnSpc>
                <a:spcPct val="150000"/>
              </a:lnSpc>
              <a:buNone/>
            </a:pPr>
            <a:r>
              <a:rPr lang="es-PE" sz="2400" b="1" dirty="0" smtClean="0"/>
              <a:t>PREGUNTAS PERSONALES COMO:</a:t>
            </a:r>
          </a:p>
          <a:p>
            <a:pPr marL="64008" indent="0" algn="just">
              <a:lnSpc>
                <a:spcPct val="150000"/>
              </a:lnSpc>
              <a:buFontTx/>
              <a:buChar char="-"/>
            </a:pPr>
            <a:r>
              <a:rPr lang="es-PE" sz="2400" b="1" dirty="0" smtClean="0"/>
              <a:t>NOMBRE DE LA FAMILIA: PAPA, MAMA, HERMANOS, TIOS, ABUELOS, MASCOTAS, JUEGOS, DEPORTES, ETC.</a:t>
            </a:r>
          </a:p>
          <a:p>
            <a:pPr marL="64008" indent="0" algn="just">
              <a:lnSpc>
                <a:spcPct val="150000"/>
              </a:lnSpc>
              <a:buFontTx/>
              <a:buChar char="-"/>
            </a:pPr>
            <a:r>
              <a:rPr lang="es-PE" sz="2400" b="1" dirty="0" smtClean="0"/>
              <a:t>COMO QUIEREN QUE LO LLAMEN…</a:t>
            </a:r>
            <a:endParaRPr lang="es-PE" sz="2400" b="1" dirty="0"/>
          </a:p>
          <a:p>
            <a:pPr marL="64008" indent="0" algn="just">
              <a:lnSpc>
                <a:spcPct val="150000"/>
              </a:lnSpc>
              <a:buNone/>
            </a:pPr>
            <a:endParaRPr lang="es-EC" sz="2000" dirty="0"/>
          </a:p>
        </p:txBody>
      </p:sp>
    </p:spTree>
    <p:extLst>
      <p:ext uri="{BB962C8B-B14F-4D97-AF65-F5344CB8AC3E}">
        <p14:creationId xmlns="" xmlns:p14="http://schemas.microsoft.com/office/powerpoint/2010/main" val="27222665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404664"/>
            <a:ext cx="6870700" cy="700088"/>
          </a:xfrm>
          <a:solidFill>
            <a:schemeClr val="accent1"/>
          </a:solidFill>
          <a:ln>
            <a:solidFill>
              <a:schemeClr val="accent1"/>
            </a:solidFill>
          </a:ln>
        </p:spPr>
        <p:txBody>
          <a:bodyPr>
            <a:normAutofit fontScale="90000"/>
          </a:bodyPr>
          <a:lstStyle/>
          <a:p>
            <a:pPr algn="ctr" eaLnBrk="1" hangingPunct="1"/>
            <a:r>
              <a:rPr lang="es-ES" sz="4000" dirty="0" smtClean="0">
                <a:solidFill>
                  <a:schemeClr val="bg1"/>
                </a:solidFill>
              </a:rPr>
              <a:t>Tipos de comunicación</a:t>
            </a:r>
          </a:p>
        </p:txBody>
      </p:sp>
      <p:sp>
        <p:nvSpPr>
          <p:cNvPr id="12291" name="Rectangle 3"/>
          <p:cNvSpPr>
            <a:spLocks noGrp="1" noChangeArrowheads="1"/>
          </p:cNvSpPr>
          <p:nvPr>
            <p:ph sz="quarter" idx="1"/>
          </p:nvPr>
        </p:nvSpPr>
        <p:spPr>
          <a:xfrm>
            <a:off x="395536" y="1340768"/>
            <a:ext cx="8435975" cy="5184576"/>
          </a:xfrm>
        </p:spPr>
        <p:txBody>
          <a:bodyPr>
            <a:noAutofit/>
          </a:bodyPr>
          <a:lstStyle/>
          <a:p>
            <a:pPr algn="just" eaLnBrk="1" hangingPunct="1">
              <a:lnSpc>
                <a:spcPct val="80000"/>
              </a:lnSpc>
              <a:buFontTx/>
              <a:buNone/>
            </a:pPr>
            <a:r>
              <a:rPr lang="es-ES" sz="1900" dirty="0" smtClean="0">
                <a:latin typeface="Verdana" pitchFamily="34" charset="0"/>
                <a:ea typeface="Verdana" pitchFamily="34" charset="0"/>
                <a:cs typeface="Verdana" pitchFamily="34" charset="0"/>
              </a:rPr>
              <a:t>Según el código, existen distintos tipos de comunicación:</a:t>
            </a:r>
          </a:p>
          <a:p>
            <a:pPr algn="just" eaLnBrk="1" hangingPunct="1">
              <a:lnSpc>
                <a:spcPct val="80000"/>
              </a:lnSpc>
              <a:buFontTx/>
              <a:buNone/>
            </a:pPr>
            <a:endParaRPr lang="es-ES" sz="1900" dirty="0" smtClean="0">
              <a:latin typeface="Verdana" pitchFamily="34" charset="0"/>
              <a:ea typeface="Verdana" pitchFamily="34" charset="0"/>
              <a:cs typeface="Verdana" pitchFamily="34" charset="0"/>
            </a:endParaRPr>
          </a:p>
          <a:p>
            <a:pPr algn="just" eaLnBrk="1" hangingPunct="1">
              <a:lnSpc>
                <a:spcPct val="80000"/>
              </a:lnSpc>
            </a:pPr>
            <a:r>
              <a:rPr lang="es-ES" sz="1900" b="1" u="sng" dirty="0" smtClean="0">
                <a:latin typeface="Verdana" pitchFamily="34" charset="0"/>
                <a:ea typeface="Verdana" pitchFamily="34" charset="0"/>
                <a:cs typeface="Verdana" pitchFamily="34" charset="0"/>
              </a:rPr>
              <a:t>Lingüística escrita</a:t>
            </a:r>
            <a:r>
              <a:rPr lang="es-ES" sz="1900" b="1" dirty="0" smtClean="0">
                <a:latin typeface="Verdana" pitchFamily="34" charset="0"/>
                <a:ea typeface="Verdana" pitchFamily="34" charset="0"/>
                <a:cs typeface="Verdana" pitchFamily="34" charset="0"/>
              </a:rPr>
              <a:t>:</a:t>
            </a:r>
            <a:r>
              <a:rPr lang="es-ES" sz="1900" dirty="0" smtClean="0">
                <a:latin typeface="Verdana" pitchFamily="34" charset="0"/>
                <a:ea typeface="Verdana" pitchFamily="34" charset="0"/>
                <a:cs typeface="Verdana" pitchFamily="34" charset="0"/>
              </a:rPr>
              <a:t> cuando el código empleado es lingüístico escrito. Por ejemplo, la correspondencia por carta. </a:t>
            </a:r>
          </a:p>
          <a:p>
            <a:pPr algn="just" eaLnBrk="1" hangingPunct="1">
              <a:lnSpc>
                <a:spcPct val="80000"/>
              </a:lnSpc>
            </a:pPr>
            <a:endParaRPr lang="es-ES" sz="1900" dirty="0" smtClean="0">
              <a:latin typeface="Verdana" pitchFamily="34" charset="0"/>
              <a:ea typeface="Verdana" pitchFamily="34" charset="0"/>
              <a:cs typeface="Verdana" pitchFamily="34" charset="0"/>
            </a:endParaRPr>
          </a:p>
          <a:p>
            <a:pPr algn="just" eaLnBrk="1" hangingPunct="1">
              <a:lnSpc>
                <a:spcPct val="80000"/>
              </a:lnSpc>
            </a:pPr>
            <a:r>
              <a:rPr lang="es-ES" sz="1900" b="1" u="sng" dirty="0" smtClean="0">
                <a:latin typeface="Verdana" pitchFamily="34" charset="0"/>
                <a:ea typeface="Verdana" pitchFamily="34" charset="0"/>
                <a:cs typeface="Verdana" pitchFamily="34" charset="0"/>
              </a:rPr>
              <a:t>Lingüística oral:</a:t>
            </a:r>
            <a:r>
              <a:rPr lang="es-ES" sz="1900" dirty="0" smtClean="0">
                <a:latin typeface="Verdana" pitchFamily="34" charset="0"/>
                <a:ea typeface="Verdana" pitchFamily="34" charset="0"/>
                <a:cs typeface="Verdana" pitchFamily="34" charset="0"/>
              </a:rPr>
              <a:t> cuando el código empleado es lingüístico oral. Por ejemplo, cuando conversamos. </a:t>
            </a:r>
          </a:p>
          <a:p>
            <a:pPr algn="just" eaLnBrk="1" hangingPunct="1">
              <a:lnSpc>
                <a:spcPct val="80000"/>
              </a:lnSpc>
            </a:pPr>
            <a:endParaRPr lang="es-ES" sz="1900" dirty="0" smtClean="0">
              <a:latin typeface="Verdana" pitchFamily="34" charset="0"/>
              <a:ea typeface="Verdana" pitchFamily="34" charset="0"/>
              <a:cs typeface="Verdana" pitchFamily="34" charset="0"/>
            </a:endParaRPr>
          </a:p>
          <a:p>
            <a:pPr algn="just" eaLnBrk="1" hangingPunct="1">
              <a:lnSpc>
                <a:spcPct val="80000"/>
              </a:lnSpc>
            </a:pPr>
            <a:r>
              <a:rPr lang="es-ES" sz="1900" b="1" u="sng" dirty="0" smtClean="0">
                <a:latin typeface="Verdana" pitchFamily="34" charset="0"/>
                <a:ea typeface="Verdana" pitchFamily="34" charset="0"/>
                <a:cs typeface="Verdana" pitchFamily="34" charset="0"/>
              </a:rPr>
              <a:t>No lingüística visual:</a:t>
            </a:r>
            <a:r>
              <a:rPr lang="es-ES" sz="1900" dirty="0" smtClean="0">
                <a:latin typeface="Verdana" pitchFamily="34" charset="0"/>
                <a:ea typeface="Verdana" pitchFamily="34" charset="0"/>
                <a:cs typeface="Verdana" pitchFamily="34" charset="0"/>
              </a:rPr>
              <a:t> cuando el código empleado es no lingüístico visual. Por ejemplo, la publicidad. </a:t>
            </a:r>
          </a:p>
          <a:p>
            <a:pPr algn="just" eaLnBrk="1" hangingPunct="1">
              <a:lnSpc>
                <a:spcPct val="80000"/>
              </a:lnSpc>
            </a:pPr>
            <a:endParaRPr lang="es-ES" sz="1900" dirty="0" smtClean="0">
              <a:latin typeface="Verdana" pitchFamily="34" charset="0"/>
              <a:ea typeface="Verdana" pitchFamily="34" charset="0"/>
              <a:cs typeface="Verdana" pitchFamily="34" charset="0"/>
            </a:endParaRPr>
          </a:p>
          <a:p>
            <a:pPr algn="just" eaLnBrk="1" hangingPunct="1">
              <a:lnSpc>
                <a:spcPct val="80000"/>
              </a:lnSpc>
            </a:pPr>
            <a:r>
              <a:rPr lang="es-ES" sz="1900" b="1" u="sng" dirty="0" smtClean="0">
                <a:latin typeface="Verdana" pitchFamily="34" charset="0"/>
                <a:ea typeface="Verdana" pitchFamily="34" charset="0"/>
                <a:cs typeface="Verdana" pitchFamily="34" charset="0"/>
              </a:rPr>
              <a:t>No lingüística gestual:</a:t>
            </a:r>
            <a:r>
              <a:rPr lang="es-ES" sz="1900" dirty="0" smtClean="0">
                <a:latin typeface="Verdana" pitchFamily="34" charset="0"/>
                <a:ea typeface="Verdana" pitchFamily="34" charset="0"/>
                <a:cs typeface="Verdana" pitchFamily="34" charset="0"/>
              </a:rPr>
              <a:t> cuando el código empleado es no lingüístico gestual. Por ejemplo, los gestos que utilizamos a diario. </a:t>
            </a:r>
          </a:p>
          <a:p>
            <a:pPr algn="just" eaLnBrk="1" hangingPunct="1">
              <a:lnSpc>
                <a:spcPct val="80000"/>
              </a:lnSpc>
            </a:pPr>
            <a:endParaRPr lang="es-ES" sz="1900" dirty="0" smtClean="0">
              <a:latin typeface="Verdana" pitchFamily="34" charset="0"/>
              <a:ea typeface="Verdana" pitchFamily="34" charset="0"/>
              <a:cs typeface="Verdana" pitchFamily="34" charset="0"/>
            </a:endParaRPr>
          </a:p>
          <a:p>
            <a:pPr algn="just" eaLnBrk="1" hangingPunct="1">
              <a:lnSpc>
                <a:spcPct val="80000"/>
              </a:lnSpc>
            </a:pPr>
            <a:r>
              <a:rPr lang="es-ES" sz="1900" b="1" u="sng" dirty="0" smtClean="0">
                <a:latin typeface="Verdana" pitchFamily="34" charset="0"/>
                <a:ea typeface="Verdana" pitchFamily="34" charset="0"/>
                <a:cs typeface="Verdana" pitchFamily="34" charset="0"/>
              </a:rPr>
              <a:t>No lingüística acústica</a:t>
            </a:r>
            <a:r>
              <a:rPr lang="es-ES" sz="1900" dirty="0" smtClean="0">
                <a:latin typeface="Verdana" pitchFamily="34" charset="0"/>
                <a:ea typeface="Verdana" pitchFamily="34" charset="0"/>
                <a:cs typeface="Verdana" pitchFamily="34" charset="0"/>
              </a:rPr>
              <a:t>: cuando el código empleado es no lingüístico acústico. Por ejemplo, la sirena de la ambulancia. </a:t>
            </a:r>
          </a:p>
        </p:txBody>
      </p:sp>
    </p:spTree>
    <p:extLst>
      <p:ext uri="{BB962C8B-B14F-4D97-AF65-F5344CB8AC3E}">
        <p14:creationId xmlns="" xmlns:p14="http://schemas.microsoft.com/office/powerpoint/2010/main" val="1120428914"/>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9" name="Group 5"/>
          <p:cNvGrpSpPr>
            <a:grpSpLocks noChangeAspect="1"/>
          </p:cNvGrpSpPr>
          <p:nvPr/>
        </p:nvGrpSpPr>
        <p:grpSpPr bwMode="auto">
          <a:xfrm>
            <a:off x="338931" y="836613"/>
            <a:ext cx="8459787" cy="5151437"/>
            <a:chOff x="2448" y="7306"/>
            <a:chExt cx="7200" cy="4320"/>
          </a:xfrm>
        </p:grpSpPr>
        <p:sp>
          <p:nvSpPr>
            <p:cNvPr id="21510" name="AutoShape 6"/>
            <p:cNvSpPr>
              <a:spLocks noChangeAspect="1" noChangeArrowheads="1"/>
            </p:cNvSpPr>
            <p:nvPr/>
          </p:nvSpPr>
          <p:spPr bwMode="auto">
            <a:xfrm>
              <a:off x="2448" y="7306"/>
              <a:ext cx="720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s-MX"/>
            </a:p>
          </p:txBody>
        </p:sp>
        <p:sp>
          <p:nvSpPr>
            <p:cNvPr id="21511" name="Oval 7"/>
            <p:cNvSpPr>
              <a:spLocks noChangeArrowheads="1"/>
            </p:cNvSpPr>
            <p:nvPr/>
          </p:nvSpPr>
          <p:spPr bwMode="auto">
            <a:xfrm>
              <a:off x="4211" y="8349"/>
              <a:ext cx="3527" cy="3277"/>
            </a:xfrm>
            <a:prstGeom prst="ellipse">
              <a:avLst/>
            </a:prstGeom>
            <a:solidFill>
              <a:schemeClr val="accent1">
                <a:lumMod val="20000"/>
                <a:lumOff val="80000"/>
              </a:schemeClr>
            </a:solidFill>
            <a:ln>
              <a:headEnd/>
              <a:tailEnd/>
            </a:ln>
            <a:extLst/>
          </p:spPr>
          <p:style>
            <a:lnRef idx="1">
              <a:schemeClr val="accent1"/>
            </a:lnRef>
            <a:fillRef idx="2">
              <a:schemeClr val="accent1"/>
            </a:fillRef>
            <a:effectRef idx="1">
              <a:schemeClr val="accent1"/>
            </a:effectRef>
            <a:fontRef idx="minor">
              <a:schemeClr val="dk1"/>
            </a:fontRef>
          </p:style>
          <p:txBody>
            <a:bodyPr/>
            <a:lstStyle/>
            <a:p>
              <a:r>
                <a:rPr lang="es-ES" b="1"/>
                <a:t>Lenguaje                   OIDO</a:t>
              </a:r>
            </a:p>
            <a:p>
              <a:r>
                <a:rPr lang="es-ES" b="1"/>
                <a:t>Corporal</a:t>
              </a:r>
            </a:p>
            <a:p>
              <a:r>
                <a:rPr lang="es-ES" b="1"/>
                <a:t>55%                       38% tono</a:t>
              </a:r>
            </a:p>
            <a:p>
              <a:r>
                <a:rPr lang="es-ES" b="1"/>
                <a:t>No verbal</a:t>
              </a:r>
            </a:p>
            <a:p>
              <a:endParaRPr lang="es-ES" b="1"/>
            </a:p>
            <a:p>
              <a:r>
                <a:rPr lang="es-ES">
                  <a:latin typeface="Arial" charset="0"/>
                </a:rPr>
                <a:t>                                                                                                             </a:t>
              </a:r>
              <a:r>
                <a:rPr lang="es-ES" sz="1200"/>
                <a:t>                                 </a:t>
              </a:r>
            </a:p>
          </p:txBody>
        </p:sp>
        <p:sp>
          <p:nvSpPr>
            <p:cNvPr id="21512" name="Line 8"/>
            <p:cNvSpPr>
              <a:spLocks noChangeShapeType="1"/>
            </p:cNvSpPr>
            <p:nvPr/>
          </p:nvSpPr>
          <p:spPr bwMode="auto">
            <a:xfrm>
              <a:off x="5681" y="8349"/>
              <a:ext cx="295" cy="1787"/>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s-MX"/>
            </a:p>
          </p:txBody>
        </p:sp>
        <p:sp>
          <p:nvSpPr>
            <p:cNvPr id="21513" name="Line 9"/>
            <p:cNvSpPr>
              <a:spLocks noChangeShapeType="1"/>
            </p:cNvSpPr>
            <p:nvPr/>
          </p:nvSpPr>
          <p:spPr bwMode="auto">
            <a:xfrm flipV="1">
              <a:off x="5975" y="9540"/>
              <a:ext cx="1615" cy="597"/>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s-MX"/>
            </a:p>
          </p:txBody>
        </p:sp>
        <p:sp>
          <p:nvSpPr>
            <p:cNvPr id="21514" name="Line 10"/>
            <p:cNvSpPr>
              <a:spLocks noChangeShapeType="1"/>
            </p:cNvSpPr>
            <p:nvPr/>
          </p:nvSpPr>
          <p:spPr bwMode="auto">
            <a:xfrm>
              <a:off x="5975" y="10136"/>
              <a:ext cx="1469" cy="596"/>
            </a:xfrm>
            <a:prstGeom prst="line">
              <a:avLst/>
            </a:prstGeom>
            <a:ln>
              <a:headEnd/>
              <a:tailEnd/>
            </a:ln>
            <a:extLst/>
          </p:spPr>
          <p:style>
            <a:lnRef idx="2">
              <a:schemeClr val="dk1"/>
            </a:lnRef>
            <a:fillRef idx="0">
              <a:schemeClr val="dk1"/>
            </a:fillRef>
            <a:effectRef idx="1">
              <a:schemeClr val="dk1"/>
            </a:effectRef>
            <a:fontRef idx="minor">
              <a:schemeClr val="tx1"/>
            </a:fontRef>
          </p:style>
          <p:txBody>
            <a:bodyPr/>
            <a:lstStyle/>
            <a:p>
              <a:endParaRPr lang="es-MX"/>
            </a:p>
          </p:txBody>
        </p:sp>
      </p:grpSp>
      <p:sp>
        <p:nvSpPr>
          <p:cNvPr id="21517" name="Rectangle 13"/>
          <p:cNvSpPr>
            <a:spLocks noChangeArrowheads="1"/>
          </p:cNvSpPr>
          <p:nvPr/>
        </p:nvSpPr>
        <p:spPr bwMode="auto">
          <a:xfrm>
            <a:off x="5148263" y="3860800"/>
            <a:ext cx="123507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s-ES" b="1">
                <a:latin typeface="Arial" charset="0"/>
              </a:rPr>
              <a:t>Palabras                                    7%</a:t>
            </a:r>
          </a:p>
        </p:txBody>
      </p:sp>
      <p:sp>
        <p:nvSpPr>
          <p:cNvPr id="21518" name="Rectangle 14"/>
          <p:cNvSpPr>
            <a:spLocks noChangeArrowheads="1"/>
          </p:cNvSpPr>
          <p:nvPr/>
        </p:nvSpPr>
        <p:spPr bwMode="auto">
          <a:xfrm>
            <a:off x="323850" y="260351"/>
            <a:ext cx="8229600" cy="576262"/>
          </a:xfrm>
          <a:prstGeom prst="rect">
            <a:avLst/>
          </a:prstGeom>
          <a:ln/>
          <a:extLst/>
        </p:spPr>
        <p:style>
          <a:lnRef idx="1">
            <a:schemeClr val="accent4"/>
          </a:lnRef>
          <a:fillRef idx="2">
            <a:schemeClr val="accent4"/>
          </a:fillRef>
          <a:effectRef idx="1">
            <a:schemeClr val="accent4"/>
          </a:effectRef>
          <a:fontRef idx="minor">
            <a:schemeClr val="dk1"/>
          </a:fontRef>
        </p:style>
        <p:txBody>
          <a:bodyPr/>
          <a:lstStyle/>
          <a:p>
            <a:pPr marL="342900" indent="-342900" algn="ctr">
              <a:spcBef>
                <a:spcPct val="20000"/>
              </a:spcBef>
            </a:pPr>
            <a:r>
              <a:rPr lang="es-ES" sz="3600" b="1" dirty="0"/>
              <a:t>COMUNICACIÓN VERBAL Y NO VERBAL</a:t>
            </a:r>
          </a:p>
        </p:txBody>
      </p:sp>
    </p:spTree>
    <p:extLst>
      <p:ext uri="{BB962C8B-B14F-4D97-AF65-F5344CB8AC3E}">
        <p14:creationId xmlns="" xmlns:p14="http://schemas.microsoft.com/office/powerpoint/2010/main" val="1346168036"/>
      </p:ext>
    </p:extLst>
  </p:cSld>
  <p:clrMapOvr>
    <a:masterClrMapping/>
  </p:clrMapOvr>
  <mc:AlternateContent xmlns:mc="http://schemas.openxmlformats.org/markup-compatibility/2006">
    <mc:Choice xmlns=""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51520" y="274638"/>
            <a:ext cx="8435280" cy="1066130"/>
          </a:xfrm>
        </p:spPr>
        <p:style>
          <a:lnRef idx="1">
            <a:schemeClr val="accent4"/>
          </a:lnRef>
          <a:fillRef idx="2">
            <a:schemeClr val="accent4"/>
          </a:fillRef>
          <a:effectRef idx="1">
            <a:schemeClr val="accent4"/>
          </a:effectRef>
          <a:fontRef idx="minor">
            <a:schemeClr val="dk1"/>
          </a:fontRef>
        </p:style>
        <p:txBody>
          <a:bodyPr/>
          <a:lstStyle/>
          <a:p>
            <a:pPr algn="ctr"/>
            <a:r>
              <a:rPr lang="es-ES" dirty="0"/>
              <a:t>SABER ESCUCHAR</a:t>
            </a:r>
          </a:p>
        </p:txBody>
      </p:sp>
      <p:sp>
        <p:nvSpPr>
          <p:cNvPr id="52229" name="Rectangle 5"/>
          <p:cNvSpPr>
            <a:spLocks noGrp="1" noChangeArrowheads="1"/>
          </p:cNvSpPr>
          <p:nvPr>
            <p:ph sz="quarter" idx="1"/>
          </p:nvPr>
        </p:nvSpPr>
        <p:spPr>
          <a:xfrm>
            <a:off x="539750" y="1412875"/>
            <a:ext cx="8147050" cy="4713288"/>
          </a:xfrm>
        </p:spPr>
        <p:txBody>
          <a:bodyPr/>
          <a:lstStyle/>
          <a:p>
            <a:pPr>
              <a:buFont typeface="Wingdings" pitchFamily="2" charset="2"/>
              <a:buNone/>
            </a:pPr>
            <a:endParaRPr lang="es-ES" dirty="0"/>
          </a:p>
          <a:p>
            <a:pPr>
              <a:buFont typeface="Wingdings" pitchFamily="2" charset="2"/>
              <a:buNone/>
            </a:pPr>
            <a:r>
              <a:rPr lang="es-ES" dirty="0"/>
              <a:t> Sólo el 7 % de la comunicación es verbal, porque las emociones </a:t>
            </a:r>
            <a:r>
              <a:rPr lang="es-ES" dirty="0" smtClean="0"/>
              <a:t>se expresan </a:t>
            </a:r>
            <a:r>
              <a:rPr lang="es-ES" dirty="0"/>
              <a:t>en formas, tonos de voz, expresiones y ademanes que hay que saber escuchar. Por eso hay que observar más  lo que se hace que lo que se dice. </a:t>
            </a:r>
          </a:p>
          <a:p>
            <a:pPr>
              <a:buFont typeface="Wingdings" pitchFamily="2" charset="2"/>
              <a:buNone/>
            </a:pPr>
            <a:endParaRPr lang="es-ES" dirty="0"/>
          </a:p>
        </p:txBody>
      </p:sp>
    </p:spTree>
    <p:extLst>
      <p:ext uri="{BB962C8B-B14F-4D97-AF65-F5344CB8AC3E}">
        <p14:creationId xmlns="" xmlns:p14="http://schemas.microsoft.com/office/powerpoint/2010/main" val="1532637341"/>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51520" y="274638"/>
            <a:ext cx="8640960" cy="1143000"/>
          </a:xfrm>
        </p:spPr>
        <p:style>
          <a:lnRef idx="1">
            <a:schemeClr val="accent4"/>
          </a:lnRef>
          <a:fillRef idx="2">
            <a:schemeClr val="accent4"/>
          </a:fillRef>
          <a:effectRef idx="1">
            <a:schemeClr val="accent4"/>
          </a:effectRef>
          <a:fontRef idx="minor">
            <a:schemeClr val="dk1"/>
          </a:fontRef>
        </p:style>
        <p:txBody>
          <a:bodyPr/>
          <a:lstStyle/>
          <a:p>
            <a:pPr algn="ctr" eaLnBrk="1" hangingPunct="1"/>
            <a:r>
              <a:rPr lang="es-ES_tradnl" dirty="0" smtClean="0"/>
              <a:t>Comunicación verbal y escrita</a:t>
            </a:r>
            <a:endParaRPr lang="es-ES" dirty="0" smtClean="0"/>
          </a:p>
        </p:txBody>
      </p:sp>
      <p:sp>
        <p:nvSpPr>
          <p:cNvPr id="13315" name="Rectangle 3"/>
          <p:cNvSpPr>
            <a:spLocks noGrp="1" noChangeArrowheads="1"/>
          </p:cNvSpPr>
          <p:nvPr>
            <p:ph sz="quarter" idx="1"/>
          </p:nvPr>
        </p:nvSpPr>
        <p:spPr>
          <a:xfrm>
            <a:off x="395536" y="1737320"/>
            <a:ext cx="8291264" cy="4572000"/>
          </a:xfrm>
        </p:spPr>
        <p:txBody>
          <a:bodyPr>
            <a:normAutofit/>
          </a:bodyPr>
          <a:lstStyle/>
          <a:p>
            <a:pPr algn="just" eaLnBrk="1" hangingPunct="1">
              <a:lnSpc>
                <a:spcPct val="80000"/>
              </a:lnSpc>
              <a:defRPr/>
            </a:pPr>
            <a:r>
              <a:rPr lang="es-ES_tradnl" sz="1800" dirty="0" smtClean="0">
                <a:latin typeface="Verdana" pitchFamily="34" charset="0"/>
                <a:ea typeface="Verdana" pitchFamily="34" charset="0"/>
                <a:cs typeface="Verdana" pitchFamily="34" charset="0"/>
              </a:rPr>
              <a:t>Es la comunicación básica humana. Es la que asociamos a la </a:t>
            </a:r>
            <a:r>
              <a:rPr lang="es-ES_tradnl" sz="1800" u="sng" dirty="0" smtClean="0">
                <a:effectLst>
                  <a:outerShdw blurRad="38100" dist="38100" dir="2700000" algn="tl">
                    <a:srgbClr val="C0C0C0"/>
                  </a:outerShdw>
                </a:effectLst>
                <a:latin typeface="Verdana" pitchFamily="34" charset="0"/>
                <a:ea typeface="Verdana" pitchFamily="34" charset="0"/>
                <a:cs typeface="Verdana" pitchFamily="34" charset="0"/>
              </a:rPr>
              <a:t>PALABRA</a:t>
            </a:r>
            <a:r>
              <a:rPr lang="es-ES_tradnl" sz="1800" dirty="0" smtClean="0">
                <a:latin typeface="Verdana" pitchFamily="34" charset="0"/>
                <a:ea typeface="Verdana" pitchFamily="34" charset="0"/>
                <a:cs typeface="Verdana" pitchFamily="34" charset="0"/>
              </a:rPr>
              <a:t>:</a:t>
            </a:r>
          </a:p>
          <a:p>
            <a:pPr lvl="1" algn="just" eaLnBrk="1" hangingPunct="1">
              <a:lnSpc>
                <a:spcPct val="80000"/>
              </a:lnSpc>
              <a:defRPr/>
            </a:pPr>
            <a:r>
              <a:rPr lang="es-ES_tradnl" sz="1800" dirty="0" smtClean="0">
                <a:latin typeface="Verdana" pitchFamily="34" charset="0"/>
                <a:ea typeface="Verdana" pitchFamily="34" charset="0"/>
                <a:cs typeface="Verdana" pitchFamily="34" charset="0"/>
              </a:rPr>
              <a:t>Como grafismo</a:t>
            </a:r>
          </a:p>
          <a:p>
            <a:pPr lvl="1" algn="just" eaLnBrk="1" hangingPunct="1">
              <a:lnSpc>
                <a:spcPct val="80000"/>
              </a:lnSpc>
              <a:defRPr/>
            </a:pPr>
            <a:r>
              <a:rPr lang="es-ES_tradnl" sz="1800" dirty="0" smtClean="0">
                <a:latin typeface="Verdana" pitchFamily="34" charset="0"/>
                <a:ea typeface="Verdana" pitchFamily="34" charset="0"/>
                <a:cs typeface="Verdana" pitchFamily="34" charset="0"/>
              </a:rPr>
              <a:t>Como sonido</a:t>
            </a:r>
          </a:p>
          <a:p>
            <a:pPr lvl="1" algn="just" eaLnBrk="1" hangingPunct="1">
              <a:lnSpc>
                <a:spcPct val="80000"/>
              </a:lnSpc>
              <a:defRPr/>
            </a:pPr>
            <a:endParaRPr lang="es-ES_tradnl" sz="1800" dirty="0" smtClean="0">
              <a:latin typeface="Verdana" pitchFamily="34" charset="0"/>
              <a:ea typeface="Verdana" pitchFamily="34" charset="0"/>
              <a:cs typeface="Verdana" pitchFamily="34" charset="0"/>
            </a:endParaRPr>
          </a:p>
          <a:p>
            <a:pPr algn="just" eaLnBrk="1" hangingPunct="1">
              <a:lnSpc>
                <a:spcPct val="80000"/>
              </a:lnSpc>
              <a:defRPr/>
            </a:pPr>
            <a:r>
              <a:rPr lang="es-ES_tradnl" sz="1800" dirty="0" smtClean="0">
                <a:latin typeface="Verdana" pitchFamily="34" charset="0"/>
                <a:ea typeface="Verdana" pitchFamily="34" charset="0"/>
                <a:cs typeface="Verdana" pitchFamily="34" charset="0"/>
              </a:rPr>
              <a:t>Los </a:t>
            </a:r>
            <a:r>
              <a:rPr lang="es-ES_tradnl" sz="1800" u="sng" dirty="0" smtClean="0">
                <a:latin typeface="Verdana" pitchFamily="34" charset="0"/>
                <a:ea typeface="Verdana" pitchFamily="34" charset="0"/>
                <a:cs typeface="Verdana" pitchFamily="34" charset="0"/>
              </a:rPr>
              <a:t>SIGNOS</a:t>
            </a:r>
            <a:r>
              <a:rPr lang="es-ES_tradnl" sz="1800" dirty="0" smtClean="0">
                <a:latin typeface="Verdana" pitchFamily="34" charset="0"/>
                <a:ea typeface="Verdana" pitchFamily="34" charset="0"/>
                <a:cs typeface="Verdana" pitchFamily="34" charset="0"/>
              </a:rPr>
              <a:t> pueden ser:</a:t>
            </a:r>
          </a:p>
          <a:p>
            <a:pPr lvl="1" algn="just" eaLnBrk="1" hangingPunct="1">
              <a:lnSpc>
                <a:spcPct val="80000"/>
              </a:lnSpc>
              <a:defRPr/>
            </a:pPr>
            <a:r>
              <a:rPr lang="es-ES_tradnl" sz="1800" dirty="0" smtClean="0">
                <a:latin typeface="Verdana" pitchFamily="34" charset="0"/>
                <a:ea typeface="Verdana" pitchFamily="34" charset="0"/>
                <a:cs typeface="Verdana" pitchFamily="34" charset="0"/>
              </a:rPr>
              <a:t>SEÑALES. Las emiten personas o animales</a:t>
            </a:r>
          </a:p>
          <a:p>
            <a:pPr lvl="1" algn="just" eaLnBrk="1" hangingPunct="1">
              <a:lnSpc>
                <a:spcPct val="80000"/>
              </a:lnSpc>
              <a:defRPr/>
            </a:pPr>
            <a:r>
              <a:rPr lang="es-ES_tradnl" sz="1800" dirty="0" smtClean="0">
                <a:latin typeface="Verdana" pitchFamily="34" charset="0"/>
                <a:ea typeface="Verdana" pitchFamily="34" charset="0"/>
                <a:cs typeface="Verdana" pitchFamily="34" charset="0"/>
              </a:rPr>
              <a:t>SÍMBOLOS. Exigen capacidad de abstracción que sólo tiene el hombre.</a:t>
            </a:r>
          </a:p>
          <a:p>
            <a:pPr lvl="1" algn="just" eaLnBrk="1" hangingPunct="1">
              <a:lnSpc>
                <a:spcPct val="80000"/>
              </a:lnSpc>
              <a:defRPr/>
            </a:pPr>
            <a:endParaRPr lang="es-ES_tradnl" sz="1800" dirty="0" smtClean="0">
              <a:latin typeface="Verdana" pitchFamily="34" charset="0"/>
              <a:ea typeface="Verdana" pitchFamily="34" charset="0"/>
              <a:cs typeface="Verdana" pitchFamily="34" charset="0"/>
            </a:endParaRPr>
          </a:p>
          <a:p>
            <a:pPr marL="0" indent="0" algn="just" eaLnBrk="1" hangingPunct="1">
              <a:lnSpc>
                <a:spcPct val="80000"/>
              </a:lnSpc>
              <a:buNone/>
              <a:defRPr/>
            </a:pPr>
            <a:endParaRPr lang="es-ES_tradnl" sz="1800" dirty="0" smtClean="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00037663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512" y="333375"/>
            <a:ext cx="8712968" cy="70008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eaLnBrk="1" hangingPunct="1"/>
            <a:r>
              <a:rPr lang="es-ES_tradnl" sz="4000" dirty="0" smtClean="0"/>
              <a:t>Comunicación no verbal</a:t>
            </a:r>
            <a:endParaRPr lang="es-ES" sz="4000" dirty="0" smtClean="0"/>
          </a:p>
        </p:txBody>
      </p:sp>
      <p:sp>
        <p:nvSpPr>
          <p:cNvPr id="14339" name="Rectangle 3"/>
          <p:cNvSpPr>
            <a:spLocks noGrp="1" noChangeArrowheads="1"/>
          </p:cNvSpPr>
          <p:nvPr>
            <p:ph sz="quarter" idx="1"/>
          </p:nvPr>
        </p:nvSpPr>
        <p:spPr>
          <a:xfrm>
            <a:off x="685800" y="1268412"/>
            <a:ext cx="7696200" cy="5256931"/>
          </a:xfrm>
        </p:spPr>
        <p:txBody>
          <a:bodyPr>
            <a:noAutofit/>
          </a:bodyPr>
          <a:lstStyle/>
          <a:p>
            <a:pPr eaLnBrk="1" hangingPunct="1">
              <a:lnSpc>
                <a:spcPct val="150000"/>
              </a:lnSpc>
            </a:pPr>
            <a:r>
              <a:rPr lang="es-ES_tradnl" sz="1800" dirty="0" smtClean="0">
                <a:latin typeface="Verdana" pitchFamily="34" charset="0"/>
                <a:ea typeface="Verdana" pitchFamily="34" charset="0"/>
                <a:cs typeface="Verdana" pitchFamily="34" charset="0"/>
              </a:rPr>
              <a:t>Es la comunicación en la que no se utiliza la palabra:</a:t>
            </a:r>
          </a:p>
          <a:p>
            <a:pPr lvl="1" eaLnBrk="1" hangingPunct="1">
              <a:lnSpc>
                <a:spcPct val="150000"/>
              </a:lnSpc>
            </a:pPr>
            <a:r>
              <a:rPr lang="es-ES_tradnl" sz="1800" dirty="0" smtClean="0">
                <a:latin typeface="Verdana" pitchFamily="34" charset="0"/>
                <a:ea typeface="Verdana" pitchFamily="34" charset="0"/>
                <a:cs typeface="Verdana" pitchFamily="34" charset="0"/>
              </a:rPr>
              <a:t>Los animales: movimientos del cuerpo, cambios de color, segregando líquidos, erizamientos de pelo, etc.</a:t>
            </a:r>
          </a:p>
          <a:p>
            <a:pPr lvl="1" eaLnBrk="1" hangingPunct="1">
              <a:lnSpc>
                <a:spcPct val="150000"/>
              </a:lnSpc>
            </a:pPr>
            <a:r>
              <a:rPr lang="es-ES_tradnl" sz="1800" dirty="0" smtClean="0">
                <a:latin typeface="Verdana" pitchFamily="34" charset="0"/>
                <a:ea typeface="Verdana" pitchFamily="34" charset="0"/>
                <a:cs typeface="Verdana" pitchFamily="34" charset="0"/>
              </a:rPr>
              <a:t>Los humanos:</a:t>
            </a:r>
          </a:p>
          <a:p>
            <a:pPr lvl="2" eaLnBrk="1" hangingPunct="1">
              <a:lnSpc>
                <a:spcPct val="150000"/>
              </a:lnSpc>
            </a:pPr>
            <a:r>
              <a:rPr lang="es-ES_tradnl" sz="1800" dirty="0" smtClean="0">
                <a:latin typeface="Verdana" pitchFamily="34" charset="0"/>
                <a:ea typeface="Verdana" pitchFamily="34" charset="0"/>
                <a:cs typeface="Verdana" pitchFamily="34" charset="0"/>
              </a:rPr>
              <a:t>A veces repetición de lo verbal: gesto de adiós con la mano</a:t>
            </a:r>
          </a:p>
          <a:p>
            <a:pPr lvl="2" eaLnBrk="1" hangingPunct="1">
              <a:lnSpc>
                <a:spcPct val="150000"/>
              </a:lnSpc>
            </a:pPr>
            <a:r>
              <a:rPr lang="es-ES_tradnl" sz="1800" dirty="0" smtClean="0">
                <a:latin typeface="Verdana" pitchFamily="34" charset="0"/>
                <a:ea typeface="Verdana" pitchFamily="34" charset="0"/>
                <a:cs typeface="Verdana" pitchFamily="34" charset="0"/>
              </a:rPr>
              <a:t>Una contradicción: la mano temblando y diciendo que no estamos nerviosos.</a:t>
            </a:r>
          </a:p>
          <a:p>
            <a:pPr lvl="2" eaLnBrk="1" hangingPunct="1">
              <a:lnSpc>
                <a:spcPct val="150000"/>
              </a:lnSpc>
            </a:pPr>
            <a:r>
              <a:rPr lang="es-ES_tradnl" sz="1800" dirty="0" smtClean="0">
                <a:latin typeface="Verdana" pitchFamily="34" charset="0"/>
                <a:ea typeface="Verdana" pitchFamily="34" charset="0"/>
                <a:cs typeface="Verdana" pitchFamily="34" charset="0"/>
              </a:rPr>
              <a:t>Sustitución: mover la cabeza para afirmar o negar.</a:t>
            </a:r>
          </a:p>
          <a:p>
            <a:pPr lvl="2" eaLnBrk="1" hangingPunct="1">
              <a:lnSpc>
                <a:spcPct val="150000"/>
              </a:lnSpc>
            </a:pPr>
            <a:r>
              <a:rPr lang="es-ES_tradnl" sz="1800" dirty="0" smtClean="0">
                <a:latin typeface="Verdana" pitchFamily="34" charset="0"/>
                <a:ea typeface="Verdana" pitchFamily="34" charset="0"/>
                <a:cs typeface="Verdana" pitchFamily="34" charset="0"/>
              </a:rPr>
              <a:t>Para regular la comunicación: mirar a alguien para que hable.</a:t>
            </a:r>
          </a:p>
        </p:txBody>
      </p:sp>
    </p:spTree>
    <p:extLst>
      <p:ext uri="{BB962C8B-B14F-4D97-AF65-F5344CB8AC3E}">
        <p14:creationId xmlns="" xmlns:p14="http://schemas.microsoft.com/office/powerpoint/2010/main" val="184521439"/>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79512" y="333375"/>
            <a:ext cx="8712968" cy="700088"/>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eaLnBrk="1" hangingPunct="1"/>
            <a:r>
              <a:rPr lang="es-ES_tradnl" sz="4000" dirty="0" smtClean="0"/>
              <a:t>Comunicación no verbal</a:t>
            </a:r>
            <a:endParaRPr lang="es-ES" sz="4000" dirty="0" smtClean="0"/>
          </a:p>
        </p:txBody>
      </p:sp>
      <p:sp>
        <p:nvSpPr>
          <p:cNvPr id="14339" name="Rectangle 3"/>
          <p:cNvSpPr>
            <a:spLocks noGrp="1" noChangeArrowheads="1"/>
          </p:cNvSpPr>
          <p:nvPr>
            <p:ph sz="quarter" idx="1"/>
          </p:nvPr>
        </p:nvSpPr>
        <p:spPr>
          <a:xfrm>
            <a:off x="251520" y="1268412"/>
            <a:ext cx="8496944" cy="5040907"/>
          </a:xfrm>
        </p:spPr>
        <p:txBody>
          <a:bodyPr>
            <a:noAutofit/>
          </a:bodyPr>
          <a:lstStyle/>
          <a:p>
            <a:pPr eaLnBrk="1" hangingPunct="1">
              <a:lnSpc>
                <a:spcPct val="150000"/>
              </a:lnSpc>
            </a:pPr>
            <a:r>
              <a:rPr lang="es-ES_tradnl" sz="1800" dirty="0" smtClean="0">
                <a:latin typeface="Verdana" pitchFamily="34" charset="0"/>
                <a:ea typeface="Verdana" pitchFamily="34" charset="0"/>
                <a:cs typeface="Verdana" pitchFamily="34" charset="0"/>
              </a:rPr>
              <a:t>En general hay 5 tipos:</a:t>
            </a:r>
          </a:p>
          <a:p>
            <a:pPr lvl="1" eaLnBrk="1" hangingPunct="1">
              <a:lnSpc>
                <a:spcPct val="150000"/>
              </a:lnSpc>
            </a:pPr>
            <a:r>
              <a:rPr lang="es-ES_tradnl" sz="1800" dirty="0" smtClean="0">
                <a:latin typeface="Verdana" pitchFamily="34" charset="0"/>
                <a:ea typeface="Verdana" pitchFamily="34" charset="0"/>
                <a:cs typeface="Verdana" pitchFamily="34" charset="0"/>
              </a:rPr>
              <a:t>En relación con el cuerpo y las características físicas (la belleza): determina relaciones sociales si responde o no al canon de belleza.</a:t>
            </a:r>
          </a:p>
          <a:p>
            <a:pPr lvl="1" eaLnBrk="1" hangingPunct="1">
              <a:lnSpc>
                <a:spcPct val="150000"/>
              </a:lnSpc>
            </a:pPr>
            <a:r>
              <a:rPr lang="es-ES_tradnl" sz="1800" dirty="0" smtClean="0">
                <a:latin typeface="Verdana" pitchFamily="34" charset="0"/>
                <a:ea typeface="Verdana" pitchFamily="34" charset="0"/>
                <a:cs typeface="Verdana" pitchFamily="34" charset="0"/>
              </a:rPr>
              <a:t>Relacionada con el movimiento del cuerpo (KINESIA): gestos, posturas, prosémica (relación de los cuerpos en un espacio), etc.</a:t>
            </a:r>
          </a:p>
          <a:p>
            <a:pPr lvl="1" eaLnBrk="1" hangingPunct="1">
              <a:lnSpc>
                <a:spcPct val="150000"/>
              </a:lnSpc>
            </a:pPr>
            <a:r>
              <a:rPr lang="es-ES_tradnl" sz="1800" dirty="0" smtClean="0">
                <a:latin typeface="Verdana" pitchFamily="34" charset="0"/>
                <a:ea typeface="Verdana" pitchFamily="34" charset="0"/>
                <a:cs typeface="Verdana" pitchFamily="34" charset="0"/>
              </a:rPr>
              <a:t>Sistemas de comunicación táctil: caricias, golpes, abrazos, etc.</a:t>
            </a:r>
          </a:p>
          <a:p>
            <a:pPr lvl="1" eaLnBrk="1" hangingPunct="1">
              <a:lnSpc>
                <a:spcPct val="150000"/>
              </a:lnSpc>
            </a:pPr>
            <a:r>
              <a:rPr lang="es-ES_tradnl" sz="1800" dirty="0" smtClean="0">
                <a:latin typeface="Verdana" pitchFamily="34" charset="0"/>
                <a:ea typeface="Verdana" pitchFamily="34" charset="0"/>
                <a:cs typeface="Verdana" pitchFamily="34" charset="0"/>
              </a:rPr>
              <a:t>Objetos con los que señalamos nuestro entorno: ropa, adornos, adornos de la habitación, etc.</a:t>
            </a:r>
          </a:p>
          <a:p>
            <a:pPr lvl="1" eaLnBrk="1" hangingPunct="1">
              <a:lnSpc>
                <a:spcPct val="150000"/>
              </a:lnSpc>
            </a:pPr>
            <a:r>
              <a:rPr lang="es-ES_tradnl" sz="1800" dirty="0" smtClean="0">
                <a:latin typeface="Verdana" pitchFamily="34" charset="0"/>
                <a:ea typeface="Verdana" pitchFamily="34" charset="0"/>
                <a:cs typeface="Verdana" pitchFamily="34" charset="0"/>
              </a:rPr>
              <a:t>Para Lenguaje. Fenómenos sonoros de la comunicación humana que no son palabras: gruñidos, suspiros, tono de voz, ritmo del habla, etc.</a:t>
            </a:r>
          </a:p>
          <a:p>
            <a:pPr eaLnBrk="1" hangingPunct="1">
              <a:lnSpc>
                <a:spcPct val="80000"/>
              </a:lnSpc>
            </a:pPr>
            <a:endParaRPr lang="es-ES" sz="1800" dirty="0" smtClean="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4986830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319087" y="546100"/>
            <a:ext cx="8294687" cy="519113"/>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MX" sz="2800" dirty="0">
                <a:solidFill>
                  <a:schemeClr val="accent1"/>
                </a:solidFill>
              </a:rPr>
              <a:t>BARRERAS DE LA COMUNICACIÓN.</a:t>
            </a:r>
          </a:p>
        </p:txBody>
      </p:sp>
      <p:sp>
        <p:nvSpPr>
          <p:cNvPr id="15365" name="Rectangle 5"/>
          <p:cNvSpPr>
            <a:spLocks noChangeArrowheads="1"/>
          </p:cNvSpPr>
          <p:nvPr/>
        </p:nvSpPr>
        <p:spPr bwMode="auto">
          <a:xfrm>
            <a:off x="836613" y="1546920"/>
            <a:ext cx="7777162" cy="4093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lgn="just">
              <a:buFont typeface="Arial" pitchFamily="34" charset="0"/>
              <a:buChar char="•"/>
            </a:pPr>
            <a:r>
              <a:rPr lang="es-MX" sz="2000" dirty="0">
                <a:latin typeface="Arial" pitchFamily="34" charset="0"/>
                <a:cs typeface="Arial" pitchFamily="34" charset="0"/>
              </a:rPr>
              <a:t>El proceso de comunicación muchas veces experimenta una serie de </a:t>
            </a:r>
            <a:r>
              <a:rPr lang="es-MX" sz="2000" b="1" dirty="0">
                <a:latin typeface="Arial" pitchFamily="34" charset="0"/>
                <a:cs typeface="Arial" pitchFamily="34" charset="0"/>
              </a:rPr>
              <a:t>interrupciones o incluso es anulado</a:t>
            </a:r>
            <a:r>
              <a:rPr lang="es-MX" sz="2000" dirty="0">
                <a:latin typeface="Arial" pitchFamily="34" charset="0"/>
                <a:cs typeface="Arial" pitchFamily="34" charset="0"/>
              </a:rPr>
              <a:t>. Si éste es el caso se dice que hubo interferencias, las cuales reciben el nombre de barreras de la comunicación</a:t>
            </a:r>
            <a:r>
              <a:rPr lang="es-MX" sz="2000" dirty="0" smtClean="0">
                <a:latin typeface="Arial" pitchFamily="34" charset="0"/>
                <a:cs typeface="Arial" pitchFamily="34" charset="0"/>
              </a:rPr>
              <a:t>.</a:t>
            </a:r>
          </a:p>
          <a:p>
            <a:pPr algn="just"/>
            <a:endParaRPr lang="es-MX" sz="2000" dirty="0" smtClean="0">
              <a:latin typeface="Arial" pitchFamily="34" charset="0"/>
              <a:cs typeface="Arial" pitchFamily="34" charset="0"/>
            </a:endParaRPr>
          </a:p>
          <a:p>
            <a:pPr marL="342900" indent="-342900" algn="just">
              <a:buFont typeface="Arial" pitchFamily="34" charset="0"/>
              <a:buChar char="•"/>
            </a:pPr>
            <a:r>
              <a:rPr lang="es-MX" sz="2000" b="1" u="sng" dirty="0" smtClean="0">
                <a:latin typeface="Arial" pitchFamily="34" charset="0"/>
                <a:cs typeface="Arial" pitchFamily="34" charset="0"/>
              </a:rPr>
              <a:t>Barreras físicas</a:t>
            </a:r>
            <a:r>
              <a:rPr lang="es-MX" sz="2000" b="1" dirty="0" smtClean="0">
                <a:latin typeface="Arial" pitchFamily="34" charset="0"/>
                <a:cs typeface="Arial" pitchFamily="34" charset="0"/>
              </a:rPr>
              <a:t>:</a:t>
            </a:r>
            <a:r>
              <a:rPr lang="es-MX" sz="2000" dirty="0" smtClean="0">
                <a:latin typeface="Arial" pitchFamily="34" charset="0"/>
                <a:cs typeface="Arial" pitchFamily="34" charset="0"/>
              </a:rPr>
              <a:t> Son las que se producen cuando </a:t>
            </a:r>
            <a:r>
              <a:rPr lang="es-MX" sz="2000" b="1" u="sng" dirty="0" smtClean="0">
                <a:latin typeface="Arial" pitchFamily="34" charset="0"/>
                <a:cs typeface="Arial" pitchFamily="34" charset="0"/>
              </a:rPr>
              <a:t>falla</a:t>
            </a:r>
            <a:r>
              <a:rPr lang="es-MX" sz="2000" dirty="0" smtClean="0">
                <a:latin typeface="Arial" pitchFamily="34" charset="0"/>
                <a:cs typeface="Arial" pitchFamily="34" charset="0"/>
              </a:rPr>
              <a:t> alguno de los </a:t>
            </a:r>
            <a:r>
              <a:rPr lang="es-MX" sz="2000" b="1" dirty="0" smtClean="0">
                <a:latin typeface="Arial" pitchFamily="34" charset="0"/>
                <a:cs typeface="Arial" pitchFamily="34" charset="0"/>
              </a:rPr>
              <a:t>medios físicos</a:t>
            </a:r>
            <a:r>
              <a:rPr lang="es-MX" sz="2000" dirty="0" smtClean="0">
                <a:latin typeface="Arial" pitchFamily="34" charset="0"/>
                <a:cs typeface="Arial" pitchFamily="34" charset="0"/>
              </a:rPr>
              <a:t> necesarios para llevar a cabo la comunicación.</a:t>
            </a:r>
          </a:p>
          <a:p>
            <a:pPr algn="just"/>
            <a:endParaRPr lang="es-MX" sz="2000" dirty="0" smtClean="0">
              <a:latin typeface="Arial" pitchFamily="34" charset="0"/>
              <a:cs typeface="Arial" pitchFamily="34" charset="0"/>
            </a:endParaRPr>
          </a:p>
          <a:p>
            <a:pPr marL="342900" indent="-342900" algn="just">
              <a:buFont typeface="Arial" pitchFamily="34" charset="0"/>
              <a:buChar char="•"/>
            </a:pPr>
            <a:r>
              <a:rPr lang="es-MX" sz="2000" i="1" dirty="0" smtClean="0">
                <a:latin typeface="Arial" pitchFamily="34" charset="0"/>
                <a:cs typeface="Arial" pitchFamily="34" charset="0"/>
              </a:rPr>
              <a:t>Por ejemplo</a:t>
            </a:r>
            <a:r>
              <a:rPr lang="es-MX" sz="2000" b="1" dirty="0" smtClean="0">
                <a:latin typeface="Arial" pitchFamily="34" charset="0"/>
                <a:cs typeface="Arial" pitchFamily="34" charset="0"/>
              </a:rPr>
              <a:t>;</a:t>
            </a:r>
            <a:r>
              <a:rPr lang="es-MX" sz="2000" dirty="0" smtClean="0">
                <a:latin typeface="Arial" pitchFamily="34" charset="0"/>
                <a:cs typeface="Arial" pitchFamily="34" charset="0"/>
              </a:rPr>
              <a:t> la falta o exceso de iluminación, los sonidos o ruidos con alto volumen, el calor o frío excesivos, etc. Son factores que impiden que llegue con claridad el mensaje.</a:t>
            </a:r>
          </a:p>
          <a:p>
            <a:pPr algn="just"/>
            <a:endParaRPr lang="es-MX" sz="2000" dirty="0">
              <a:latin typeface="Arial" pitchFamily="34" charset="0"/>
              <a:cs typeface="Arial" pitchFamily="34" charset="0"/>
            </a:endParaRPr>
          </a:p>
        </p:txBody>
      </p:sp>
      <p:sp>
        <p:nvSpPr>
          <p:cNvPr id="15368" name="Sound"/>
          <p:cNvSpPr>
            <a:spLocks noEditPoints="1" noChangeArrowheads="1"/>
          </p:cNvSpPr>
          <p:nvPr/>
        </p:nvSpPr>
        <p:spPr bwMode="auto">
          <a:xfrm>
            <a:off x="319088" y="2348880"/>
            <a:ext cx="469900" cy="1089025"/>
          </a:xfrm>
          <a:custGeom>
            <a:avLst/>
            <a:gdLst>
              <a:gd name="T0" fmla="*/ 11164 w 21600"/>
              <a:gd name="T1" fmla="*/ 21159 h 21600"/>
              <a:gd name="T2" fmla="*/ 11164 w 21600"/>
              <a:gd name="T3" fmla="*/ 0 h 21600"/>
              <a:gd name="T4" fmla="*/ 0 w 21600"/>
              <a:gd name="T5" fmla="*/ 10800 h 21600"/>
              <a:gd name="T6" fmla="*/ 21600 w 21600"/>
              <a:gd name="T7" fmla="*/ 10800 h 21600"/>
              <a:gd name="T8" fmla="*/ 761 w 21600"/>
              <a:gd name="T9" fmla="*/ 22454 h 21600"/>
              <a:gd name="T10" fmla="*/ 21069 w 21600"/>
              <a:gd name="T11" fmla="*/ 28282 h 21600"/>
            </a:gdLst>
            <a:ahLst/>
            <a:cxnLst>
              <a:cxn ang="0">
                <a:pos x="T0" y="T1"/>
              </a:cxn>
              <a:cxn ang="0">
                <a:pos x="T2" y="T3"/>
              </a:cxn>
              <a:cxn ang="0">
                <a:pos x="T4" y="T5"/>
              </a:cxn>
              <a:cxn ang="0">
                <a:pos x="T6" y="T7"/>
              </a:cxn>
            </a:cxnLst>
            <a:rect l="T8" t="T9" r="T10" b="T11"/>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endParaRPr lang="es-MX"/>
          </a:p>
        </p:txBody>
      </p:sp>
      <p:pic>
        <p:nvPicPr>
          <p:cNvPr id="15369" name="Picture 9" descr="j025187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flipH="1">
            <a:off x="7390608" y="5412185"/>
            <a:ext cx="1753392" cy="969143"/>
          </a:xfrm>
          <a:prstGeom prst="rect">
            <a:avLst/>
          </a:prstGeom>
          <a:noFill/>
          <a:extLst>
            <a:ext uri="{909E8E84-426E-40DD-AFC4-6F175D3DCCD1}">
              <a14:hiddenFill xmlns="" xmlns:a14="http://schemas.microsoft.com/office/drawing/2010/main">
                <a:solidFill>
                  <a:srgbClr val="FFFFFF"/>
                </a:solidFill>
              </a14:hiddenFill>
            </a:ext>
          </a:extLst>
        </p:spPr>
      </p:pic>
      <p:pic>
        <p:nvPicPr>
          <p:cNvPr id="15370" name="Picture 10" descr="j0293828"/>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42238" y="1065213"/>
            <a:ext cx="871537" cy="9175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7092431"/>
      </p:ext>
    </p:extLst>
  </p:cSld>
  <p:clrMapOvr>
    <a:masterClrMapping/>
  </p:clrMapOvr>
  <mc:AlternateContent xmlns:mc="http://schemas.openxmlformats.org/markup-compatibility/2006">
    <mc:Choice xmlns=""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971550" y="1361668"/>
            <a:ext cx="7848600" cy="4093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just">
              <a:buFontTx/>
              <a:buChar char="•"/>
            </a:pPr>
            <a:r>
              <a:rPr lang="es-MX" sz="2000" b="1" dirty="0">
                <a:latin typeface="Arial" pitchFamily="34" charset="0"/>
                <a:cs typeface="Arial" pitchFamily="34" charset="0"/>
              </a:rPr>
              <a:t> </a:t>
            </a:r>
            <a:r>
              <a:rPr lang="es-MX" sz="2000" b="1" u="sng" dirty="0">
                <a:latin typeface="Arial" pitchFamily="34" charset="0"/>
                <a:cs typeface="Arial" pitchFamily="34" charset="0"/>
              </a:rPr>
              <a:t>Barreras fisiológicas</a:t>
            </a:r>
            <a:r>
              <a:rPr lang="es-MX" sz="2000" b="1" dirty="0">
                <a:latin typeface="Arial" pitchFamily="34" charset="0"/>
                <a:cs typeface="Arial" pitchFamily="34" charset="0"/>
              </a:rPr>
              <a:t>:</a:t>
            </a:r>
            <a:r>
              <a:rPr lang="es-MX" sz="2000" dirty="0">
                <a:latin typeface="Arial" pitchFamily="34" charset="0"/>
                <a:cs typeface="Arial" pitchFamily="34" charset="0"/>
              </a:rPr>
              <a:t> Se atribuyen a las </a:t>
            </a:r>
            <a:r>
              <a:rPr lang="es-MX" sz="2000" i="1" dirty="0">
                <a:latin typeface="Arial" pitchFamily="34" charset="0"/>
                <a:cs typeface="Arial" pitchFamily="34" charset="0"/>
              </a:rPr>
              <a:t>deficiencias orgánicas</a:t>
            </a:r>
            <a:r>
              <a:rPr lang="es-MX" sz="2000" dirty="0">
                <a:latin typeface="Arial" pitchFamily="34" charset="0"/>
                <a:cs typeface="Arial" pitchFamily="34" charset="0"/>
              </a:rPr>
              <a:t> de la persona emisora o receptora.</a:t>
            </a:r>
          </a:p>
          <a:p>
            <a:pPr algn="just"/>
            <a:endParaRPr lang="es-MX" sz="2000" dirty="0">
              <a:latin typeface="Arial" pitchFamily="34" charset="0"/>
              <a:cs typeface="Arial" pitchFamily="34" charset="0"/>
            </a:endParaRPr>
          </a:p>
          <a:p>
            <a:pPr algn="just"/>
            <a:r>
              <a:rPr lang="es-MX" sz="2000" i="1" dirty="0">
                <a:latin typeface="Arial" pitchFamily="34" charset="0"/>
                <a:cs typeface="Arial" pitchFamily="34" charset="0"/>
              </a:rPr>
              <a:t>Por ejemplo</a:t>
            </a:r>
            <a:r>
              <a:rPr lang="es-MX" sz="2000" dirty="0">
                <a:latin typeface="Arial" pitchFamily="34" charset="0"/>
                <a:cs typeface="Arial" pitchFamily="34" charset="0"/>
              </a:rPr>
              <a:t>: una alteración de los órganos de los sentidos, deficiencia en la escritura (en el caso del emisor) o de la lectura (en el caso del receptor</a:t>
            </a:r>
            <a:r>
              <a:rPr lang="es-MX" sz="2000" dirty="0" smtClean="0">
                <a:latin typeface="Arial" pitchFamily="34" charset="0"/>
                <a:cs typeface="Arial" pitchFamily="34" charset="0"/>
              </a:rPr>
              <a:t>).</a:t>
            </a:r>
          </a:p>
          <a:p>
            <a:pPr algn="just"/>
            <a:endParaRPr lang="es-MX" sz="2000" dirty="0">
              <a:latin typeface="Arial" pitchFamily="34" charset="0"/>
              <a:cs typeface="Arial" pitchFamily="34" charset="0"/>
            </a:endParaRPr>
          </a:p>
          <a:p>
            <a:pPr marL="342900" indent="-342900" algn="just">
              <a:buFont typeface="Arial" pitchFamily="34" charset="0"/>
              <a:buChar char="•"/>
            </a:pPr>
            <a:r>
              <a:rPr lang="es-MX" sz="2000" b="1" u="sng" dirty="0" smtClean="0">
                <a:latin typeface="Arial" pitchFamily="34" charset="0"/>
                <a:cs typeface="Arial" pitchFamily="34" charset="0"/>
              </a:rPr>
              <a:t>Barreras psicológicas</a:t>
            </a:r>
            <a:r>
              <a:rPr lang="es-MX" sz="2000" b="1" dirty="0" smtClean="0">
                <a:latin typeface="Arial" pitchFamily="34" charset="0"/>
                <a:cs typeface="Arial" pitchFamily="34" charset="0"/>
              </a:rPr>
              <a:t>:</a:t>
            </a:r>
            <a:r>
              <a:rPr lang="es-MX" sz="2000" dirty="0" smtClean="0">
                <a:latin typeface="Arial" pitchFamily="34" charset="0"/>
                <a:cs typeface="Arial" pitchFamily="34" charset="0"/>
              </a:rPr>
              <a:t> Se dan por la </a:t>
            </a:r>
            <a:r>
              <a:rPr lang="es-MX" sz="2000" i="1" dirty="0" smtClean="0">
                <a:latin typeface="Arial" pitchFamily="34" charset="0"/>
                <a:cs typeface="Arial" pitchFamily="34" charset="0"/>
              </a:rPr>
              <a:t>diferencia de personalidades</a:t>
            </a:r>
            <a:r>
              <a:rPr lang="es-MX" sz="2000" dirty="0" smtClean="0">
                <a:latin typeface="Arial" pitchFamily="34" charset="0"/>
                <a:cs typeface="Arial" pitchFamily="34" charset="0"/>
              </a:rPr>
              <a:t> entre el emisor y el receptor, puesto que cada persona emite e interpreta los mensajes con base en sus valores, prejuicios (emisión de un juicio anticipado), normas, hábitos, costumbres, etc.</a:t>
            </a:r>
          </a:p>
          <a:p>
            <a:pPr algn="just"/>
            <a:endParaRPr lang="es-MX" sz="2000" dirty="0">
              <a:latin typeface="Arial" pitchFamily="34" charset="0"/>
              <a:cs typeface="Arial" pitchFamily="34" charset="0"/>
            </a:endParaRPr>
          </a:p>
        </p:txBody>
      </p:sp>
      <p:pic>
        <p:nvPicPr>
          <p:cNvPr id="19461" name="Picture 5" descr="j009007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25538"/>
            <a:ext cx="971550" cy="1851025"/>
          </a:xfrm>
          <a:prstGeom prst="rect">
            <a:avLst/>
          </a:prstGeom>
          <a:noFill/>
          <a:extLst>
            <a:ext uri="{909E8E84-426E-40DD-AFC4-6F175D3DCCD1}">
              <a14:hiddenFill xmlns="" xmlns:a14="http://schemas.microsoft.com/office/drawing/2010/main">
                <a:solidFill>
                  <a:srgbClr val="FFFFFF"/>
                </a:solidFill>
              </a14:hiddenFill>
            </a:ext>
          </a:extLst>
        </p:spPr>
      </p:pic>
      <p:sp>
        <p:nvSpPr>
          <p:cNvPr id="19462" name="Rectangle 6"/>
          <p:cNvSpPr>
            <a:spLocks noChangeArrowheads="1"/>
          </p:cNvSpPr>
          <p:nvPr/>
        </p:nvSpPr>
        <p:spPr bwMode="auto">
          <a:xfrm>
            <a:off x="827088" y="4779447"/>
            <a:ext cx="799306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just">
              <a:buFontTx/>
              <a:buChar char="•"/>
            </a:pPr>
            <a:r>
              <a:rPr lang="es-MX" dirty="0"/>
              <a:t> </a:t>
            </a:r>
          </a:p>
        </p:txBody>
      </p:sp>
      <p:pic>
        <p:nvPicPr>
          <p:cNvPr id="19463" name="Picture 7" descr="valores[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24128" y="5054600"/>
            <a:ext cx="2160240" cy="147064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Rectangle 4"/>
          <p:cNvSpPr>
            <a:spLocks noChangeArrowheads="1"/>
          </p:cNvSpPr>
          <p:nvPr/>
        </p:nvSpPr>
        <p:spPr bwMode="auto">
          <a:xfrm>
            <a:off x="453777" y="332656"/>
            <a:ext cx="8294687" cy="519113"/>
          </a:xfrm>
          <a:prstGeom prst="rect">
            <a:avLst/>
          </a:prstGeom>
          <a:ln/>
          <a:extLst/>
        </p:spPr>
        <p:style>
          <a:lnRef idx="1">
            <a:schemeClr val="accent4"/>
          </a:lnRef>
          <a:fillRef idx="2">
            <a:schemeClr val="accent4"/>
          </a:fillRef>
          <a:effectRef idx="1">
            <a:schemeClr val="accent4"/>
          </a:effectRef>
          <a:fontRef idx="minor">
            <a:schemeClr val="dk1"/>
          </a:fontRef>
        </p:style>
        <p:txBody>
          <a:bodyPr wrap="square" anchor="ctr">
            <a:spAutoFit/>
          </a:bodyPr>
          <a:lstStyle/>
          <a:p>
            <a:pPr algn="ctr"/>
            <a:r>
              <a:rPr lang="es-MX" sz="2800" dirty="0">
                <a:solidFill>
                  <a:schemeClr val="accent1"/>
                </a:solidFill>
              </a:rPr>
              <a:t>BARRERAS DE LA COMUNICACIÓN.</a:t>
            </a:r>
          </a:p>
        </p:txBody>
      </p:sp>
    </p:spTree>
    <p:extLst>
      <p:ext uri="{BB962C8B-B14F-4D97-AF65-F5344CB8AC3E}">
        <p14:creationId xmlns="" xmlns:p14="http://schemas.microsoft.com/office/powerpoint/2010/main" val="1700118868"/>
      </p:ext>
    </p:extLst>
  </p:cSld>
  <p:clrMapOvr>
    <a:masterClrMapping/>
  </p:clrMapOvr>
  <mc:AlternateContent xmlns:mc="http://schemas.openxmlformats.org/markup-compatibility/2006">
    <mc:Choice xmlns=""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323528" y="410207"/>
            <a:ext cx="8641085" cy="46628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buFontTx/>
              <a:buChar char="•"/>
            </a:pPr>
            <a:r>
              <a:rPr lang="es-MX" b="1" u="sng" dirty="0"/>
              <a:t> </a:t>
            </a:r>
            <a:r>
              <a:rPr lang="es-MX" b="1" u="sng" dirty="0">
                <a:latin typeface="Verdana" pitchFamily="34" charset="0"/>
                <a:ea typeface="Verdana" pitchFamily="34" charset="0"/>
                <a:cs typeface="Verdana" pitchFamily="34" charset="0"/>
              </a:rPr>
              <a:t>Barreras semánticas</a:t>
            </a:r>
            <a:r>
              <a:rPr lang="es-MX" b="1" dirty="0">
                <a:latin typeface="Verdana" pitchFamily="34" charset="0"/>
                <a:ea typeface="Verdana" pitchFamily="34" charset="0"/>
                <a:cs typeface="Verdana" pitchFamily="34" charset="0"/>
              </a:rPr>
              <a:t>.</a:t>
            </a:r>
            <a:r>
              <a:rPr lang="es-MX" dirty="0">
                <a:latin typeface="Verdana" pitchFamily="34" charset="0"/>
                <a:ea typeface="Verdana" pitchFamily="34" charset="0"/>
                <a:cs typeface="Verdana" pitchFamily="34" charset="0"/>
              </a:rPr>
              <a:t> Se hacen presentes cuando los signos empleados en la comunicación tienen </a:t>
            </a:r>
            <a:r>
              <a:rPr lang="es-MX" b="1" dirty="0">
                <a:latin typeface="Verdana" pitchFamily="34" charset="0"/>
                <a:ea typeface="Verdana" pitchFamily="34" charset="0"/>
                <a:cs typeface="Verdana" pitchFamily="34" charset="0"/>
              </a:rPr>
              <a:t>distinto significado</a:t>
            </a:r>
            <a:r>
              <a:rPr lang="es-MX" dirty="0">
                <a:latin typeface="Verdana" pitchFamily="34" charset="0"/>
                <a:ea typeface="Verdana" pitchFamily="34" charset="0"/>
                <a:cs typeface="Verdana" pitchFamily="34" charset="0"/>
              </a:rPr>
              <a:t> para la emisor y el receptor, pues cada quien interpreta las palabras de manera diferente y con base a sus vivencias y acervo cultural, lo que genera la </a:t>
            </a:r>
            <a:r>
              <a:rPr lang="es-MX" i="1" dirty="0">
                <a:latin typeface="Verdana" pitchFamily="34" charset="0"/>
                <a:ea typeface="Verdana" pitchFamily="34" charset="0"/>
                <a:cs typeface="Verdana" pitchFamily="34" charset="0"/>
              </a:rPr>
              <a:t>incomprensión del mensaje del emisor</a:t>
            </a:r>
            <a:r>
              <a:rPr lang="es-MX" dirty="0">
                <a:latin typeface="Verdana" pitchFamily="34" charset="0"/>
                <a:ea typeface="Verdana" pitchFamily="34" charset="0"/>
                <a:cs typeface="Verdana" pitchFamily="34" charset="0"/>
              </a:rPr>
              <a:t>; de ahí que al entablar una comunicación sea indispensable definir los conceptos para coincidir en el significado y evitar así malos entendidos</a:t>
            </a:r>
            <a:r>
              <a:rPr lang="es-MX" dirty="0" smtClean="0">
                <a:latin typeface="Verdana" pitchFamily="34" charset="0"/>
                <a:ea typeface="Verdana" pitchFamily="34" charset="0"/>
                <a:cs typeface="Verdana" pitchFamily="34" charset="0"/>
              </a:rPr>
              <a:t>.</a:t>
            </a:r>
          </a:p>
          <a:p>
            <a:pPr algn="just">
              <a:lnSpc>
                <a:spcPct val="150000"/>
              </a:lnSpc>
              <a:buFontTx/>
              <a:buChar char="•"/>
            </a:pPr>
            <a:r>
              <a:rPr lang="es-MX" b="1" dirty="0">
                <a:latin typeface="Verdana" pitchFamily="34" charset="0"/>
                <a:ea typeface="Verdana" pitchFamily="34" charset="0"/>
                <a:cs typeface="Verdana" pitchFamily="34" charset="0"/>
              </a:rPr>
              <a:t>Barreras filosóficas.</a:t>
            </a:r>
            <a:r>
              <a:rPr lang="es-MX" dirty="0">
                <a:latin typeface="Verdana" pitchFamily="34" charset="0"/>
                <a:ea typeface="Verdana" pitchFamily="34" charset="0"/>
                <a:cs typeface="Verdana" pitchFamily="34" charset="0"/>
              </a:rPr>
              <a:t> Se dan cuando existen diferentes formas de pensar entre una persona y otra. Estas barreras se deben a las diferentes formas de interpretar el mundo y la vida.</a:t>
            </a:r>
            <a:r>
              <a:rPr lang="es-ES" dirty="0">
                <a:latin typeface="Verdana" pitchFamily="34" charset="0"/>
                <a:ea typeface="Verdana" pitchFamily="34" charset="0"/>
                <a:cs typeface="Verdana" pitchFamily="34" charset="0"/>
              </a:rPr>
              <a:t> </a:t>
            </a:r>
          </a:p>
          <a:p>
            <a:pPr algn="just">
              <a:lnSpc>
                <a:spcPct val="150000"/>
              </a:lnSpc>
              <a:buFontTx/>
              <a:buChar char="•"/>
            </a:pPr>
            <a:endParaRPr lang="es-MX" dirty="0">
              <a:latin typeface="Verdana" pitchFamily="34" charset="0"/>
              <a:ea typeface="Verdana" pitchFamily="34" charset="0"/>
              <a:cs typeface="Verdana" pitchFamily="34" charset="0"/>
            </a:endParaRPr>
          </a:p>
        </p:txBody>
      </p:sp>
      <p:pic>
        <p:nvPicPr>
          <p:cNvPr id="22535" name="Picture 7" descr="j030295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19925" y="4221163"/>
            <a:ext cx="1735138" cy="2432050"/>
          </a:xfrm>
          <a:prstGeom prst="rect">
            <a:avLst/>
          </a:prstGeom>
          <a:noFill/>
          <a:extLst>
            <a:ext uri="{909E8E84-426E-40DD-AFC4-6F175D3DCCD1}">
              <a14:hiddenFill xmlns="" xmlns:a14="http://schemas.microsoft.com/office/drawing/2010/main">
                <a:solidFill>
                  <a:srgbClr val="FFFFFF"/>
                </a:solidFill>
              </a14:hiddenFill>
            </a:ext>
          </a:extLst>
        </p:spPr>
      </p:pic>
      <p:sp>
        <p:nvSpPr>
          <p:cNvPr id="22537" name="AutoShape 9"/>
          <p:cNvSpPr>
            <a:spLocks noChangeArrowheads="1"/>
          </p:cNvSpPr>
          <p:nvPr/>
        </p:nvSpPr>
        <p:spPr bwMode="auto">
          <a:xfrm rot="-5548384">
            <a:off x="6894512" y="4203701"/>
            <a:ext cx="684213" cy="576262"/>
          </a:xfrm>
          <a:prstGeom prst="wedgeEllipseCallout">
            <a:avLst>
              <a:gd name="adj1" fmla="val -43750"/>
              <a:gd name="adj2" fmla="val 70000"/>
            </a:avLst>
          </a:prstGeom>
          <a:solidFill>
            <a:schemeClr val="folHlink"/>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a:lstStyle/>
          <a:p>
            <a:pPr algn="ctr"/>
            <a:endParaRPr lang="es-MX"/>
          </a:p>
        </p:txBody>
      </p:sp>
      <p:sp>
        <p:nvSpPr>
          <p:cNvPr id="22538" name="WordArt 10"/>
          <p:cNvSpPr>
            <a:spLocks noChangeArrowheads="1" noChangeShapeType="1" noTextEdit="1"/>
          </p:cNvSpPr>
          <p:nvPr/>
        </p:nvSpPr>
        <p:spPr bwMode="auto">
          <a:xfrm>
            <a:off x="7019925" y="4221163"/>
            <a:ext cx="360363" cy="4286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s-MX" sz="3600" kern="10">
                <a:solidFill>
                  <a:srgbClr val="FF0000"/>
                </a:solidFill>
                <a:effectLst>
                  <a:outerShdw dist="35921" dir="2700000" algn="ctr" rotWithShape="0">
                    <a:srgbClr val="C0C0C0">
                      <a:alpha val="80000"/>
                    </a:srgbClr>
                  </a:outerShdw>
                </a:effectLst>
                <a:latin typeface="Impact"/>
              </a:rPr>
              <a:t>¿?</a:t>
            </a:r>
          </a:p>
        </p:txBody>
      </p:sp>
    </p:spTree>
    <p:extLst>
      <p:ext uri="{BB962C8B-B14F-4D97-AF65-F5344CB8AC3E}">
        <p14:creationId xmlns="" xmlns:p14="http://schemas.microsoft.com/office/powerpoint/2010/main" val="12460424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323528" y="1956785"/>
            <a:ext cx="8641085"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lnSpc>
                <a:spcPct val="150000"/>
              </a:lnSpc>
              <a:buFontTx/>
              <a:buChar char="•"/>
            </a:pPr>
            <a:r>
              <a:rPr lang="es-PE" sz="4000" b="1" dirty="0" smtClean="0">
                <a:latin typeface="Verdana" pitchFamily="34" charset="0"/>
                <a:ea typeface="Verdana" pitchFamily="34" charset="0"/>
                <a:cs typeface="Verdana" pitchFamily="34" charset="0"/>
              </a:rPr>
              <a:t>EJERCICIOS</a:t>
            </a:r>
          </a:p>
          <a:p>
            <a:pPr algn="just">
              <a:lnSpc>
                <a:spcPct val="150000"/>
              </a:lnSpc>
              <a:buFontTx/>
              <a:buChar char="•"/>
            </a:pPr>
            <a:endParaRPr lang="es-ES" sz="2400" dirty="0">
              <a:latin typeface="Verdana" pitchFamily="34" charset="0"/>
              <a:ea typeface="Verdana" pitchFamily="34" charset="0"/>
              <a:cs typeface="Verdana" pitchFamily="34" charset="0"/>
            </a:endParaRPr>
          </a:p>
        </p:txBody>
      </p:sp>
      <p:sp>
        <p:nvSpPr>
          <p:cNvPr id="22538" name="WordArt 10"/>
          <p:cNvSpPr>
            <a:spLocks noChangeArrowheads="1" noChangeShapeType="1" noTextEdit="1"/>
          </p:cNvSpPr>
          <p:nvPr/>
        </p:nvSpPr>
        <p:spPr bwMode="auto">
          <a:xfrm>
            <a:off x="7019925" y="4221163"/>
            <a:ext cx="360363" cy="4286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s-MX" sz="3600" kern="10" dirty="0">
              <a:solidFill>
                <a:srgbClr val="FF0000"/>
              </a:solidFill>
              <a:effectLst>
                <a:outerShdw dist="35921" dir="2700000" algn="ctr" rotWithShape="0">
                  <a:srgbClr val="C0C0C0">
                    <a:alpha val="80000"/>
                  </a:srgbClr>
                </a:outerShdw>
              </a:effectLst>
              <a:latin typeface="Impact"/>
            </a:endParaRPr>
          </a:p>
        </p:txBody>
      </p:sp>
    </p:spTree>
    <p:extLst>
      <p:ext uri="{BB962C8B-B14F-4D97-AF65-F5344CB8AC3E}">
        <p14:creationId xmlns="" xmlns:p14="http://schemas.microsoft.com/office/powerpoint/2010/main" val="1644867608"/>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059832" y="5877272"/>
            <a:ext cx="5752728" cy="664096"/>
          </a:xfrm>
        </p:spPr>
        <p:txBody>
          <a:bodyPr/>
          <a:lstStyle/>
          <a:p>
            <a:pPr algn="r"/>
            <a:r>
              <a:rPr lang="es-MX" b="1" dirty="0" smtClean="0"/>
              <a:t>ESPOL 2013</a:t>
            </a:r>
            <a:endParaRPr lang="es-MX" b="1" dirty="0"/>
          </a:p>
        </p:txBody>
      </p:sp>
      <p:sp>
        <p:nvSpPr>
          <p:cNvPr id="2" name="1 Título"/>
          <p:cNvSpPr>
            <a:spLocks noGrp="1"/>
          </p:cNvSpPr>
          <p:nvPr>
            <p:ph type="ctrTitle"/>
          </p:nvPr>
        </p:nvSpPr>
        <p:spPr/>
        <p:txBody>
          <a:bodyPr>
            <a:normAutofit/>
            <a:scene3d>
              <a:camera prst="orthographicFront"/>
              <a:lightRig rig="soft" dir="t">
                <a:rot lat="0" lon="0" rev="10800000"/>
              </a:lightRig>
            </a:scene3d>
            <a:sp3d>
              <a:bevelT w="27940" h="12700"/>
              <a:contourClr>
                <a:srgbClr val="DDDDDD"/>
              </a:contourClr>
            </a:sp3d>
          </a:bodyPr>
          <a:lstStyle/>
          <a:p>
            <a:r>
              <a:rPr lang="es-MX" sz="6600" b="1" spc="150" dirty="0" smtClean="0">
                <a:ln w="11430"/>
                <a:solidFill>
                  <a:srgbClr val="F8F8F8"/>
                </a:solidFill>
                <a:effectLst>
                  <a:outerShdw blurRad="25400" algn="tl" rotWithShape="0">
                    <a:srgbClr val="000000">
                      <a:alpha val="43000"/>
                    </a:srgbClr>
                  </a:outerShdw>
                </a:effectLst>
              </a:rPr>
              <a:t>LA COMUNICACIÓN</a:t>
            </a:r>
            <a:endParaRPr lang="es-MX" sz="6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 xmlns:p14="http://schemas.microsoft.com/office/powerpoint/2010/main" val="3972907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scene3d>
              <a:camera prst="orthographicFront"/>
              <a:lightRig rig="soft" dir="t">
                <a:rot lat="0" lon="0" rev="10800000"/>
              </a:lightRig>
            </a:scene3d>
            <a:sp3d>
              <a:bevelT w="27940" h="12700"/>
              <a:contourClr>
                <a:srgbClr val="DDDDDD"/>
              </a:contourClr>
            </a:sp3d>
          </a:bodyPr>
          <a:lstStyle/>
          <a:p>
            <a:r>
              <a:rPr lang="es-MX" sz="4800" b="1" spc="150" dirty="0" smtClean="0">
                <a:ln w="11430"/>
                <a:solidFill>
                  <a:srgbClr val="F8F8F8"/>
                </a:solidFill>
                <a:effectLst>
                  <a:outerShdw blurRad="25400" algn="tl" rotWithShape="0">
                    <a:srgbClr val="000000">
                      <a:alpha val="43000"/>
                    </a:srgbClr>
                  </a:outerShdw>
                </a:effectLst>
              </a:rPr>
              <a:t>LINGÜÍSTICA DEL TEXTO</a:t>
            </a:r>
            <a:endParaRPr lang="es-MX" sz="48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 xmlns:p14="http://schemas.microsoft.com/office/powerpoint/2010/main" val="2340146399"/>
      </p:ext>
    </p:extLst>
  </p:cSld>
  <p:clrMapOvr>
    <a:masterClrMapping/>
  </p:clrMapOvr>
  <p:transition spd="slow">
    <p:pull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scene3d>
              <a:camera prst="orthographicFront"/>
              <a:lightRig rig="soft" dir="t">
                <a:rot lat="0" lon="0" rev="10800000"/>
              </a:lightRig>
            </a:scene3d>
            <a:sp3d>
              <a:bevelT w="27940" h="12700"/>
              <a:contourClr>
                <a:srgbClr val="DDDDDD"/>
              </a:contourClr>
            </a:sp3d>
          </a:bodyPr>
          <a:lstStyle/>
          <a:p>
            <a:r>
              <a:rPr lang="es-MX" sz="4800" b="1" spc="150" dirty="0" smtClean="0">
                <a:ln w="11430"/>
                <a:solidFill>
                  <a:srgbClr val="F8F8F8"/>
                </a:solidFill>
                <a:effectLst>
                  <a:outerShdw blurRad="25400" algn="tl" rotWithShape="0">
                    <a:srgbClr val="000000">
                      <a:alpha val="43000"/>
                    </a:srgbClr>
                  </a:outerShdw>
                </a:effectLst>
              </a:rPr>
              <a:t>LINGÜÍSTICA DEL TEXTO</a:t>
            </a:r>
            <a:endParaRPr lang="es-MX" sz="4800" b="1" spc="150" dirty="0">
              <a:ln w="11430"/>
              <a:solidFill>
                <a:srgbClr val="F8F8F8"/>
              </a:solidFill>
              <a:effectLst>
                <a:outerShdw blurRad="25400" algn="tl" rotWithShape="0">
                  <a:srgbClr val="000000">
                    <a:alpha val="43000"/>
                  </a:srgbClr>
                </a:outerShdw>
              </a:effectLst>
            </a:endParaRPr>
          </a:p>
        </p:txBody>
      </p:sp>
      <p:sp>
        <p:nvSpPr>
          <p:cNvPr id="3" name="2 Rectángulo"/>
          <p:cNvSpPr/>
          <p:nvPr/>
        </p:nvSpPr>
        <p:spPr>
          <a:xfrm>
            <a:off x="539552" y="3274022"/>
            <a:ext cx="8280920" cy="2862322"/>
          </a:xfrm>
          <a:prstGeom prst="rect">
            <a:avLst/>
          </a:prstGeom>
        </p:spPr>
        <p:txBody>
          <a:bodyPr wrap="square">
            <a:spAutoFit/>
          </a:bodyPr>
          <a:lstStyle/>
          <a:p>
            <a:pPr algn="just">
              <a:lnSpc>
                <a:spcPct val="150000"/>
              </a:lnSpc>
              <a:buFontTx/>
              <a:buChar char="•"/>
            </a:pPr>
            <a:r>
              <a:rPr lang="es-PE" dirty="0" smtClean="0">
                <a:latin typeface="Verdana" pitchFamily="34" charset="0"/>
                <a:ea typeface="Verdana" pitchFamily="34" charset="0"/>
                <a:cs typeface="Verdana" pitchFamily="34" charset="0"/>
              </a:rPr>
              <a:t> </a:t>
            </a:r>
            <a:r>
              <a:rPr lang="es-PE" sz="2400" dirty="0" smtClean="0">
                <a:latin typeface="Verdana" pitchFamily="34" charset="0"/>
                <a:ea typeface="Verdana" pitchFamily="34" charset="0"/>
                <a:cs typeface="Verdana" pitchFamily="34" charset="0"/>
              </a:rPr>
              <a:t>Los textos pueden ser:</a:t>
            </a:r>
          </a:p>
          <a:p>
            <a:pPr algn="just">
              <a:lnSpc>
                <a:spcPct val="150000"/>
              </a:lnSpc>
              <a:buFontTx/>
              <a:buChar char="•"/>
            </a:pPr>
            <a:r>
              <a:rPr lang="es-PE" sz="2400" dirty="0" smtClean="0">
                <a:latin typeface="Verdana" pitchFamily="34" charset="0"/>
                <a:ea typeface="Verdana" pitchFamily="34" charset="0"/>
                <a:cs typeface="Verdana" pitchFamily="34" charset="0"/>
              </a:rPr>
              <a:t>Expresivos</a:t>
            </a:r>
          </a:p>
          <a:p>
            <a:pPr algn="just">
              <a:lnSpc>
                <a:spcPct val="150000"/>
              </a:lnSpc>
              <a:buFontTx/>
              <a:buChar char="•"/>
            </a:pPr>
            <a:r>
              <a:rPr lang="es-PE" sz="2400" dirty="0" smtClean="0">
                <a:latin typeface="Verdana" pitchFamily="34" charset="0"/>
                <a:ea typeface="Verdana" pitchFamily="34" charset="0"/>
                <a:cs typeface="Verdana" pitchFamily="34" charset="0"/>
              </a:rPr>
              <a:t>Narrativos</a:t>
            </a:r>
          </a:p>
          <a:p>
            <a:pPr algn="just">
              <a:lnSpc>
                <a:spcPct val="150000"/>
              </a:lnSpc>
              <a:buFontTx/>
              <a:buChar char="•"/>
            </a:pPr>
            <a:r>
              <a:rPr lang="es-PE" sz="2400" dirty="0" smtClean="0">
                <a:latin typeface="Verdana" pitchFamily="34" charset="0"/>
                <a:ea typeface="Verdana" pitchFamily="34" charset="0"/>
                <a:cs typeface="Verdana" pitchFamily="34" charset="0"/>
              </a:rPr>
              <a:t>Informativos Referenciales</a:t>
            </a:r>
          </a:p>
          <a:p>
            <a:pPr algn="just">
              <a:lnSpc>
                <a:spcPct val="150000"/>
              </a:lnSpc>
              <a:buFontTx/>
              <a:buChar char="•"/>
            </a:pPr>
            <a:r>
              <a:rPr lang="es-PE" sz="2400" dirty="0" smtClean="0">
                <a:latin typeface="Verdana" pitchFamily="34" charset="0"/>
                <a:ea typeface="Verdana" pitchFamily="34" charset="0"/>
                <a:cs typeface="Verdana" pitchFamily="34" charset="0"/>
              </a:rPr>
              <a:t>Argumentativos</a:t>
            </a:r>
            <a:endParaRPr lang="es-ES" sz="24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2245365743"/>
      </p:ext>
    </p:extLst>
  </p:cSld>
  <p:clrMapOvr>
    <a:masterClrMapping/>
  </p:clrMapOvr>
  <p:transition spd="slow">
    <p:pull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latin typeface="Verdana" pitchFamily="34" charset="0"/>
                <a:ea typeface="Verdana" pitchFamily="34" charset="0"/>
                <a:cs typeface="Verdana" pitchFamily="34" charset="0"/>
              </a:rPr>
              <a:t>TEXTO EXPRESIVO</a:t>
            </a:r>
            <a:endParaRPr lang="es-PE" dirty="0"/>
          </a:p>
        </p:txBody>
      </p:sp>
      <p:sp>
        <p:nvSpPr>
          <p:cNvPr id="3" name="2 Marcador de texto"/>
          <p:cNvSpPr>
            <a:spLocks noGrp="1"/>
          </p:cNvSpPr>
          <p:nvPr>
            <p:ph type="body" idx="1"/>
          </p:nvPr>
        </p:nvSpPr>
        <p:spPr>
          <a:xfrm>
            <a:off x="722312" y="2547938"/>
            <a:ext cx="7882135" cy="3977406"/>
          </a:xfrm>
        </p:spPr>
        <p:txBody>
          <a:bodyPr>
            <a:normAutofit lnSpcReduction="10000"/>
          </a:bodyPr>
          <a:lstStyle/>
          <a:p>
            <a:pPr algn="just"/>
            <a:r>
              <a:rPr lang="es-PE" dirty="0">
                <a:solidFill>
                  <a:schemeClr val="tx1"/>
                </a:solidFill>
                <a:latin typeface="Verdana" pitchFamily="34" charset="0"/>
                <a:ea typeface="Verdana" pitchFamily="34" charset="0"/>
                <a:cs typeface="Verdana" pitchFamily="34" charset="0"/>
              </a:rPr>
              <a:t>El texto expresivo es subjetivo y su intención primordial es transmitir sentimientos y un cierto sentido estético. Su intención no es informar, sino utilizar los diversos recursos de estilo para conformar una obra literaria que refleje la expresividad del autor.</a:t>
            </a:r>
            <a:r>
              <a:rPr lang="es-PE" dirty="0" smtClean="0">
                <a:solidFill>
                  <a:schemeClr val="tx1"/>
                </a:solidFill>
                <a:latin typeface="Verdana" pitchFamily="34" charset="0"/>
                <a:ea typeface="Verdana" pitchFamily="34" charset="0"/>
                <a:cs typeface="Verdana" pitchFamily="34" charset="0"/>
              </a:rPr>
              <a:t> </a:t>
            </a:r>
          </a:p>
          <a:p>
            <a:pPr algn="just"/>
            <a:r>
              <a:rPr lang="es-PE" sz="2600" dirty="0">
                <a:solidFill>
                  <a:schemeClr val="tx1"/>
                </a:solidFill>
                <a:latin typeface="Verdana" pitchFamily="34" charset="0"/>
                <a:ea typeface="Verdana" pitchFamily="34" charset="0"/>
                <a:cs typeface="Verdana" pitchFamily="34" charset="0"/>
              </a:rPr>
              <a:t>Los textos literarios son, en su esencia, textos expresivos. </a:t>
            </a:r>
            <a:endParaRPr lang="es-PE" dirty="0" smtClean="0">
              <a:solidFill>
                <a:schemeClr val="tx1"/>
              </a:solidFill>
              <a:latin typeface="Verdana" pitchFamily="34" charset="0"/>
              <a:ea typeface="Verdana" pitchFamily="34" charset="0"/>
              <a:cs typeface="Verdana" pitchFamily="34" charset="0"/>
            </a:endParaRP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Autobiografías</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Crónicas</a:t>
            </a:r>
          </a:p>
          <a:p>
            <a:pPr marL="342900" indent="-342900" algn="just">
              <a:buFontTx/>
              <a:buChar char="-"/>
            </a:pPr>
            <a:endParaRPr lang="es-PE" dirty="0">
              <a:solidFill>
                <a:schemeClr val="tx1"/>
              </a:solidFill>
              <a:latin typeface="Verdana" pitchFamily="34" charset="0"/>
              <a:ea typeface="Verdana" pitchFamily="34" charset="0"/>
              <a:cs typeface="Verdana" pitchFamily="34" charset="0"/>
            </a:endParaRPr>
          </a:p>
        </p:txBody>
      </p:sp>
      <p:sp>
        <p:nvSpPr>
          <p:cNvPr id="4" name="3 Rectángulo"/>
          <p:cNvSpPr/>
          <p:nvPr/>
        </p:nvSpPr>
        <p:spPr>
          <a:xfrm>
            <a:off x="4078114" y="3244334"/>
            <a:ext cx="987771" cy="369332"/>
          </a:xfrm>
          <a:prstGeom prst="rect">
            <a:avLst/>
          </a:prstGeom>
        </p:spPr>
        <p:txBody>
          <a:bodyPr wrap="none">
            <a:spAutoFit/>
          </a:bodyPr>
          <a:lstStyle/>
          <a:p>
            <a:r>
              <a:rPr lang="es-ES_tradnl" dirty="0">
                <a:solidFill>
                  <a:schemeClr val="bg1"/>
                </a:solidFill>
              </a:rPr>
              <a:t>Ejercicios</a:t>
            </a:r>
            <a:endParaRPr lang="es-PE" dirty="0"/>
          </a:p>
        </p:txBody>
      </p:sp>
    </p:spTree>
    <p:extLst>
      <p:ext uri="{BB962C8B-B14F-4D97-AF65-F5344CB8AC3E}">
        <p14:creationId xmlns="" xmlns:p14="http://schemas.microsoft.com/office/powerpoint/2010/main" val="15261648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latin typeface="Verdana" pitchFamily="34" charset="0"/>
                <a:ea typeface="Verdana" pitchFamily="34" charset="0"/>
                <a:cs typeface="Verdana" pitchFamily="34" charset="0"/>
              </a:rPr>
              <a:t>TEXTO NARRATIVO.</a:t>
            </a:r>
            <a:endParaRPr lang="es-PE" dirty="0"/>
          </a:p>
        </p:txBody>
      </p:sp>
      <p:sp>
        <p:nvSpPr>
          <p:cNvPr id="3" name="2 Marcador de texto"/>
          <p:cNvSpPr>
            <a:spLocks noGrp="1"/>
          </p:cNvSpPr>
          <p:nvPr>
            <p:ph type="body" idx="1"/>
          </p:nvPr>
        </p:nvSpPr>
        <p:spPr>
          <a:xfrm>
            <a:off x="539552" y="2547938"/>
            <a:ext cx="8208912" cy="3977406"/>
          </a:xfrm>
        </p:spPr>
        <p:txBody>
          <a:bodyPr>
            <a:normAutofit/>
          </a:bodyPr>
          <a:lstStyle/>
          <a:p>
            <a:pPr algn="just"/>
            <a:r>
              <a:rPr lang="es-PE" dirty="0" smtClean="0">
                <a:solidFill>
                  <a:schemeClr val="tx1"/>
                </a:solidFill>
                <a:latin typeface="Verdana" pitchFamily="34" charset="0"/>
                <a:ea typeface="Verdana" pitchFamily="34" charset="0"/>
                <a:cs typeface="Verdana" pitchFamily="34" charset="0"/>
              </a:rPr>
              <a:t>Los textos narrativos tienen como base discursiva la narración. La narración ha gozado siempre de gran popularidad y está muy enraizada en la vida de los pueblos.</a:t>
            </a:r>
          </a:p>
          <a:p>
            <a:pPr algn="just"/>
            <a:r>
              <a:rPr lang="es-PE" dirty="0" smtClean="0">
                <a:solidFill>
                  <a:schemeClr val="tx1"/>
                </a:solidFill>
                <a:latin typeface="Verdana" pitchFamily="34" charset="0"/>
                <a:ea typeface="Verdana" pitchFamily="34" charset="0"/>
                <a:cs typeface="Verdana" pitchFamily="34" charset="0"/>
              </a:rPr>
              <a:t>El término </a:t>
            </a:r>
            <a:r>
              <a:rPr lang="es-PE" i="1" dirty="0" smtClean="0">
                <a:solidFill>
                  <a:schemeClr val="tx1"/>
                </a:solidFill>
                <a:latin typeface="Verdana" pitchFamily="34" charset="0"/>
                <a:ea typeface="Verdana" pitchFamily="34" charset="0"/>
                <a:cs typeface="Verdana" pitchFamily="34" charset="0"/>
              </a:rPr>
              <a:t>narrar</a:t>
            </a:r>
            <a:r>
              <a:rPr lang="es-PE" dirty="0" smtClean="0">
                <a:solidFill>
                  <a:schemeClr val="tx1"/>
                </a:solidFill>
                <a:latin typeface="Verdana" pitchFamily="34" charset="0"/>
                <a:ea typeface="Verdana" pitchFamily="34" charset="0"/>
                <a:cs typeface="Verdana" pitchFamily="34" charset="0"/>
              </a:rPr>
              <a:t> significa contar una historia.</a:t>
            </a:r>
          </a:p>
          <a:p>
            <a:pPr algn="just"/>
            <a:r>
              <a:rPr lang="es-PE" dirty="0" smtClean="0">
                <a:solidFill>
                  <a:schemeClr val="tx1"/>
                </a:solidFill>
                <a:latin typeface="Verdana" pitchFamily="34" charset="0"/>
                <a:ea typeface="Verdana" pitchFamily="34" charset="0"/>
                <a:cs typeface="Verdana" pitchFamily="34" charset="0"/>
              </a:rPr>
              <a:t>Los géneros textuales que comparten esta forma discursiva son:</a:t>
            </a:r>
          </a:p>
          <a:p>
            <a:pPr algn="just"/>
            <a:r>
              <a:rPr lang="es-PE" dirty="0" smtClean="0">
                <a:solidFill>
                  <a:schemeClr val="tx1"/>
                </a:solidFill>
                <a:latin typeface="Verdana" pitchFamily="34" charset="0"/>
                <a:ea typeface="Verdana" pitchFamily="34" charset="0"/>
                <a:cs typeface="Verdana" pitchFamily="34" charset="0"/>
              </a:rPr>
              <a:t>a) Anécdota, b) Leyenda, c)Mitos, d) Relato, </a:t>
            </a:r>
          </a:p>
          <a:p>
            <a:pPr algn="just"/>
            <a:r>
              <a:rPr lang="es-PE" dirty="0" smtClean="0">
                <a:solidFill>
                  <a:schemeClr val="tx1"/>
                </a:solidFill>
                <a:latin typeface="Verdana" pitchFamily="34" charset="0"/>
                <a:ea typeface="Verdana" pitchFamily="34" charset="0"/>
                <a:cs typeface="Verdana" pitchFamily="34" charset="0"/>
              </a:rPr>
              <a:t>e) cuento, f) novela, entre otros</a:t>
            </a:r>
            <a:endParaRPr lang="es-PE"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3410553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latin typeface="Verdana" pitchFamily="34" charset="0"/>
                <a:ea typeface="Verdana" pitchFamily="34" charset="0"/>
                <a:cs typeface="Verdana" pitchFamily="34" charset="0"/>
              </a:rPr>
              <a:t>Relato Narrativo.</a:t>
            </a:r>
            <a:endParaRPr lang="es-PE" dirty="0"/>
          </a:p>
        </p:txBody>
      </p:sp>
      <p:sp>
        <p:nvSpPr>
          <p:cNvPr id="3" name="2 Marcador de texto"/>
          <p:cNvSpPr>
            <a:spLocks noGrp="1"/>
          </p:cNvSpPr>
          <p:nvPr>
            <p:ph type="body" idx="1"/>
          </p:nvPr>
        </p:nvSpPr>
        <p:spPr>
          <a:xfrm>
            <a:off x="539552" y="2547938"/>
            <a:ext cx="8208912" cy="3977406"/>
          </a:xfrm>
        </p:spPr>
        <p:txBody>
          <a:bodyPr>
            <a:normAutofit fontScale="92500" lnSpcReduction="20000"/>
          </a:bodyPr>
          <a:lstStyle/>
          <a:p>
            <a:pPr algn="just"/>
            <a:r>
              <a:rPr lang="es-PE" dirty="0" smtClean="0">
                <a:solidFill>
                  <a:schemeClr val="tx1"/>
                </a:solidFill>
                <a:latin typeface="Verdana" pitchFamily="34" charset="0"/>
                <a:ea typeface="Verdana" pitchFamily="34" charset="0"/>
                <a:cs typeface="Verdana" pitchFamily="34" charset="0"/>
              </a:rPr>
              <a:t>				Novela</a:t>
            </a:r>
          </a:p>
          <a:p>
            <a:pPr algn="just"/>
            <a:r>
              <a:rPr lang="es-PE" dirty="0" smtClean="0">
                <a:solidFill>
                  <a:schemeClr val="tx1"/>
                </a:solidFill>
                <a:latin typeface="Verdana" pitchFamily="34" charset="0"/>
                <a:ea typeface="Verdana" pitchFamily="34" charset="0"/>
                <a:cs typeface="Verdana" pitchFamily="34" charset="0"/>
              </a:rPr>
              <a:t>				Cuento</a:t>
            </a:r>
            <a:endParaRPr lang="es-PE" dirty="0">
              <a:solidFill>
                <a:schemeClr val="tx1"/>
              </a:solidFill>
              <a:latin typeface="Verdana" pitchFamily="34" charset="0"/>
              <a:ea typeface="Verdana" pitchFamily="34" charset="0"/>
              <a:cs typeface="Verdana" pitchFamily="34" charset="0"/>
            </a:endParaRPr>
          </a:p>
          <a:p>
            <a:pPr algn="just"/>
            <a:r>
              <a:rPr lang="es-PE" dirty="0" smtClean="0">
                <a:solidFill>
                  <a:schemeClr val="tx1"/>
                </a:solidFill>
                <a:latin typeface="Verdana" pitchFamily="34" charset="0"/>
                <a:ea typeface="Verdana" pitchFamily="34" charset="0"/>
                <a:cs typeface="Verdana" pitchFamily="34" charset="0"/>
              </a:rPr>
              <a:t>Narrativa Literaria		Epopeya</a:t>
            </a:r>
          </a:p>
          <a:p>
            <a:pPr algn="just"/>
            <a:r>
              <a:rPr lang="es-PE" dirty="0">
                <a:solidFill>
                  <a:schemeClr val="tx1"/>
                </a:solidFill>
                <a:latin typeface="Verdana" pitchFamily="34" charset="0"/>
                <a:ea typeface="Verdana" pitchFamily="34" charset="0"/>
                <a:cs typeface="Verdana" pitchFamily="34" charset="0"/>
              </a:rPr>
              <a:t>	</a:t>
            </a:r>
            <a:r>
              <a:rPr lang="es-PE" dirty="0" smtClean="0">
                <a:solidFill>
                  <a:schemeClr val="tx1"/>
                </a:solidFill>
                <a:latin typeface="Verdana" pitchFamily="34" charset="0"/>
                <a:ea typeface="Verdana" pitchFamily="34" charset="0"/>
                <a:cs typeface="Verdana" pitchFamily="34" charset="0"/>
              </a:rPr>
              <a:t>			Fábula</a:t>
            </a:r>
          </a:p>
          <a:p>
            <a:pPr algn="just"/>
            <a:r>
              <a:rPr lang="es-PE" dirty="0">
                <a:solidFill>
                  <a:schemeClr val="tx1"/>
                </a:solidFill>
                <a:latin typeface="Verdana" pitchFamily="34" charset="0"/>
                <a:ea typeface="Verdana" pitchFamily="34" charset="0"/>
                <a:cs typeface="Verdana" pitchFamily="34" charset="0"/>
              </a:rPr>
              <a:t>	</a:t>
            </a:r>
            <a:r>
              <a:rPr lang="es-PE" dirty="0" smtClean="0">
                <a:solidFill>
                  <a:schemeClr val="tx1"/>
                </a:solidFill>
                <a:latin typeface="Verdana" pitchFamily="34" charset="0"/>
                <a:ea typeface="Verdana" pitchFamily="34" charset="0"/>
                <a:cs typeface="Verdana" pitchFamily="34" charset="0"/>
              </a:rPr>
              <a:t>			Leyenda</a:t>
            </a:r>
          </a:p>
          <a:p>
            <a:pPr algn="just"/>
            <a:r>
              <a:rPr lang="es-PE" dirty="0" smtClean="0">
                <a:solidFill>
                  <a:schemeClr val="tx1"/>
                </a:solidFill>
                <a:latin typeface="Verdana" pitchFamily="34" charset="0"/>
                <a:ea typeface="Verdana" pitchFamily="34" charset="0"/>
                <a:cs typeface="Verdana" pitchFamily="34" charset="0"/>
              </a:rPr>
              <a:t>				Mito</a:t>
            </a:r>
          </a:p>
          <a:p>
            <a:pPr algn="just"/>
            <a:r>
              <a:rPr lang="es-PE" dirty="0" smtClean="0">
                <a:solidFill>
                  <a:schemeClr val="tx1"/>
                </a:solidFill>
                <a:latin typeface="Verdana" pitchFamily="34" charset="0"/>
                <a:ea typeface="Verdana" pitchFamily="34" charset="0"/>
                <a:cs typeface="Verdana" pitchFamily="34" charset="0"/>
              </a:rPr>
              <a:t>				</a:t>
            </a:r>
            <a:endParaRPr lang="es-PE" dirty="0">
              <a:solidFill>
                <a:schemeClr val="tx1"/>
              </a:solidFill>
              <a:latin typeface="Verdana" pitchFamily="34" charset="0"/>
              <a:ea typeface="Verdana" pitchFamily="34" charset="0"/>
              <a:cs typeface="Verdana" pitchFamily="34" charset="0"/>
            </a:endParaRPr>
          </a:p>
          <a:p>
            <a:pPr algn="just"/>
            <a:r>
              <a:rPr lang="es-PE" dirty="0" smtClean="0">
                <a:solidFill>
                  <a:schemeClr val="tx1"/>
                </a:solidFill>
                <a:latin typeface="Verdana" pitchFamily="34" charset="0"/>
                <a:ea typeface="Verdana" pitchFamily="34" charset="0"/>
                <a:cs typeface="Verdana" pitchFamily="34" charset="0"/>
              </a:rPr>
              <a:t>Narrativa No Literaria	Noticiosa</a:t>
            </a:r>
          </a:p>
          <a:p>
            <a:pPr algn="just"/>
            <a:r>
              <a:rPr lang="es-PE" dirty="0">
                <a:solidFill>
                  <a:schemeClr val="tx1"/>
                </a:solidFill>
                <a:latin typeface="Verdana" pitchFamily="34" charset="0"/>
                <a:ea typeface="Verdana" pitchFamily="34" charset="0"/>
                <a:cs typeface="Verdana" pitchFamily="34" charset="0"/>
              </a:rPr>
              <a:t>	</a:t>
            </a:r>
            <a:r>
              <a:rPr lang="es-PE" dirty="0" smtClean="0">
                <a:solidFill>
                  <a:schemeClr val="tx1"/>
                </a:solidFill>
                <a:latin typeface="Verdana" pitchFamily="34" charset="0"/>
                <a:ea typeface="Verdana" pitchFamily="34" charset="0"/>
                <a:cs typeface="Verdana" pitchFamily="34" charset="0"/>
              </a:rPr>
              <a:t>			Histórica</a:t>
            </a:r>
          </a:p>
          <a:p>
            <a:pPr algn="just"/>
            <a:endParaRPr lang="es-PE" dirty="0">
              <a:solidFill>
                <a:schemeClr val="tx1"/>
              </a:solidFill>
              <a:latin typeface="Verdana" pitchFamily="34" charset="0"/>
              <a:ea typeface="Verdana" pitchFamily="34" charset="0"/>
              <a:cs typeface="Verdana" pitchFamily="34" charset="0"/>
            </a:endParaRPr>
          </a:p>
          <a:p>
            <a:pPr algn="just"/>
            <a:r>
              <a:rPr lang="es-PE" dirty="0" smtClean="0">
                <a:solidFill>
                  <a:schemeClr val="tx1"/>
                </a:solidFill>
                <a:latin typeface="Verdana" pitchFamily="34" charset="0"/>
                <a:ea typeface="Verdana" pitchFamily="34" charset="0"/>
                <a:cs typeface="Verdana" pitchFamily="34" charset="0"/>
              </a:rPr>
              <a:t>Narrativa Natural		Relato Oral e improvisado</a:t>
            </a:r>
            <a:endParaRPr lang="es-PE" dirty="0">
              <a:solidFill>
                <a:schemeClr val="tx1"/>
              </a:solidFill>
              <a:latin typeface="Verdana" pitchFamily="34" charset="0"/>
              <a:ea typeface="Verdana" pitchFamily="34" charset="0"/>
              <a:cs typeface="Verdana" pitchFamily="34" charset="0"/>
            </a:endParaRPr>
          </a:p>
          <a:p>
            <a:pPr algn="just"/>
            <a:endParaRPr lang="es-PE" dirty="0">
              <a:solidFill>
                <a:schemeClr val="tx1"/>
              </a:solidFill>
              <a:latin typeface="Verdana" pitchFamily="34" charset="0"/>
              <a:ea typeface="Verdana" pitchFamily="34" charset="0"/>
              <a:cs typeface="Verdana" pitchFamily="34" charset="0"/>
            </a:endParaRPr>
          </a:p>
        </p:txBody>
      </p:sp>
      <p:sp>
        <p:nvSpPr>
          <p:cNvPr id="4" name="3 Abrir llave"/>
          <p:cNvSpPr/>
          <p:nvPr/>
        </p:nvSpPr>
        <p:spPr>
          <a:xfrm>
            <a:off x="3707904" y="2564904"/>
            <a:ext cx="504056" cy="18722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5" name="4 Abrir llave"/>
          <p:cNvSpPr/>
          <p:nvPr/>
        </p:nvSpPr>
        <p:spPr>
          <a:xfrm>
            <a:off x="3815916" y="4941168"/>
            <a:ext cx="396044" cy="57606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5 Abrir llave"/>
          <p:cNvSpPr/>
          <p:nvPr/>
        </p:nvSpPr>
        <p:spPr>
          <a:xfrm>
            <a:off x="3815916" y="5949280"/>
            <a:ext cx="252028" cy="4320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 xmlns:p14="http://schemas.microsoft.com/office/powerpoint/2010/main" val="28982830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latin typeface="Verdana" pitchFamily="34" charset="0"/>
                <a:ea typeface="Verdana" pitchFamily="34" charset="0"/>
                <a:cs typeface="Verdana" pitchFamily="34" charset="0"/>
              </a:rPr>
              <a:t>TEXTO INFORMATIVO</a:t>
            </a:r>
            <a:endParaRPr lang="es-PE" dirty="0"/>
          </a:p>
        </p:txBody>
      </p:sp>
      <p:sp>
        <p:nvSpPr>
          <p:cNvPr id="3" name="2 Marcador de texto"/>
          <p:cNvSpPr>
            <a:spLocks noGrp="1"/>
          </p:cNvSpPr>
          <p:nvPr>
            <p:ph type="body" idx="1"/>
          </p:nvPr>
        </p:nvSpPr>
        <p:spPr>
          <a:xfrm>
            <a:off x="539552" y="2547938"/>
            <a:ext cx="8208912" cy="3977406"/>
          </a:xfrm>
        </p:spPr>
        <p:txBody>
          <a:bodyPr>
            <a:normAutofit/>
          </a:bodyPr>
          <a:lstStyle/>
          <a:p>
            <a:pPr algn="just"/>
            <a:r>
              <a:rPr lang="es-PE" dirty="0" smtClean="0">
                <a:solidFill>
                  <a:schemeClr val="tx1"/>
                </a:solidFill>
                <a:latin typeface="Verdana" pitchFamily="34" charset="0"/>
                <a:ea typeface="Verdana" pitchFamily="34" charset="0"/>
                <a:cs typeface="Verdana" pitchFamily="34" charset="0"/>
              </a:rPr>
              <a:t>La información como otra forma discursiva básica en la redacción, se asocia con los textos informativos-referenciales, porque éstos sólo pretenden comunicar o informar un mensaje al receptor.</a:t>
            </a:r>
          </a:p>
          <a:p>
            <a:pPr algn="just"/>
            <a:r>
              <a:rPr lang="es-PE" dirty="0" smtClean="0">
                <a:solidFill>
                  <a:schemeClr val="tx1"/>
                </a:solidFill>
                <a:latin typeface="Verdana" pitchFamily="34" charset="0"/>
                <a:ea typeface="Verdana" pitchFamily="34" charset="0"/>
                <a:cs typeface="Verdana" pitchFamily="34" charset="0"/>
              </a:rPr>
              <a:t>Aquí no aparece los sentimientos ni la imaginación del autor. En este tipo la redacción es, en la mayoría de los casos, estandarizada y convencional, puesto que sigue fórmulas establecidas para los textos de este tipo.</a:t>
            </a:r>
            <a:endParaRPr lang="es-PE"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3908100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latin typeface="Verdana" pitchFamily="34" charset="0"/>
                <a:ea typeface="Verdana" pitchFamily="34" charset="0"/>
                <a:cs typeface="Verdana" pitchFamily="34" charset="0"/>
              </a:rPr>
              <a:t>TEXTO INFORMATIVO</a:t>
            </a:r>
            <a:endParaRPr lang="es-PE" dirty="0"/>
          </a:p>
        </p:txBody>
      </p:sp>
      <p:sp>
        <p:nvSpPr>
          <p:cNvPr id="3" name="2 Marcador de texto"/>
          <p:cNvSpPr>
            <a:spLocks noGrp="1"/>
          </p:cNvSpPr>
          <p:nvPr>
            <p:ph type="body" idx="1"/>
          </p:nvPr>
        </p:nvSpPr>
        <p:spPr>
          <a:xfrm>
            <a:off x="539552" y="2547938"/>
            <a:ext cx="8208912" cy="3977406"/>
          </a:xfrm>
        </p:spPr>
        <p:txBody>
          <a:bodyPr>
            <a:normAutofit lnSpcReduction="10000"/>
          </a:bodyPr>
          <a:lstStyle/>
          <a:p>
            <a:pPr algn="just"/>
            <a:r>
              <a:rPr lang="es-PE" dirty="0" smtClean="0">
                <a:solidFill>
                  <a:schemeClr val="tx1"/>
                </a:solidFill>
                <a:latin typeface="Verdana" pitchFamily="34" charset="0"/>
                <a:ea typeface="Verdana" pitchFamily="34" charset="0"/>
                <a:cs typeface="Verdana" pitchFamily="34" charset="0"/>
              </a:rPr>
              <a:t>Pueden ser:</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Informe</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Acta</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Currículum vitae</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Manual</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Resumen</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Reseña</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Síntesis</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Definición</a:t>
            </a:r>
            <a:endParaRPr lang="es-PE"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8327263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latin typeface="Verdana" pitchFamily="34" charset="0"/>
                <a:ea typeface="Verdana" pitchFamily="34" charset="0"/>
                <a:cs typeface="Verdana" pitchFamily="34" charset="0"/>
              </a:rPr>
              <a:t>TEXTO ARGUMENTATIVO</a:t>
            </a:r>
            <a:endParaRPr lang="es-PE" dirty="0"/>
          </a:p>
        </p:txBody>
      </p:sp>
      <p:sp>
        <p:nvSpPr>
          <p:cNvPr id="3" name="2 Marcador de texto"/>
          <p:cNvSpPr>
            <a:spLocks noGrp="1"/>
          </p:cNvSpPr>
          <p:nvPr>
            <p:ph type="body" idx="1"/>
          </p:nvPr>
        </p:nvSpPr>
        <p:spPr>
          <a:xfrm>
            <a:off x="539552" y="2780928"/>
            <a:ext cx="8208912" cy="3744416"/>
          </a:xfrm>
        </p:spPr>
        <p:txBody>
          <a:bodyPr>
            <a:normAutofit/>
          </a:bodyPr>
          <a:lstStyle/>
          <a:p>
            <a:pPr algn="just"/>
            <a:r>
              <a:rPr lang="es-PE" dirty="0" smtClean="0">
                <a:solidFill>
                  <a:schemeClr val="tx1"/>
                </a:solidFill>
                <a:latin typeface="Verdana" pitchFamily="34" charset="0"/>
                <a:ea typeface="Verdana" pitchFamily="34" charset="0"/>
                <a:cs typeface="Verdana" pitchFamily="34" charset="0"/>
              </a:rPr>
              <a:t>Es otra forma discursiva básica y consiste en presentar razones que apoyen o defiendan ideas u opiniones sobre el tema.</a:t>
            </a:r>
          </a:p>
          <a:p>
            <a:pPr algn="just"/>
            <a:r>
              <a:rPr lang="es-PE" dirty="0" smtClean="0">
                <a:solidFill>
                  <a:schemeClr val="tx1"/>
                </a:solidFill>
                <a:latin typeface="Verdana" pitchFamily="34" charset="0"/>
                <a:ea typeface="Verdana" pitchFamily="34" charset="0"/>
                <a:cs typeface="Verdana" pitchFamily="34" charset="0"/>
              </a:rPr>
              <a:t>Los textos argumentativos pretenden convencer al receptor de una idea en particular de quien escribe, a través del uso de argumentos.</a:t>
            </a:r>
            <a:endParaRPr lang="es-PE"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7188143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E" dirty="0" smtClean="0">
                <a:latin typeface="Verdana" pitchFamily="34" charset="0"/>
                <a:ea typeface="Verdana" pitchFamily="34" charset="0"/>
                <a:cs typeface="Verdana" pitchFamily="34" charset="0"/>
              </a:rPr>
              <a:t>TEXTO ARGUMENTATIVO</a:t>
            </a:r>
            <a:endParaRPr lang="es-PE" dirty="0"/>
          </a:p>
        </p:txBody>
      </p:sp>
      <p:sp>
        <p:nvSpPr>
          <p:cNvPr id="3" name="2 Marcador de texto"/>
          <p:cNvSpPr>
            <a:spLocks noGrp="1"/>
          </p:cNvSpPr>
          <p:nvPr>
            <p:ph type="body" idx="1"/>
          </p:nvPr>
        </p:nvSpPr>
        <p:spPr>
          <a:xfrm>
            <a:off x="539552" y="2780928"/>
            <a:ext cx="8208912" cy="3744416"/>
          </a:xfrm>
        </p:spPr>
        <p:txBody>
          <a:bodyPr>
            <a:normAutofit/>
          </a:bodyPr>
          <a:lstStyle/>
          <a:p>
            <a:pPr algn="just"/>
            <a:r>
              <a:rPr lang="es-PE" dirty="0" smtClean="0">
                <a:solidFill>
                  <a:schemeClr val="tx1"/>
                </a:solidFill>
                <a:latin typeface="Verdana" pitchFamily="34" charset="0"/>
                <a:ea typeface="Verdana" pitchFamily="34" charset="0"/>
                <a:cs typeface="Verdana" pitchFamily="34" charset="0"/>
              </a:rPr>
              <a:t>Los tipos de textos argumentativos son:</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Comentario periodístico</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Artículo periodístico</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Editorial</a:t>
            </a:r>
          </a:p>
          <a:p>
            <a:pPr marL="342900" indent="-342900" algn="just">
              <a:buFontTx/>
              <a:buChar char="-"/>
            </a:pPr>
            <a:r>
              <a:rPr lang="es-PE" dirty="0" smtClean="0">
                <a:solidFill>
                  <a:schemeClr val="tx1"/>
                </a:solidFill>
                <a:latin typeface="Verdana" pitchFamily="34" charset="0"/>
                <a:ea typeface="Verdana" pitchFamily="34" charset="0"/>
                <a:cs typeface="Verdana" pitchFamily="34" charset="0"/>
              </a:rPr>
              <a:t>Ensayo</a:t>
            </a:r>
            <a:endParaRPr lang="es-PE"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8057231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980728"/>
            <a:ext cx="4608512" cy="707886"/>
          </a:xfrm>
          <a:prstGeom prst="rect">
            <a:avLst/>
          </a:prstGeom>
        </p:spPr>
        <p:txBody>
          <a:bodyPr wrap="square">
            <a:spAutoFit/>
          </a:bodyPr>
          <a:lstStyle/>
          <a:p>
            <a:r>
              <a:rPr lang="es-PE" sz="4000" dirty="0" smtClean="0">
                <a:latin typeface="Verdana" pitchFamily="34" charset="0"/>
                <a:ea typeface="Verdana" pitchFamily="34" charset="0"/>
                <a:cs typeface="Verdana" pitchFamily="34" charset="0"/>
              </a:rPr>
              <a:t>EJERCICIO</a:t>
            </a:r>
            <a:endParaRPr lang="es-PE" sz="4000" dirty="0"/>
          </a:p>
        </p:txBody>
      </p:sp>
    </p:spTree>
    <p:extLst>
      <p:ext uri="{BB962C8B-B14F-4D97-AF65-F5344CB8AC3E}">
        <p14:creationId xmlns="" xmlns:p14="http://schemas.microsoft.com/office/powerpoint/2010/main" val="2120291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MX" sz="5400" b="1" spc="150" dirty="0">
                <a:ln w="11430"/>
                <a:solidFill>
                  <a:schemeClr val="accent1"/>
                </a:solidFill>
                <a:effectLst>
                  <a:outerShdw blurRad="25400" algn="tl" rotWithShape="0">
                    <a:srgbClr val="000000">
                      <a:alpha val="43000"/>
                    </a:srgbClr>
                  </a:outerShdw>
                </a:effectLst>
              </a:rPr>
              <a:t>EJERCICIO</a:t>
            </a:r>
            <a:endParaRPr lang="es-PE" sz="5400" b="1" spc="150" dirty="0">
              <a:ln w="11430"/>
              <a:solidFill>
                <a:schemeClr val="accent1"/>
              </a:solidFill>
              <a:effectLst>
                <a:outerShdw blurRad="25400" algn="tl" rotWithShape="0">
                  <a:srgbClr val="000000">
                    <a:alpha val="43000"/>
                  </a:srgbClr>
                </a:outerShdw>
              </a:effectLst>
            </a:endParaRPr>
          </a:p>
        </p:txBody>
      </p:sp>
      <p:sp>
        <p:nvSpPr>
          <p:cNvPr id="4" name="3 Rectángulo"/>
          <p:cNvSpPr/>
          <p:nvPr/>
        </p:nvSpPr>
        <p:spPr>
          <a:xfrm>
            <a:off x="1043608" y="2093858"/>
            <a:ext cx="4536504" cy="1938992"/>
          </a:xfrm>
          <a:prstGeom prst="rect">
            <a:avLst/>
          </a:prstGeom>
        </p:spPr>
        <p:txBody>
          <a:bodyPr wrap="square">
            <a:spAutoFit/>
          </a:bodyPr>
          <a:lstStyle/>
          <a:p>
            <a:pPr marL="64008" indent="0" algn="just">
              <a:lnSpc>
                <a:spcPct val="150000"/>
              </a:lnSpc>
              <a:buNone/>
            </a:pPr>
            <a:r>
              <a:rPr lang="es-PE" sz="4000" b="1" dirty="0" smtClean="0"/>
              <a:t>EL TELEFONO DESCOMPUESTO</a:t>
            </a:r>
            <a:endParaRPr lang="es-PE" sz="4000" b="1" dirty="0"/>
          </a:p>
        </p:txBody>
      </p:sp>
    </p:spTree>
    <p:extLst>
      <p:ext uri="{BB962C8B-B14F-4D97-AF65-F5344CB8AC3E}">
        <p14:creationId xmlns="" xmlns:p14="http://schemas.microsoft.com/office/powerpoint/2010/main" val="18216050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scene3d>
              <a:camera prst="orthographicFront"/>
              <a:lightRig rig="soft" dir="t">
                <a:rot lat="0" lon="0" rev="10800000"/>
              </a:lightRig>
            </a:scene3d>
            <a:sp3d>
              <a:bevelT w="27940" h="12700"/>
              <a:contourClr>
                <a:srgbClr val="DDDDDD"/>
              </a:contourClr>
            </a:sp3d>
          </a:bodyPr>
          <a:lstStyle/>
          <a:p>
            <a:r>
              <a:rPr lang="es-MX" sz="4800" b="1" spc="150" dirty="0" smtClean="0">
                <a:ln w="11430"/>
                <a:solidFill>
                  <a:srgbClr val="F8F8F8"/>
                </a:solidFill>
                <a:effectLst>
                  <a:outerShdw blurRad="25400" algn="tl" rotWithShape="0">
                    <a:srgbClr val="000000">
                      <a:alpha val="43000"/>
                    </a:srgbClr>
                  </a:outerShdw>
                </a:effectLst>
              </a:rPr>
              <a:t>LA COMUNICACIÓN CIENTÍFICA</a:t>
            </a:r>
            <a:endParaRPr lang="es-MX" sz="4800" b="1" spc="150" dirty="0">
              <a:ln w="11430"/>
              <a:solidFill>
                <a:srgbClr val="F8F8F8"/>
              </a:solidFill>
              <a:effectLst>
                <a:outerShdw blurRad="25400" algn="tl" rotWithShape="0">
                  <a:srgbClr val="000000">
                    <a:alpha val="43000"/>
                  </a:srgbClr>
                </a:outerShdw>
              </a:effectLst>
            </a:endParaRPr>
          </a:p>
        </p:txBody>
      </p:sp>
      <p:sp>
        <p:nvSpPr>
          <p:cNvPr id="3" name="2 Rectángulo"/>
          <p:cNvSpPr/>
          <p:nvPr/>
        </p:nvSpPr>
        <p:spPr>
          <a:xfrm>
            <a:off x="214282" y="3286124"/>
            <a:ext cx="8712968" cy="2862322"/>
          </a:xfrm>
          <a:prstGeom prst="rect">
            <a:avLst/>
          </a:prstGeom>
        </p:spPr>
        <p:txBody>
          <a:bodyPr wrap="square">
            <a:spAutoFit/>
          </a:bodyPr>
          <a:lstStyle/>
          <a:p>
            <a:pPr algn="just"/>
            <a:r>
              <a:rPr lang="es-MX" sz="2000" dirty="0">
                <a:latin typeface="Verdana" pitchFamily="34" charset="0"/>
                <a:ea typeface="Verdana" pitchFamily="34" charset="0"/>
                <a:cs typeface="Verdana" pitchFamily="34" charset="0"/>
              </a:rPr>
              <a:t>El hombre siempre buscara la forma de expresar sus ideas, pensamientos,  emociones, lo que no acepte, etc. Por tal motivo creó la comunicación para poder influir en su entorno y, en la sociedad y llegar algún propósito deseado</a:t>
            </a:r>
            <a:r>
              <a:rPr lang="es-MX" sz="2000" dirty="0" smtClean="0">
                <a:latin typeface="Verdana" pitchFamily="34" charset="0"/>
                <a:ea typeface="Verdana" pitchFamily="34" charset="0"/>
                <a:cs typeface="Verdana" pitchFamily="34" charset="0"/>
              </a:rPr>
              <a:t>.</a:t>
            </a:r>
          </a:p>
          <a:p>
            <a:pPr algn="just"/>
            <a:endParaRPr lang="es-MX" sz="2000" dirty="0">
              <a:latin typeface="Verdana" pitchFamily="34" charset="0"/>
              <a:ea typeface="Verdana" pitchFamily="34" charset="0"/>
              <a:cs typeface="Verdana" pitchFamily="34" charset="0"/>
            </a:endParaRPr>
          </a:p>
          <a:p>
            <a:pPr algn="just"/>
            <a:r>
              <a:rPr lang="es-MX" sz="2000" dirty="0">
                <a:latin typeface="Verdana" pitchFamily="34" charset="0"/>
                <a:ea typeface="Verdana" pitchFamily="34" charset="0"/>
                <a:cs typeface="Verdana" pitchFamily="34" charset="0"/>
              </a:rPr>
              <a:t>La comunicación científica la usan ciertos grupos o personas, con un objetivo: transmitir conocimientos, experiencias, acumuladas y adquiridas a través del tiempo y hechas por la humanidad para el beneficio de la misma.</a:t>
            </a:r>
          </a:p>
        </p:txBody>
      </p:sp>
    </p:spTree>
    <p:extLst>
      <p:ext uri="{BB962C8B-B14F-4D97-AF65-F5344CB8AC3E}">
        <p14:creationId xmlns="" xmlns:p14="http://schemas.microsoft.com/office/powerpoint/2010/main" val="1428159246"/>
      </p:ext>
    </p:extLst>
  </p:cSld>
  <p:clrMapOvr>
    <a:masterClrMapping/>
  </p:clrMapOvr>
  <p:transition spd="slow">
    <p:pull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863056" y="3831580"/>
            <a:ext cx="2624137" cy="144145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MENSAJE</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Hipótesis, Teoría, Ley</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Antecedentes, Formulas, Datos</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Definiciones, Clasificaciones, Procedimiento, Resultados</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Oval 3"/>
          <p:cNvSpPr>
            <a:spLocks noChangeArrowheads="1"/>
          </p:cNvSpPr>
          <p:nvPr/>
        </p:nvSpPr>
        <p:spPr bwMode="auto">
          <a:xfrm>
            <a:off x="6156176" y="1556593"/>
            <a:ext cx="1778000" cy="1450975"/>
          </a:xfrm>
          <a:prstGeom prst="ellipse">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RECEPTOR</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Científico</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Público</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Estudiante</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AutoShape 2"/>
          <p:cNvSpPr>
            <a:spLocks noChangeArrowheads="1"/>
          </p:cNvSpPr>
          <p:nvPr/>
        </p:nvSpPr>
        <p:spPr bwMode="auto">
          <a:xfrm>
            <a:off x="698848" y="2822625"/>
            <a:ext cx="1550988" cy="1341438"/>
          </a:xfrm>
          <a:prstGeom prst="wedgeRoundRectCallout">
            <a:avLst>
              <a:gd name="adj1" fmla="val 58209"/>
              <a:gd name="adj2" fmla="val 89892"/>
              <a:gd name="adj3" fmla="val 16667"/>
            </a:avLst>
          </a:prstGeom>
          <a:ln>
            <a:headEnd/>
            <a:tailEn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EMISOR.</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Científico</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Divulgador</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Maestro</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AutoShape 5"/>
          <p:cNvSpPr>
            <a:spLocks noChangeArrowheads="1"/>
          </p:cNvSpPr>
          <p:nvPr/>
        </p:nvSpPr>
        <p:spPr bwMode="auto">
          <a:xfrm>
            <a:off x="2863056" y="1585962"/>
            <a:ext cx="2544762" cy="1392238"/>
          </a:xfrm>
          <a:prstGeom prst="octagon">
            <a:avLst>
              <a:gd name="adj" fmla="val 29287"/>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Código:</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Lengua técnica o científica</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Lenguaje geométrico, matemático, algebraico</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AutoShape 6"/>
          <p:cNvSpPr>
            <a:spLocks noChangeArrowheads="1"/>
          </p:cNvSpPr>
          <p:nvPr/>
        </p:nvSpPr>
        <p:spPr bwMode="auto">
          <a:xfrm>
            <a:off x="6156176" y="3587898"/>
            <a:ext cx="1938338" cy="1928813"/>
          </a:xfrm>
          <a:prstGeom prst="octagon">
            <a:avLst>
              <a:gd name="adj" fmla="val 29287"/>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MEDIOS</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TV</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Radio</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Periódico</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Revistas</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conferencias</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
          <p:cNvSpPr>
            <a:spLocks noChangeArrowheads="1"/>
          </p:cNvSpPr>
          <p:nvPr/>
        </p:nvSpPr>
        <p:spPr bwMode="auto">
          <a:xfrm>
            <a:off x="1958975" y="6207844"/>
            <a:ext cx="4432300" cy="3175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Contexto: Problemas o asuntos que la ciencia trata</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9" name="Rectangle 10"/>
          <p:cNvSpPr>
            <a:spLocks noChangeArrowheads="1"/>
          </p:cNvSpPr>
          <p:nvPr/>
        </p:nvSpPr>
        <p:spPr bwMode="auto">
          <a:xfrm>
            <a:off x="251520" y="116414"/>
            <a:ext cx="8784976" cy="1138773"/>
          </a:xfrm>
          <a:prstGeom prst="rect">
            <a:avLst/>
          </a:prstGeo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200" b="1" i="1"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Calibri"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2800" b="1" i="1"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ea typeface="Calibri" pitchFamily="34" charset="0"/>
                <a:cs typeface="Arial" pitchFamily="34" charset="0"/>
              </a:rPr>
              <a:t>Proceso de la comunicación científica</a:t>
            </a:r>
            <a:endParaRPr kumimoji="0" lang="es-MX" sz="2800" b="1" i="0"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2800" b="1" i="0"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endParaRPr>
          </a:p>
        </p:txBody>
      </p:sp>
      <p:sp>
        <p:nvSpPr>
          <p:cNvPr id="10" name="Rectangle 15"/>
          <p:cNvSpPr>
            <a:spLocks noChangeArrowheads="1"/>
          </p:cNvSpPr>
          <p:nvPr/>
        </p:nvSpPr>
        <p:spPr bwMode="auto">
          <a:xfrm>
            <a:off x="0" y="914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7430567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scene3d>
              <a:camera prst="orthographicFront"/>
              <a:lightRig rig="soft" dir="t">
                <a:rot lat="0" lon="0" rev="10800000"/>
              </a:lightRig>
            </a:scene3d>
            <a:sp3d>
              <a:bevelT w="27940" h="12700"/>
              <a:contourClr>
                <a:srgbClr val="DDDDDD"/>
              </a:contourClr>
            </a:sp3d>
          </a:bodyPr>
          <a:lstStyle/>
          <a:p>
            <a:r>
              <a:rPr lang="es-MX" sz="4800" b="1" spc="150" dirty="0" smtClean="0">
                <a:ln w="11430"/>
                <a:solidFill>
                  <a:srgbClr val="F8F8F8"/>
                </a:solidFill>
                <a:effectLst>
                  <a:outerShdw blurRad="25400" algn="tl" rotWithShape="0">
                    <a:srgbClr val="000000">
                      <a:alpha val="43000"/>
                    </a:srgbClr>
                  </a:outerShdw>
                </a:effectLst>
              </a:rPr>
              <a:t>DISCURSO CIENTÍFICO</a:t>
            </a:r>
            <a:endParaRPr lang="es-MX" sz="4800" b="1" spc="150" dirty="0">
              <a:ln w="11430"/>
              <a:solidFill>
                <a:srgbClr val="F8F8F8"/>
              </a:solidFill>
              <a:effectLst>
                <a:outerShdw blurRad="25400" algn="tl" rotWithShape="0">
                  <a:srgbClr val="000000">
                    <a:alpha val="43000"/>
                  </a:srgbClr>
                </a:outerShdw>
              </a:effectLst>
            </a:endParaRPr>
          </a:p>
        </p:txBody>
      </p:sp>
      <p:sp>
        <p:nvSpPr>
          <p:cNvPr id="3" name="2 Rectángulo"/>
          <p:cNvSpPr/>
          <p:nvPr/>
        </p:nvSpPr>
        <p:spPr>
          <a:xfrm>
            <a:off x="251520" y="3284984"/>
            <a:ext cx="8712968" cy="2862322"/>
          </a:xfrm>
          <a:prstGeom prst="rect">
            <a:avLst/>
          </a:prstGeom>
        </p:spPr>
        <p:txBody>
          <a:bodyPr wrap="square">
            <a:spAutoFit/>
          </a:bodyPr>
          <a:lstStyle/>
          <a:p>
            <a:pPr algn="just"/>
            <a:r>
              <a:rPr lang="es-MX" sz="2000" dirty="0"/>
              <a:t>Lo utilizan la mayor parte del tiempo los científicos, con el uso de un lenguaje técnico, para comunicar hallazgos, pero esto no quiere decir que solo ellos pueden </a:t>
            </a:r>
            <a:r>
              <a:rPr lang="es-MX" sz="2000" dirty="0" smtClean="0"/>
              <a:t>utilizarlo.</a:t>
            </a:r>
          </a:p>
          <a:p>
            <a:r>
              <a:rPr lang="es-MX" sz="2000" dirty="0"/>
              <a:t>Podemos encontrar una gran variedad de situaciones en los que se pueden utilizar el discurso científico, por ejemplo:</a:t>
            </a:r>
          </a:p>
          <a:p>
            <a:pPr lvl="0"/>
            <a:r>
              <a:rPr lang="es-MX" sz="2000" dirty="0"/>
              <a:t>Los documentales que pueden verse en revistas, periódicos, ensayos, </a:t>
            </a:r>
            <a:r>
              <a:rPr lang="es-MX" sz="2000" dirty="0" smtClean="0"/>
              <a:t>televisión .</a:t>
            </a:r>
            <a:r>
              <a:rPr lang="es-MX" sz="2000" dirty="0"/>
              <a:t>etc.</a:t>
            </a:r>
          </a:p>
          <a:p>
            <a:pPr lvl="0"/>
            <a:r>
              <a:rPr lang="es-MX" sz="2000" dirty="0"/>
              <a:t>Los libro que estas usando para estudiar en estos momentos, utilizan un lenguaje científico, para explicar las ideas del tema.</a:t>
            </a:r>
          </a:p>
          <a:p>
            <a:pPr lvl="0"/>
            <a:r>
              <a:rPr lang="es-MX" sz="2000" dirty="0"/>
              <a:t>cuando un profesor te este explicando algún tema en la clase.</a:t>
            </a:r>
          </a:p>
          <a:p>
            <a:pPr algn="just"/>
            <a:endParaRPr lang="es-MX" sz="20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1419193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818" y="332656"/>
            <a:ext cx="8810678" cy="64676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317597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scene3d>
              <a:camera prst="orthographicFront"/>
              <a:lightRig rig="soft" dir="t">
                <a:rot lat="0" lon="0" rev="10800000"/>
              </a:lightRig>
            </a:scene3d>
            <a:sp3d>
              <a:bevelT w="27940" h="12700"/>
              <a:contourClr>
                <a:srgbClr val="DDDDDD"/>
              </a:contourClr>
            </a:sp3d>
          </a:bodyPr>
          <a:lstStyle/>
          <a:p>
            <a:r>
              <a:rPr lang="es-MX" sz="4800" b="1" spc="150" dirty="0" smtClean="0">
                <a:ln w="11430"/>
                <a:solidFill>
                  <a:srgbClr val="F8F8F8"/>
                </a:solidFill>
                <a:effectLst>
                  <a:outerShdw blurRad="25400" algn="tl" rotWithShape="0">
                    <a:srgbClr val="000000">
                      <a:alpha val="43000"/>
                    </a:srgbClr>
                  </a:outerShdw>
                </a:effectLst>
              </a:rPr>
              <a:t>TEXTO CIENTÍFICO</a:t>
            </a:r>
            <a:endParaRPr lang="es-MX" sz="4800" b="1" spc="150" dirty="0">
              <a:ln w="11430"/>
              <a:solidFill>
                <a:srgbClr val="F8F8F8"/>
              </a:solidFill>
              <a:effectLst>
                <a:outerShdw blurRad="25400" algn="tl" rotWithShape="0">
                  <a:srgbClr val="000000">
                    <a:alpha val="43000"/>
                  </a:srgbClr>
                </a:outerShdw>
              </a:effectLst>
            </a:endParaRPr>
          </a:p>
        </p:txBody>
      </p:sp>
      <p:sp>
        <p:nvSpPr>
          <p:cNvPr id="3" name="2 Rectángulo"/>
          <p:cNvSpPr/>
          <p:nvPr/>
        </p:nvSpPr>
        <p:spPr>
          <a:xfrm>
            <a:off x="251520" y="3284984"/>
            <a:ext cx="8712968" cy="3046988"/>
          </a:xfrm>
          <a:prstGeom prst="rect">
            <a:avLst/>
          </a:prstGeom>
        </p:spPr>
        <p:txBody>
          <a:bodyPr wrap="square">
            <a:spAutoFit/>
          </a:bodyPr>
          <a:lstStyle/>
          <a:p>
            <a:r>
              <a:rPr lang="es-MX" sz="2400" dirty="0">
                <a:latin typeface="Verdana" pitchFamily="34" charset="0"/>
                <a:ea typeface="Verdana" pitchFamily="34" charset="0"/>
                <a:cs typeface="Verdana" pitchFamily="34" charset="0"/>
              </a:rPr>
              <a:t>Utilización y selección de vocablos precisos y canal de transmisión, de ideas relacionadas con conocimientos que se hayan adquirido, de forma oral, escrita visual, o la combinación de todos ellos. (Conocimientos del hombre).</a:t>
            </a:r>
          </a:p>
          <a:p>
            <a:r>
              <a:rPr lang="es-MX" sz="2400" dirty="0">
                <a:latin typeface="Verdana" pitchFamily="34" charset="0"/>
                <a:ea typeface="Verdana" pitchFamily="34" charset="0"/>
                <a:cs typeface="Verdana" pitchFamily="34" charset="0"/>
              </a:rPr>
              <a:t>El medio de transmisión de estos conocimientos pueden ser: textos en revistas, libros, catálogos, instructivos y manuales</a:t>
            </a:r>
          </a:p>
        </p:txBody>
      </p:sp>
    </p:spTree>
    <p:extLst>
      <p:ext uri="{BB962C8B-B14F-4D97-AF65-F5344CB8AC3E}">
        <p14:creationId xmlns="" xmlns:p14="http://schemas.microsoft.com/office/powerpoint/2010/main" val="4201328635"/>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0"/>
          <p:cNvSpPr>
            <a:spLocks noChangeArrowheads="1"/>
          </p:cNvSpPr>
          <p:nvPr/>
        </p:nvSpPr>
        <p:spPr bwMode="auto">
          <a:xfrm>
            <a:off x="0" y="73750"/>
            <a:ext cx="9144000"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2400" b="1" i="1"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itchFamily="34" charset="0"/>
                <a:ea typeface="Verdana" pitchFamily="34" charset="0"/>
                <a:cs typeface="Verdana" pitchFamily="34" charset="0"/>
              </a:rPr>
              <a:t>Estructura de los textos científicos. </a:t>
            </a:r>
            <a:endParaRPr kumimoji="0" lang="es-MX" sz="2400" b="1" i="0"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itchFamily="34" charset="0"/>
              <a:ea typeface="Verdana" pitchFamily="34" charset="0"/>
              <a:cs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2400" b="1" i="0"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itchFamily="34" charset="0"/>
              <a:ea typeface="Verdana" pitchFamily="34" charset="0"/>
              <a:cs typeface="Verdana" pitchFamily="34" charset="0"/>
            </a:endParaRPr>
          </a:p>
        </p:txBody>
      </p:sp>
      <p:sp>
        <p:nvSpPr>
          <p:cNvPr id="14" name="Rectangle 12"/>
          <p:cNvSpPr>
            <a:spLocks noChangeArrowheads="1"/>
          </p:cNvSpPr>
          <p:nvPr/>
        </p:nvSpPr>
        <p:spPr bwMode="auto">
          <a:xfrm>
            <a:off x="0" y="565230"/>
            <a:ext cx="8964488"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itchFamily="34" charset="0"/>
                <a:ea typeface="Verdana" pitchFamily="34" charset="0"/>
                <a:cs typeface="Verdana" pitchFamily="34" charset="0"/>
              </a:rPr>
              <a:t>MODELOS EXPOSITIVOS: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sz="24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Verdana" pitchFamily="34" charset="0"/>
              <a:ea typeface="Verdana" pitchFamily="34" charset="0"/>
              <a:cs typeface="Verdana" pitchFamily="34" charset="0"/>
            </a:endParaRPr>
          </a:p>
        </p:txBody>
      </p:sp>
      <p:sp>
        <p:nvSpPr>
          <p:cNvPr id="15" name="Rectangle 14"/>
          <p:cNvSpPr>
            <a:spLocks noChangeArrowheads="1"/>
          </p:cNvSpPr>
          <p:nvPr/>
        </p:nvSpPr>
        <p:spPr bwMode="auto">
          <a:xfrm>
            <a:off x="0" y="45720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100" b="0" i="0" u="none" strike="noStrike" cap="none" normalizeH="0" baseline="0" smtClean="0">
                <a:ln>
                  <a:noFill/>
                </a:ln>
                <a:solidFill>
                  <a:schemeClr val="tx1"/>
                </a:solidFill>
                <a:effectLst/>
                <a:latin typeface="Arial" pitchFamily="34" charset="0"/>
                <a:cs typeface="Arial" pitchFamily="34" charset="0"/>
              </a:rPr>
              <a:t/>
            </a:r>
            <a:br>
              <a:rPr kumimoji="0" lang="es-MX" sz="1100" b="0" i="0" u="none" strike="noStrike" cap="none" normalizeH="0" baseline="0" smtClean="0">
                <a:ln>
                  <a:noFill/>
                </a:ln>
                <a:solidFill>
                  <a:schemeClr val="tx1"/>
                </a:solidFill>
                <a:effectLst/>
                <a:latin typeface="Arial" pitchFamily="34" charset="0"/>
                <a:cs typeface="Arial" pitchFamily="34" charset="0"/>
              </a:rPr>
            </a:br>
            <a:endParaRPr kumimoji="0" lang="es-MX"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4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endParaRPr kumimoji="0" lang="es-MX"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9"/>
          <p:cNvSpPr>
            <a:spLocks noChangeArrowheads="1"/>
          </p:cNvSpPr>
          <p:nvPr/>
        </p:nvSpPr>
        <p:spPr bwMode="auto">
          <a:xfrm>
            <a:off x="0" y="914400"/>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7" name="16 Diagrama"/>
          <p:cNvGraphicFramePr/>
          <p:nvPr>
            <p:extLst>
              <p:ext uri="{D42A27DB-BD31-4B8C-83A1-F6EECF244321}">
                <p14:modId xmlns="" xmlns:p14="http://schemas.microsoft.com/office/powerpoint/2010/main" val="4258565535"/>
              </p:ext>
            </p:extLst>
          </p:nvPr>
        </p:nvGraphicFramePr>
        <p:xfrm>
          <a:off x="827584" y="1556792"/>
          <a:ext cx="7632848"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7441555"/>
      </p:ext>
    </p:extLst>
  </p:cSld>
  <p:clrMapOvr>
    <a:masterClrMapping/>
  </p:clrMapOvr>
  <mc:AlternateContent xmlns:mc="http://schemas.openxmlformats.org/markup-compatibility/2006">
    <mc:Choice xmlns=""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El significado de las palabras y la comprensión de mensajes verbales</a:t>
            </a:r>
            <a:endParaRPr lang="es-MX" dirty="0"/>
          </a:p>
        </p:txBody>
      </p:sp>
    </p:spTree>
    <p:extLst>
      <p:ext uri="{BB962C8B-B14F-4D97-AF65-F5344CB8AC3E}">
        <p14:creationId xmlns="" xmlns:p14="http://schemas.microsoft.com/office/powerpoint/2010/main" val="10460893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297160"/>
            <a:ext cx="8640960" cy="6156176"/>
          </a:xfrm>
        </p:spPr>
        <p:txBody>
          <a:bodyPr>
            <a:normAutofit/>
          </a:bodyPr>
          <a:lstStyle/>
          <a:p>
            <a:pPr marL="0" indent="0" algn="just">
              <a:buNone/>
            </a:pPr>
            <a:r>
              <a:rPr lang="es-MX" dirty="0" smtClean="0">
                <a:latin typeface="Calibri" pitchFamily="34" charset="0"/>
                <a:ea typeface="Verdana" pitchFamily="34" charset="0"/>
                <a:cs typeface="Calibri" pitchFamily="34" charset="0"/>
              </a:rPr>
              <a:t>Después de un fin de semana, al llegar el lunes a la escuela, Teresa le dijo a su amigo Alberto: Ayer fui a la finca de mi padre en la montaña. Durante todo el día los jóvenes practicaron deportes con sus parapentes; mantenían sus cuerpos flotando silenciosamente y ascendían describiendo círculos mientras planeaban por los cielos tal cual cóndores en los Andes.</a:t>
            </a:r>
          </a:p>
          <a:p>
            <a:pPr marL="0" indent="0" algn="just">
              <a:buNone/>
            </a:pPr>
            <a:r>
              <a:rPr lang="es-MX" dirty="0" smtClean="0">
                <a:latin typeface="Calibri" pitchFamily="34" charset="0"/>
                <a:ea typeface="Verdana" pitchFamily="34" charset="0"/>
                <a:cs typeface="Calibri" pitchFamily="34" charset="0"/>
              </a:rPr>
              <a:t>Alberto parecía no entender lo que su amiga le decía. Entonces Teresa le preguntó:</a:t>
            </a:r>
          </a:p>
          <a:p>
            <a:pPr marL="0" indent="0" algn="just">
              <a:buNone/>
            </a:pPr>
            <a:r>
              <a:rPr lang="es-MX" dirty="0" smtClean="0">
                <a:latin typeface="Calibri" pitchFamily="34" charset="0"/>
                <a:ea typeface="Verdana" pitchFamily="34" charset="0"/>
                <a:cs typeface="Calibri" pitchFamily="34" charset="0"/>
              </a:rPr>
              <a:t>¿Que te pasa? ¿No me escuchaste?</a:t>
            </a:r>
          </a:p>
          <a:p>
            <a:pPr marL="0" indent="0" algn="just">
              <a:buNone/>
            </a:pPr>
            <a:r>
              <a:rPr lang="es-MX" dirty="0" smtClean="0">
                <a:latin typeface="Calibri" pitchFamily="34" charset="0"/>
                <a:ea typeface="Verdana" pitchFamily="34" charset="0"/>
                <a:cs typeface="Calibri" pitchFamily="34" charset="0"/>
              </a:rPr>
              <a:t>Alberto respondió:</a:t>
            </a:r>
          </a:p>
          <a:p>
            <a:pPr marL="0" indent="0" algn="just">
              <a:buNone/>
            </a:pPr>
            <a:r>
              <a:rPr lang="es-MX" dirty="0" smtClean="0">
                <a:latin typeface="Calibri" pitchFamily="34" charset="0"/>
                <a:ea typeface="Verdana" pitchFamily="34" charset="0"/>
                <a:cs typeface="Calibri" pitchFamily="34" charset="0"/>
              </a:rPr>
              <a:t>Te escuché pero no entendí; usas unas palabras muy extrañas. ¿Qué es eso de «parapentes» y eso de «planeaban»?</a:t>
            </a:r>
          </a:p>
          <a:p>
            <a:pPr marL="0" indent="0" algn="just">
              <a:buNone/>
            </a:pPr>
            <a:endParaRPr lang="es-MX" dirty="0">
              <a:latin typeface="Calibri" pitchFamily="34" charset="0"/>
              <a:ea typeface="Verdana" pitchFamily="34" charset="0"/>
              <a:cs typeface="Calibri" pitchFamily="34" charset="0"/>
            </a:endParaRPr>
          </a:p>
        </p:txBody>
      </p:sp>
    </p:spTree>
    <p:extLst>
      <p:ext uri="{BB962C8B-B14F-4D97-AF65-F5344CB8AC3E}">
        <p14:creationId xmlns="" xmlns:p14="http://schemas.microsoft.com/office/powerpoint/2010/main" val="2778142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1520" y="873224"/>
            <a:ext cx="8640960" cy="5220072"/>
          </a:xfrm>
        </p:spPr>
        <p:txBody>
          <a:bodyPr>
            <a:normAutofit/>
          </a:bodyPr>
          <a:lstStyle/>
          <a:p>
            <a:pPr marL="0" indent="0" algn="just">
              <a:buNone/>
            </a:pPr>
            <a:r>
              <a:rPr lang="es-MX" dirty="0">
                <a:latin typeface="Calibri" pitchFamily="34" charset="0"/>
                <a:ea typeface="Verdana" pitchFamily="34" charset="0"/>
                <a:cs typeface="Calibri" pitchFamily="34" charset="0"/>
              </a:rPr>
              <a:t>Los parapentes son armaduras con prolongaciones similares a unas alas que le permiten a quien las usa volar después de saltar desde una montaña, respondió Teresa.</a:t>
            </a:r>
          </a:p>
          <a:p>
            <a:pPr marL="0" indent="0" algn="just">
              <a:buNone/>
            </a:pPr>
            <a:r>
              <a:rPr lang="es-MX" dirty="0" smtClean="0">
                <a:latin typeface="Calibri" pitchFamily="34" charset="0"/>
                <a:ea typeface="Verdana" pitchFamily="34" charset="0"/>
                <a:cs typeface="Calibri" pitchFamily="34" charset="0"/>
              </a:rPr>
              <a:t>Ya entendiendo, dijo Alberto, ¿Y lo de planeaban? ¿Estaban proyectando o inventando algo?</a:t>
            </a:r>
          </a:p>
          <a:p>
            <a:pPr marL="0" indent="0" algn="just">
              <a:buNone/>
            </a:pPr>
            <a:r>
              <a:rPr lang="es-MX" dirty="0" smtClean="0">
                <a:latin typeface="Calibri" pitchFamily="34" charset="0"/>
                <a:ea typeface="Verdana" pitchFamily="34" charset="0"/>
                <a:cs typeface="Calibri" pitchFamily="34" charset="0"/>
              </a:rPr>
              <a:t>No. Planear se refiere a un vuelo libre sin motor en el cual se usan las corrientes de aire.</a:t>
            </a:r>
          </a:p>
          <a:p>
            <a:pPr marL="0" indent="0" algn="just">
              <a:buNone/>
            </a:pPr>
            <a:r>
              <a:rPr lang="es-MX" dirty="0" smtClean="0">
                <a:latin typeface="Calibri" pitchFamily="34" charset="0"/>
                <a:ea typeface="Verdana" pitchFamily="34" charset="0"/>
                <a:cs typeface="Calibri" pitchFamily="34" charset="0"/>
              </a:rPr>
              <a:t>La cara de Alberto se iluminó y le comentó a Teresa.</a:t>
            </a:r>
          </a:p>
          <a:p>
            <a:pPr marL="0" indent="0" algn="just">
              <a:buNone/>
            </a:pPr>
            <a:r>
              <a:rPr lang="es-MX" dirty="0" smtClean="0">
                <a:latin typeface="Calibri" pitchFamily="34" charset="0"/>
                <a:ea typeface="Verdana" pitchFamily="34" charset="0"/>
                <a:cs typeface="Calibri" pitchFamily="34" charset="0"/>
              </a:rPr>
              <a:t>Me gustaría conocer más acerca de los parapentes, saber como hacen para volar solo con las corrientes de aire.</a:t>
            </a:r>
          </a:p>
          <a:p>
            <a:pPr marL="0" indent="0" algn="just">
              <a:buNone/>
            </a:pPr>
            <a:endParaRPr lang="es-MX" dirty="0">
              <a:latin typeface="Calibri" pitchFamily="34" charset="0"/>
              <a:ea typeface="Verdana" pitchFamily="34" charset="0"/>
              <a:cs typeface="Calibri" pitchFamily="34" charset="0"/>
            </a:endParaRPr>
          </a:p>
        </p:txBody>
      </p:sp>
    </p:spTree>
    <p:extLst>
      <p:ext uri="{BB962C8B-B14F-4D97-AF65-F5344CB8AC3E}">
        <p14:creationId xmlns="" xmlns:p14="http://schemas.microsoft.com/office/powerpoint/2010/main" val="39415532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96752"/>
            <a:ext cx="7772400" cy="1362075"/>
          </a:xfrm>
        </p:spPr>
        <p:txBody>
          <a:bodyPr/>
          <a:lstStyle/>
          <a:p>
            <a:r>
              <a:rPr lang="es-MX" dirty="0" smtClean="0"/>
              <a:t>¿Qué le pasó a Alberto cuando recibió el mensaje de Teresa?</a:t>
            </a:r>
            <a:endParaRPr lang="es-MX" dirty="0"/>
          </a:p>
        </p:txBody>
      </p:sp>
      <p:sp>
        <p:nvSpPr>
          <p:cNvPr id="3" name="2 Marcador de texto"/>
          <p:cNvSpPr>
            <a:spLocks noGrp="1"/>
          </p:cNvSpPr>
          <p:nvPr>
            <p:ph type="body" idx="1"/>
          </p:nvPr>
        </p:nvSpPr>
        <p:spPr>
          <a:xfrm>
            <a:off x="722313" y="2954834"/>
            <a:ext cx="7772400" cy="1770310"/>
          </a:xfrm>
        </p:spPr>
        <p:txBody>
          <a:bodyPr>
            <a:noAutofit/>
          </a:bodyPr>
          <a:lstStyle/>
          <a:p>
            <a:r>
              <a:rPr lang="es-MX" sz="3200" dirty="0" smtClean="0">
                <a:latin typeface="Verdana" pitchFamily="34" charset="0"/>
                <a:ea typeface="Verdana" pitchFamily="34" charset="0"/>
                <a:cs typeface="Verdana" pitchFamily="34" charset="0"/>
              </a:rPr>
              <a:t>Alberto se quedo desconcertado;</a:t>
            </a:r>
          </a:p>
          <a:p>
            <a:r>
              <a:rPr lang="es-MX" sz="3200" dirty="0" smtClean="0">
                <a:latin typeface="Verdana" pitchFamily="34" charset="0"/>
                <a:ea typeface="Verdana" pitchFamily="34" charset="0"/>
                <a:cs typeface="Verdana" pitchFamily="34" charset="0"/>
              </a:rPr>
              <a:t>!No entendió la historia que le relató Teresa.</a:t>
            </a:r>
            <a:endParaRPr lang="es-MX" sz="32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405372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533400" y="620688"/>
            <a:ext cx="7851648" cy="2520280"/>
          </a:xfrm>
        </p:spPr>
        <p:txBody>
          <a:bodyPr/>
          <a:lstStyle/>
          <a:p>
            <a:r>
              <a:rPr lang="es-MX" dirty="0" smtClean="0"/>
              <a:t>Definiciones Preliminares</a:t>
            </a:r>
            <a:endParaRPr lang="es-MX" dirty="0"/>
          </a:p>
        </p:txBody>
      </p:sp>
      <p:sp>
        <p:nvSpPr>
          <p:cNvPr id="6" name="5 Rectángulo"/>
          <p:cNvSpPr/>
          <p:nvPr/>
        </p:nvSpPr>
        <p:spPr>
          <a:xfrm>
            <a:off x="323528" y="3212976"/>
            <a:ext cx="8568952" cy="3693319"/>
          </a:xfrm>
          <a:prstGeom prst="rect">
            <a:avLst/>
          </a:prstGeom>
        </p:spPr>
        <p:txBody>
          <a:bodyPr wrap="square">
            <a:spAutoFit/>
          </a:bodyPr>
          <a:lstStyle/>
          <a:p>
            <a:pPr algn="just"/>
            <a:r>
              <a:rPr lang="es-MX" dirty="0" smtClean="0">
                <a:latin typeface="Verdana" pitchFamily="34" charset="0"/>
                <a:ea typeface="Verdana" pitchFamily="34" charset="0"/>
                <a:cs typeface="Verdana" pitchFamily="34" charset="0"/>
              </a:rPr>
              <a:t>Proviene del </a:t>
            </a:r>
            <a:r>
              <a:rPr lang="es-PE" dirty="0" smtClean="0">
                <a:latin typeface="Verdana" pitchFamily="34" charset="0"/>
                <a:ea typeface="Verdana" pitchFamily="34" charset="0"/>
                <a:cs typeface="Verdana" pitchFamily="34" charset="0"/>
              </a:rPr>
              <a:t>prefijo </a:t>
            </a:r>
            <a:r>
              <a:rPr lang="es-PE" dirty="0">
                <a:latin typeface="Verdana" pitchFamily="34" charset="0"/>
                <a:ea typeface="Verdana" pitchFamily="34" charset="0"/>
                <a:cs typeface="Verdana" pitchFamily="34" charset="0"/>
              </a:rPr>
              <a:t>latino </a:t>
            </a:r>
            <a:r>
              <a:rPr lang="es-PE" i="1" dirty="0">
                <a:latin typeface="Verdana" pitchFamily="34" charset="0"/>
                <a:ea typeface="Verdana" pitchFamily="34" charset="0"/>
                <a:cs typeface="Verdana" pitchFamily="34" charset="0"/>
              </a:rPr>
              <a:t>cum</a:t>
            </a:r>
            <a:r>
              <a:rPr lang="es-PE" dirty="0">
                <a:latin typeface="Verdana" pitchFamily="34" charset="0"/>
                <a:ea typeface="Verdana" pitchFamily="34" charset="0"/>
                <a:cs typeface="Verdana" pitchFamily="34" charset="0"/>
              </a:rPr>
              <a:t>=con y </a:t>
            </a:r>
            <a:r>
              <a:rPr lang="es-PE" i="1" dirty="0" err="1">
                <a:latin typeface="Verdana" pitchFamily="34" charset="0"/>
                <a:ea typeface="Verdana" pitchFamily="34" charset="0"/>
                <a:cs typeface="Verdana" pitchFamily="34" charset="0"/>
              </a:rPr>
              <a:t>munus</a:t>
            </a:r>
            <a:r>
              <a:rPr lang="es-PE" dirty="0">
                <a:latin typeface="Verdana" pitchFamily="34" charset="0"/>
                <a:ea typeface="Verdana" pitchFamily="34" charset="0"/>
                <a:cs typeface="Verdana" pitchFamily="34" charset="0"/>
              </a:rPr>
              <a:t>=común, de donde se deriva </a:t>
            </a:r>
            <a:r>
              <a:rPr lang="es-PE" i="1" dirty="0" err="1">
                <a:latin typeface="Verdana" pitchFamily="34" charset="0"/>
                <a:ea typeface="Verdana" pitchFamily="34" charset="0"/>
                <a:cs typeface="Verdana" pitchFamily="34" charset="0"/>
              </a:rPr>
              <a:t>communis</a:t>
            </a:r>
            <a:r>
              <a:rPr lang="es-PE" dirty="0">
                <a:latin typeface="Verdana" pitchFamily="34" charset="0"/>
                <a:ea typeface="Verdana" pitchFamily="34" charset="0"/>
                <a:cs typeface="Verdana" pitchFamily="34" charset="0"/>
              </a:rPr>
              <a:t>, que quiere decir “comunidad” o “estado en común</a:t>
            </a:r>
            <a:r>
              <a:rPr lang="es-PE" dirty="0" smtClean="0">
                <a:latin typeface="Verdana" pitchFamily="34" charset="0"/>
                <a:ea typeface="Verdana" pitchFamily="34" charset="0"/>
                <a:cs typeface="Verdana" pitchFamily="34" charset="0"/>
              </a:rPr>
              <a:t>”,</a:t>
            </a:r>
            <a:endParaRPr lang="es-PE" dirty="0">
              <a:latin typeface="Verdana" pitchFamily="34" charset="0"/>
              <a:ea typeface="Verdana" pitchFamily="34" charset="0"/>
              <a:cs typeface="Verdana" pitchFamily="34" charset="0"/>
            </a:endParaRPr>
          </a:p>
          <a:p>
            <a:pPr algn="just"/>
            <a:r>
              <a:rPr lang="es-MX" dirty="0" smtClean="0">
                <a:latin typeface="Verdana" pitchFamily="34" charset="0"/>
                <a:ea typeface="Verdana" pitchFamily="34" charset="0"/>
                <a:cs typeface="Verdana" pitchFamily="34" charset="0"/>
              </a:rPr>
              <a:t>c</a:t>
            </a:r>
            <a:r>
              <a:rPr lang="es-MX" b="1" dirty="0" smtClean="0">
                <a:latin typeface="Verdana" pitchFamily="34" charset="0"/>
                <a:ea typeface="Verdana" pitchFamily="34" charset="0"/>
                <a:cs typeface="Verdana" pitchFamily="34" charset="0"/>
              </a:rPr>
              <a:t>omunicare</a:t>
            </a:r>
            <a:r>
              <a:rPr lang="es-MX" dirty="0" smtClean="0">
                <a:latin typeface="Verdana" pitchFamily="34" charset="0"/>
                <a:ea typeface="Verdana" pitchFamily="34" charset="0"/>
                <a:cs typeface="Verdana" pitchFamily="34" charset="0"/>
              </a:rPr>
              <a:t> significa “la acción de poner en común”. De modo que cuando alguien comunica algo está poniendo en común con alguien más ese pensamiento.</a:t>
            </a:r>
          </a:p>
          <a:p>
            <a:pPr algn="just"/>
            <a:endParaRPr lang="es-ES" dirty="0" smtClean="0">
              <a:latin typeface="Verdana" pitchFamily="34" charset="0"/>
              <a:ea typeface="Verdana" pitchFamily="34" charset="0"/>
              <a:cs typeface="Verdana" pitchFamily="34" charset="0"/>
            </a:endParaRPr>
          </a:p>
          <a:p>
            <a:pPr algn="just"/>
            <a:r>
              <a:rPr lang="es-ES" dirty="0" smtClean="0">
                <a:latin typeface="Verdana" pitchFamily="34" charset="0"/>
                <a:ea typeface="Verdana" pitchFamily="34" charset="0"/>
                <a:cs typeface="Verdana" pitchFamily="34" charset="0"/>
              </a:rPr>
              <a:t>Es el proceso de interrelación humana que se realiza mediante el uso de signos, generalmente en forma de códigos</a:t>
            </a:r>
            <a:r>
              <a:rPr lang="es-ES" dirty="0" smtClean="0">
                <a:latin typeface="Verdana" pitchFamily="34" charset="0"/>
                <a:ea typeface="Verdana" pitchFamily="34" charset="0"/>
                <a:cs typeface="Verdana" pitchFamily="34" charset="0"/>
              </a:rPr>
              <a:t>.   Transmisión </a:t>
            </a:r>
            <a:r>
              <a:rPr lang="es-ES" dirty="0" smtClean="0">
                <a:latin typeface="Verdana" pitchFamily="34" charset="0"/>
                <a:ea typeface="Verdana" pitchFamily="34" charset="0"/>
                <a:cs typeface="Verdana" pitchFamily="34" charset="0"/>
              </a:rPr>
              <a:t>de información de un lugar a otro</a:t>
            </a:r>
          </a:p>
          <a:p>
            <a:pPr algn="just"/>
            <a:endParaRPr lang="es-ES" dirty="0" smtClean="0">
              <a:latin typeface="Verdana" pitchFamily="34" charset="0"/>
              <a:ea typeface="Verdana" pitchFamily="34" charset="0"/>
              <a:cs typeface="Verdana" pitchFamily="34" charset="0"/>
            </a:endParaRPr>
          </a:p>
          <a:p>
            <a:pPr algn="just"/>
            <a:r>
              <a:rPr lang="es-ES" dirty="0" smtClean="0">
                <a:latin typeface="Verdana" pitchFamily="34" charset="0"/>
                <a:ea typeface="Verdana" pitchFamily="34" charset="0"/>
                <a:cs typeface="Verdana" pitchFamily="34" charset="0"/>
              </a:rPr>
              <a:t>Transmisión de información, ideas, emociones, habilidades etc. Mediante símbolos, palabras , imágenes, cifras, gráficos ,etc.</a:t>
            </a:r>
            <a:endParaRPr lang="es-ES" dirty="0">
              <a:latin typeface="Verdana" pitchFamily="34" charset="0"/>
              <a:ea typeface="Verdana" pitchFamily="34" charset="0"/>
              <a:cs typeface="Verdana" pitchFamily="34" charset="0"/>
            </a:endParaRPr>
          </a:p>
          <a:p>
            <a:endParaRPr lang="es-MX"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41998229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 calcmode="lin" valueType="num">
                                      <p:cBhvr additive="base">
                                        <p:cTn id="25"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96752"/>
            <a:ext cx="7772400" cy="1362075"/>
          </a:xfrm>
        </p:spPr>
        <p:txBody>
          <a:bodyPr>
            <a:normAutofit fontScale="90000"/>
          </a:bodyPr>
          <a:lstStyle/>
          <a:p>
            <a:r>
              <a:rPr lang="es-MX" dirty="0" smtClean="0"/>
              <a:t>¿Qué alternativa podría haber usado Alberto para entender el mensaje sin la ayuda de Teresa?</a:t>
            </a:r>
            <a:endParaRPr lang="es-MX" dirty="0"/>
          </a:p>
        </p:txBody>
      </p:sp>
      <p:sp>
        <p:nvSpPr>
          <p:cNvPr id="3" name="2 Marcador de texto"/>
          <p:cNvSpPr>
            <a:spLocks noGrp="1"/>
          </p:cNvSpPr>
          <p:nvPr>
            <p:ph type="body" idx="1"/>
          </p:nvPr>
        </p:nvSpPr>
        <p:spPr>
          <a:xfrm>
            <a:off x="722313" y="2954834"/>
            <a:ext cx="7772400" cy="2850430"/>
          </a:xfrm>
        </p:spPr>
        <p:txBody>
          <a:bodyPr>
            <a:noAutofit/>
          </a:bodyPr>
          <a:lstStyle/>
          <a:p>
            <a:pPr algn="just"/>
            <a:r>
              <a:rPr lang="es-MX" sz="3200" dirty="0" smtClean="0">
                <a:latin typeface="Verdana" pitchFamily="34" charset="0"/>
                <a:ea typeface="Verdana" pitchFamily="34" charset="0"/>
                <a:cs typeface="Verdana" pitchFamily="34" charset="0"/>
              </a:rPr>
              <a:t>Alberto no se dio cuenta de los detalles o de las pistas incluidas en el mensaje.</a:t>
            </a:r>
          </a:p>
        </p:txBody>
      </p:sp>
    </p:spTree>
    <p:extLst>
      <p:ext uri="{BB962C8B-B14F-4D97-AF65-F5344CB8AC3E}">
        <p14:creationId xmlns="" xmlns:p14="http://schemas.microsoft.com/office/powerpoint/2010/main" val="36880229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96752"/>
            <a:ext cx="7772400" cy="1362075"/>
          </a:xfrm>
        </p:spPr>
        <p:txBody>
          <a:bodyPr>
            <a:normAutofit/>
          </a:bodyPr>
          <a:lstStyle/>
          <a:p>
            <a:r>
              <a:rPr lang="es-MX" dirty="0" smtClean="0"/>
              <a:t>¿En que consistió la dificultad de Alberto?</a:t>
            </a:r>
            <a:endParaRPr lang="es-MX" dirty="0"/>
          </a:p>
        </p:txBody>
      </p:sp>
      <p:sp>
        <p:nvSpPr>
          <p:cNvPr id="3" name="2 Marcador de texto"/>
          <p:cNvSpPr>
            <a:spLocks noGrp="1"/>
          </p:cNvSpPr>
          <p:nvPr>
            <p:ph type="body" idx="1"/>
          </p:nvPr>
        </p:nvSpPr>
        <p:spPr>
          <a:xfrm>
            <a:off x="722313" y="2954834"/>
            <a:ext cx="7772400" cy="2850430"/>
          </a:xfrm>
        </p:spPr>
        <p:txBody>
          <a:bodyPr>
            <a:noAutofit/>
          </a:bodyPr>
          <a:lstStyle/>
          <a:p>
            <a:pPr algn="just"/>
            <a:r>
              <a:rPr lang="es-MX" sz="3200" dirty="0" smtClean="0">
                <a:latin typeface="Verdana" pitchFamily="34" charset="0"/>
                <a:ea typeface="Verdana" pitchFamily="34" charset="0"/>
                <a:cs typeface="Verdana" pitchFamily="34" charset="0"/>
              </a:rPr>
              <a:t>Alberto evidentemente no fue capaz de procesar la información dada en el relato.</a:t>
            </a:r>
          </a:p>
        </p:txBody>
      </p:sp>
    </p:spTree>
    <p:extLst>
      <p:ext uri="{BB962C8B-B14F-4D97-AF65-F5344CB8AC3E}">
        <p14:creationId xmlns="" xmlns:p14="http://schemas.microsoft.com/office/powerpoint/2010/main" val="36880229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96752"/>
            <a:ext cx="7772400" cy="1362075"/>
          </a:xfrm>
        </p:spPr>
        <p:txBody>
          <a:bodyPr>
            <a:normAutofit fontScale="90000"/>
          </a:bodyPr>
          <a:lstStyle/>
          <a:p>
            <a:r>
              <a:rPr lang="es-MX" dirty="0" smtClean="0"/>
              <a:t>¿Qué pasó después de que Teresa le explicó el significado de las palabras que no conocía?</a:t>
            </a:r>
            <a:endParaRPr lang="es-MX" dirty="0"/>
          </a:p>
        </p:txBody>
      </p:sp>
      <p:sp>
        <p:nvSpPr>
          <p:cNvPr id="3" name="2 Marcador de texto"/>
          <p:cNvSpPr>
            <a:spLocks noGrp="1"/>
          </p:cNvSpPr>
          <p:nvPr>
            <p:ph type="body" idx="1"/>
          </p:nvPr>
        </p:nvSpPr>
        <p:spPr>
          <a:xfrm>
            <a:off x="722313" y="2954834"/>
            <a:ext cx="7772400" cy="2850430"/>
          </a:xfrm>
        </p:spPr>
        <p:txBody>
          <a:bodyPr>
            <a:noAutofit/>
          </a:bodyPr>
          <a:lstStyle/>
          <a:p>
            <a:pPr algn="just"/>
            <a:r>
              <a:rPr lang="es-MX" sz="3200" dirty="0" smtClean="0">
                <a:latin typeface="Verdana" pitchFamily="34" charset="0"/>
                <a:ea typeface="Verdana" pitchFamily="34" charset="0"/>
                <a:cs typeface="Verdana" pitchFamily="34" charset="0"/>
              </a:rPr>
              <a:t>Alberto llegó a sentir curiosidad por conocer más acerca de los parapentes. Se entusiasmó y se interesó por el vuelo con planeadores, y por los parapentes.</a:t>
            </a:r>
            <a:endParaRPr lang="es-MX" sz="32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65222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PRACTICA 1</a:t>
            </a:r>
            <a:endParaRPr lang="es-MX" dirty="0"/>
          </a:p>
        </p:txBody>
      </p:sp>
      <p:sp>
        <p:nvSpPr>
          <p:cNvPr id="5" name="4 Marcador de texto"/>
          <p:cNvSpPr>
            <a:spLocks noGrp="1"/>
          </p:cNvSpPr>
          <p:nvPr>
            <p:ph type="body" idx="1"/>
          </p:nvPr>
        </p:nvSpPr>
        <p:spPr>
          <a:xfrm>
            <a:off x="722313" y="2547938"/>
            <a:ext cx="7772400" cy="2897286"/>
          </a:xfrm>
        </p:spPr>
        <p:txBody>
          <a:bodyPr>
            <a:noAutofit/>
          </a:bodyPr>
          <a:lstStyle/>
          <a:p>
            <a:pPr algn="just"/>
            <a:r>
              <a:rPr lang="es-MX" sz="2800" dirty="0" smtClean="0">
                <a:latin typeface="Verdana" pitchFamily="34" charset="0"/>
                <a:ea typeface="Verdana" pitchFamily="34" charset="0"/>
                <a:cs typeface="Verdana" pitchFamily="34" charset="0"/>
              </a:rPr>
              <a:t>Identifica las palabras que se indican entre comillas en la columna de la izquierda, a partir de las características que se describen. Anota el nombre del concepto en el espacio de la derecha que se indica.</a:t>
            </a:r>
            <a:endParaRPr lang="es-MX" sz="28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4386878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0"/>
            <a:ext cx="8784976" cy="2276872"/>
          </a:xfrm>
        </p:spPr>
        <p:txBody>
          <a:bodyPr anchor="ctr">
            <a:normAutofit fontScale="90000"/>
          </a:bodyPr>
          <a:lstStyle/>
          <a:p>
            <a:r>
              <a:rPr lang="es-MX" sz="2400" b="1" dirty="0" smtClean="0"/>
              <a:t>	</a:t>
            </a:r>
            <a:r>
              <a:rPr lang="es-MX" sz="1800" b="1" dirty="0" smtClean="0"/>
              <a:t>Descripción				Nombre del concepto</a:t>
            </a:r>
            <a:r>
              <a:rPr lang="es-MX" sz="1800" dirty="0" smtClean="0"/>
              <a:t/>
            </a:r>
            <a:br>
              <a:rPr lang="es-MX" sz="1800" dirty="0" smtClean="0"/>
            </a:br>
            <a:r>
              <a:rPr lang="es-MX" sz="1800" dirty="0" smtClean="0"/>
              <a:t> </a:t>
            </a:r>
            <a:r>
              <a:rPr lang="es-MX" sz="2000" dirty="0" smtClean="0"/>
              <a:t>1.1 Un *</a:t>
            </a:r>
            <a:r>
              <a:rPr lang="es-MX" sz="2000" dirty="0" err="1" smtClean="0"/>
              <a:t>toto</a:t>
            </a:r>
            <a:r>
              <a:rPr lang="es-MX" sz="2000" dirty="0" smtClean="0"/>
              <a:t>* es un objeto que tiene cuatro</a:t>
            </a:r>
            <a:br>
              <a:rPr lang="es-MX" sz="2000" dirty="0" smtClean="0"/>
            </a:br>
            <a:r>
              <a:rPr lang="es-MX" sz="2000" dirty="0" smtClean="0"/>
              <a:t>dientes, un mango para agarrarlo y que sirve</a:t>
            </a:r>
            <a:br>
              <a:rPr lang="es-MX" sz="2000" dirty="0" smtClean="0"/>
            </a:br>
            <a:r>
              <a:rPr lang="es-MX" sz="2000" dirty="0" smtClean="0"/>
              <a:t>para sujetar los alimentos.				</a:t>
            </a:r>
            <a:r>
              <a:rPr lang="es-MX" sz="2000" smtClean="0"/>
              <a:t>_________________________</a:t>
            </a:r>
            <a:r>
              <a:rPr lang="es-MX" sz="2000" dirty="0" smtClean="0"/>
              <a:t/>
            </a:r>
            <a:br>
              <a:rPr lang="es-MX" sz="2000" dirty="0" smtClean="0"/>
            </a:br>
            <a:r>
              <a:rPr lang="es-MX" sz="2000" dirty="0" smtClean="0"/>
              <a:t>1.11 *Dota* es toda causa capaz de alterar el</a:t>
            </a:r>
            <a:br>
              <a:rPr lang="es-MX" sz="2000" dirty="0" smtClean="0"/>
            </a:br>
            <a:r>
              <a:rPr lang="es-MX" sz="2000" dirty="0" smtClean="0"/>
              <a:t>estado de reposo o movimiento de un cuerpo o</a:t>
            </a:r>
            <a:br>
              <a:rPr lang="es-MX" sz="2000" dirty="0" smtClean="0"/>
            </a:br>
            <a:r>
              <a:rPr lang="es-MX" sz="2000" dirty="0" smtClean="0"/>
              <a:t>de producir deformaciones del mismo.	</a:t>
            </a:r>
            <a:r>
              <a:rPr lang="es-MX" sz="2000" smtClean="0"/>
              <a:t>	__________________________</a:t>
            </a:r>
            <a:endParaRPr lang="es-MX" sz="2000" dirty="0"/>
          </a:p>
        </p:txBody>
      </p:sp>
      <p:sp>
        <p:nvSpPr>
          <p:cNvPr id="6" name="3 Título"/>
          <p:cNvSpPr txBox="1">
            <a:spLocks/>
          </p:cNvSpPr>
          <p:nvPr/>
        </p:nvSpPr>
        <p:spPr>
          <a:xfrm>
            <a:off x="251520" y="2564904"/>
            <a:ext cx="8784976" cy="4176464"/>
          </a:xfrm>
          <a:prstGeom prst="rect">
            <a:avLst/>
          </a:prstGeom>
        </p:spPr>
        <p:txBody>
          <a:bodyPr bIns="91440" anchor="t" anchorCtr="0">
            <a:normAutofit lnSpcReduction="10000"/>
          </a:bodyPr>
          <a:lstStyle>
            <a:lvl1pPr algn="l" rtl="0" eaLnBrk="1" latinLnBrk="0" hangingPunct="1">
              <a:spcBef>
                <a:spcPct val="0"/>
              </a:spcBef>
              <a:buNone/>
              <a:defRPr kumimoji="0" sz="4000" b="0" kern="1200" cap="none">
                <a:solidFill>
                  <a:schemeClr val="tx2"/>
                </a:solidFill>
                <a:latin typeface="+mj-lt"/>
                <a:ea typeface="+mj-ea"/>
                <a:cs typeface="+mj-cs"/>
              </a:defRPr>
            </a:lvl1pPr>
          </a:lstStyle>
          <a:p>
            <a:r>
              <a:rPr lang="es-MX" sz="1800" dirty="0" smtClean="0"/>
              <a:t>1.2 Un *</a:t>
            </a:r>
            <a:r>
              <a:rPr lang="es-MX" sz="1800" dirty="0" err="1" smtClean="0"/>
              <a:t>lano</a:t>
            </a:r>
            <a:r>
              <a:rPr lang="es-MX" sz="1800" dirty="0" smtClean="0"/>
              <a:t>* es un aparato que sirve para</a:t>
            </a:r>
            <a:br>
              <a:rPr lang="es-MX" sz="1800" dirty="0" smtClean="0"/>
            </a:br>
            <a:r>
              <a:rPr lang="es-MX" sz="1800" dirty="0" err="1" smtClean="0"/>
              <a:t>oir</a:t>
            </a:r>
            <a:r>
              <a:rPr lang="es-MX" sz="1800" dirty="0" smtClean="0"/>
              <a:t> música y para grabar sonidos.			_________________________</a:t>
            </a:r>
          </a:p>
          <a:p>
            <a:endParaRPr lang="es-MX" sz="1800" dirty="0" smtClean="0"/>
          </a:p>
          <a:p>
            <a:r>
              <a:rPr lang="es-MX" sz="1800" dirty="0" smtClean="0"/>
              <a:t>1.3 Una *</a:t>
            </a:r>
            <a:r>
              <a:rPr lang="es-MX" sz="1800" dirty="0" err="1" smtClean="0"/>
              <a:t>casionda</a:t>
            </a:r>
            <a:r>
              <a:rPr lang="es-MX" sz="1800" dirty="0" smtClean="0"/>
              <a:t>* es un aparato que tiene una</a:t>
            </a:r>
          </a:p>
          <a:p>
            <a:r>
              <a:rPr lang="es-MX" sz="1800" dirty="0" smtClean="0"/>
              <a:t>base sólida con un motor en su interior; tiene un</a:t>
            </a:r>
          </a:p>
          <a:p>
            <a:r>
              <a:rPr lang="es-MX" sz="1800" dirty="0"/>
              <a:t>s</a:t>
            </a:r>
            <a:r>
              <a:rPr lang="es-MX" sz="1800" dirty="0" smtClean="0"/>
              <a:t>u interior; tiene un eje que se comunica con un</a:t>
            </a:r>
          </a:p>
          <a:p>
            <a:r>
              <a:rPr lang="es-MX" sz="1800" dirty="0" smtClean="0"/>
              <a:t>vaso plástico o de vidrio, el cual está provisto de</a:t>
            </a:r>
          </a:p>
          <a:p>
            <a:r>
              <a:rPr lang="es-MX" sz="1800" dirty="0" smtClean="0"/>
              <a:t>unas cuchillas que sirven para triturar alimentos.	_________________________</a:t>
            </a:r>
          </a:p>
          <a:p>
            <a:endParaRPr lang="es-MX" sz="1800" dirty="0"/>
          </a:p>
          <a:p>
            <a:r>
              <a:rPr lang="es-MX" sz="1800" dirty="0" smtClean="0"/>
              <a:t>1.4 Un *tepe* es un objeto de forma rectangular</a:t>
            </a:r>
          </a:p>
          <a:p>
            <a:r>
              <a:rPr lang="es-MX" sz="1800" dirty="0" smtClean="0"/>
              <a:t>formado por un legado de hojas en blanco que se</a:t>
            </a:r>
          </a:p>
          <a:p>
            <a:r>
              <a:rPr lang="es-MX" sz="1800" dirty="0"/>
              <a:t>u</a:t>
            </a:r>
            <a:r>
              <a:rPr lang="es-MX" sz="1800" dirty="0" smtClean="0"/>
              <a:t>san para hacer anotaciones.			_________________________</a:t>
            </a:r>
          </a:p>
          <a:p>
            <a:endParaRPr lang="es-MX" sz="1800" dirty="0"/>
          </a:p>
          <a:p>
            <a:r>
              <a:rPr lang="es-MX" sz="1800" dirty="0" smtClean="0"/>
              <a:t>1.5 Un *tese* es un tipo de símbolo matemático,</a:t>
            </a:r>
          </a:p>
          <a:p>
            <a:r>
              <a:rPr lang="es-MX" sz="1800" dirty="0"/>
              <a:t>q</a:t>
            </a:r>
            <a:r>
              <a:rPr lang="es-MX" sz="1800" dirty="0" smtClean="0"/>
              <a:t>ue se usa para representar la cantidad de unidades</a:t>
            </a:r>
          </a:p>
          <a:p>
            <a:r>
              <a:rPr lang="es-MX" sz="1800" dirty="0"/>
              <a:t>d</a:t>
            </a:r>
            <a:r>
              <a:rPr lang="es-MX" sz="1800" dirty="0" smtClean="0"/>
              <a:t>e un conjunto.					_________________________</a:t>
            </a:r>
            <a:endParaRPr lang="es-MX" sz="1800" dirty="0"/>
          </a:p>
        </p:txBody>
      </p:sp>
    </p:spTree>
    <p:extLst>
      <p:ext uri="{BB962C8B-B14F-4D97-AF65-F5344CB8AC3E}">
        <p14:creationId xmlns="" xmlns:p14="http://schemas.microsoft.com/office/powerpoint/2010/main" val="14304782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9512" y="188640"/>
            <a:ext cx="8784976" cy="2088232"/>
          </a:xfrm>
        </p:spPr>
        <p:txBody>
          <a:bodyPr anchor="ctr">
            <a:normAutofit/>
          </a:bodyPr>
          <a:lstStyle/>
          <a:p>
            <a:r>
              <a:rPr lang="es-MX" sz="2400" b="1" dirty="0" smtClean="0"/>
              <a:t>	</a:t>
            </a:r>
            <a:r>
              <a:rPr lang="es-MX" sz="1800" b="1" dirty="0" smtClean="0"/>
              <a:t>Descripción				Nombre del concepto</a:t>
            </a:r>
            <a:r>
              <a:rPr lang="es-MX" sz="1800" dirty="0" smtClean="0"/>
              <a:t/>
            </a:r>
            <a:br>
              <a:rPr lang="es-MX" sz="1800" dirty="0" smtClean="0"/>
            </a:br>
            <a:r>
              <a:rPr lang="es-MX" sz="1800" dirty="0"/>
              <a:t/>
            </a:r>
            <a:br>
              <a:rPr lang="es-MX" sz="1800" dirty="0"/>
            </a:br>
            <a:r>
              <a:rPr lang="es-MX" sz="1800" dirty="0" smtClean="0"/>
              <a:t> 1.6 Una *</a:t>
            </a:r>
            <a:r>
              <a:rPr lang="es-MX" sz="1800" dirty="0" err="1" smtClean="0"/>
              <a:t>dor</a:t>
            </a:r>
            <a:r>
              <a:rPr lang="es-MX" sz="1800" dirty="0" smtClean="0"/>
              <a:t>* es un producto de las plantas, que</a:t>
            </a:r>
            <a:br>
              <a:rPr lang="es-MX" sz="1800" dirty="0" smtClean="0"/>
            </a:br>
            <a:r>
              <a:rPr lang="es-MX" sz="1800" dirty="0" smtClean="0"/>
              <a:t>tiene pétalos coloreados y órganos reproductores.</a:t>
            </a:r>
            <a:br>
              <a:rPr lang="es-MX" sz="1800" dirty="0" smtClean="0"/>
            </a:br>
            <a:r>
              <a:rPr lang="es-MX" sz="1800" dirty="0" smtClean="0"/>
              <a:t>Se usan como ornamento, también las hay medicina-</a:t>
            </a:r>
            <a:br>
              <a:rPr lang="es-MX" sz="1800" dirty="0" smtClean="0"/>
            </a:br>
            <a:r>
              <a:rPr lang="es-MX" sz="1800" dirty="0" smtClean="0"/>
              <a:t>les y alimenticias.					</a:t>
            </a:r>
            <a:r>
              <a:rPr lang="es-MX" sz="2400" dirty="0" smtClean="0"/>
              <a:t>___________________</a:t>
            </a:r>
            <a:endParaRPr lang="es-MX" sz="2400" dirty="0"/>
          </a:p>
        </p:txBody>
      </p:sp>
      <p:sp>
        <p:nvSpPr>
          <p:cNvPr id="6" name="3 Título"/>
          <p:cNvSpPr txBox="1">
            <a:spLocks/>
          </p:cNvSpPr>
          <p:nvPr/>
        </p:nvSpPr>
        <p:spPr>
          <a:xfrm>
            <a:off x="251520" y="2564904"/>
            <a:ext cx="8784976" cy="4176464"/>
          </a:xfrm>
          <a:prstGeom prst="rect">
            <a:avLst/>
          </a:prstGeom>
        </p:spPr>
        <p:txBody>
          <a:bodyPr bIns="91440" anchor="t" anchorCtr="0">
            <a:normAutofit fontScale="92500" lnSpcReduction="10000"/>
          </a:bodyPr>
          <a:lstStyle>
            <a:lvl1pPr algn="l" rtl="0" eaLnBrk="1" latinLnBrk="0" hangingPunct="1">
              <a:spcBef>
                <a:spcPct val="0"/>
              </a:spcBef>
              <a:buNone/>
              <a:defRPr kumimoji="0" sz="4000" b="0" kern="1200" cap="none">
                <a:solidFill>
                  <a:schemeClr val="tx2"/>
                </a:solidFill>
                <a:latin typeface="+mj-lt"/>
                <a:ea typeface="+mj-ea"/>
                <a:cs typeface="+mj-cs"/>
              </a:defRPr>
            </a:lvl1pPr>
          </a:lstStyle>
          <a:p>
            <a:r>
              <a:rPr lang="es-MX" sz="1900" dirty="0" smtClean="0"/>
              <a:t>1.7 La *</a:t>
            </a:r>
            <a:r>
              <a:rPr lang="es-MX" sz="1900" dirty="0" err="1" smtClean="0"/>
              <a:t>dorra</a:t>
            </a:r>
            <a:r>
              <a:rPr lang="es-MX" sz="1900" dirty="0" smtClean="0"/>
              <a:t>* es un acontecimiento que  desarrolla</a:t>
            </a:r>
          </a:p>
          <a:p>
            <a:r>
              <a:rPr lang="es-MX" sz="1900" dirty="0"/>
              <a:t>v</a:t>
            </a:r>
            <a:r>
              <a:rPr lang="es-MX" sz="1900" dirty="0" smtClean="0"/>
              <a:t>iolencia y que se origina como consecuencia de</a:t>
            </a:r>
          </a:p>
          <a:p>
            <a:r>
              <a:rPr lang="es-MX" sz="1900" dirty="0"/>
              <a:t>c</a:t>
            </a:r>
            <a:r>
              <a:rPr lang="es-MX" sz="1900" dirty="0" smtClean="0"/>
              <a:t>onflictos entre pueblos o países.</a:t>
            </a:r>
            <a:r>
              <a:rPr lang="es-MX" sz="1800" dirty="0" smtClean="0"/>
              <a:t>			__________________________</a:t>
            </a:r>
          </a:p>
          <a:p>
            <a:endParaRPr lang="es-MX" sz="1800" dirty="0" smtClean="0"/>
          </a:p>
          <a:p>
            <a:r>
              <a:rPr lang="es-MX" sz="1900" dirty="0" smtClean="0"/>
              <a:t>1.8 Los *</a:t>
            </a:r>
            <a:r>
              <a:rPr lang="es-MX" sz="1900" dirty="0" err="1" smtClean="0"/>
              <a:t>dintes</a:t>
            </a:r>
            <a:r>
              <a:rPr lang="es-MX" sz="1900" dirty="0" smtClean="0"/>
              <a:t>* son agregados de sustancias que se </a:t>
            </a:r>
          </a:p>
          <a:p>
            <a:r>
              <a:rPr lang="es-MX" sz="1900" dirty="0"/>
              <a:t>p</a:t>
            </a:r>
            <a:r>
              <a:rPr lang="es-MX" sz="1900" dirty="0" smtClean="0"/>
              <a:t>reparan y se ingieren para suministrar al organismo</a:t>
            </a:r>
          </a:p>
          <a:p>
            <a:r>
              <a:rPr lang="es-MX" sz="1900" dirty="0" smtClean="0"/>
              <a:t>la energía que requiere para subsistir</a:t>
            </a:r>
            <a:r>
              <a:rPr lang="es-MX" sz="1800" dirty="0" smtClean="0"/>
              <a:t>. 		_________________________</a:t>
            </a:r>
          </a:p>
          <a:p>
            <a:endParaRPr lang="es-MX" sz="1800" dirty="0"/>
          </a:p>
          <a:p>
            <a:r>
              <a:rPr lang="es-MX" sz="1900" dirty="0" smtClean="0"/>
              <a:t>1.9 Una *tola* es un escrito que generalmente rima,</a:t>
            </a:r>
          </a:p>
          <a:p>
            <a:r>
              <a:rPr lang="es-MX" sz="1900" dirty="0" smtClean="0"/>
              <a:t>que expresa el sentimiento y la creatividad del autor</a:t>
            </a:r>
          </a:p>
          <a:p>
            <a:r>
              <a:rPr lang="es-MX" sz="1900" dirty="0"/>
              <a:t>y</a:t>
            </a:r>
            <a:r>
              <a:rPr lang="es-MX" sz="1900" dirty="0" smtClean="0"/>
              <a:t> que representa una forma de expresión literaria.	</a:t>
            </a:r>
            <a:r>
              <a:rPr lang="es-MX" sz="1800" dirty="0" smtClean="0"/>
              <a:t>_________________________</a:t>
            </a:r>
          </a:p>
          <a:p>
            <a:endParaRPr lang="es-MX" sz="1800" dirty="0"/>
          </a:p>
          <a:p>
            <a:r>
              <a:rPr lang="es-MX" sz="1800" dirty="0" smtClean="0"/>
              <a:t>1.10 Los *</a:t>
            </a:r>
            <a:r>
              <a:rPr lang="es-MX" sz="1800" dirty="0" err="1" smtClean="0"/>
              <a:t>betes</a:t>
            </a:r>
            <a:r>
              <a:rPr lang="es-MX" sz="1800" dirty="0" smtClean="0"/>
              <a:t>* son regiones cubiertas de árboles</a:t>
            </a:r>
          </a:p>
          <a:p>
            <a:r>
              <a:rPr lang="es-MX" sz="1800" dirty="0"/>
              <a:t>f</a:t>
            </a:r>
            <a:r>
              <a:rPr lang="es-MX" sz="1800" dirty="0" smtClean="0"/>
              <a:t>rondosos y elevados, con infinidad de plantas trepa-</a:t>
            </a:r>
          </a:p>
          <a:p>
            <a:r>
              <a:rPr lang="es-MX" sz="1800" dirty="0"/>
              <a:t>d</a:t>
            </a:r>
            <a:r>
              <a:rPr lang="es-MX" sz="1800" dirty="0" smtClean="0"/>
              <a:t>oras y parásitas que se encuentran en regiones </a:t>
            </a:r>
          </a:p>
          <a:p>
            <a:r>
              <a:rPr lang="es-MX" sz="1800" dirty="0" smtClean="0"/>
              <a:t>Tropicales y que son fuentes de oxígeno para el hombre.	_________________________</a:t>
            </a:r>
            <a:endParaRPr lang="es-MX" sz="1800" dirty="0"/>
          </a:p>
        </p:txBody>
      </p:sp>
    </p:spTree>
    <p:extLst>
      <p:ext uri="{BB962C8B-B14F-4D97-AF65-F5344CB8AC3E}">
        <p14:creationId xmlns="" xmlns:p14="http://schemas.microsoft.com/office/powerpoint/2010/main" val="29629856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PRACTICA 2</a:t>
            </a:r>
            <a:endParaRPr lang="es-MX" dirty="0"/>
          </a:p>
        </p:txBody>
      </p:sp>
      <p:sp>
        <p:nvSpPr>
          <p:cNvPr id="5" name="4 Marcador de texto"/>
          <p:cNvSpPr>
            <a:spLocks noGrp="1"/>
          </p:cNvSpPr>
          <p:nvPr>
            <p:ph type="body" idx="1"/>
          </p:nvPr>
        </p:nvSpPr>
        <p:spPr>
          <a:xfrm>
            <a:off x="722313" y="2547938"/>
            <a:ext cx="7772400" cy="2897286"/>
          </a:xfrm>
        </p:spPr>
        <p:txBody>
          <a:bodyPr>
            <a:noAutofit/>
          </a:bodyPr>
          <a:lstStyle/>
          <a:p>
            <a:pPr algn="just"/>
            <a:r>
              <a:rPr lang="es-MX" sz="2800" dirty="0" smtClean="0">
                <a:latin typeface="Verdana" pitchFamily="34" charset="0"/>
                <a:ea typeface="Verdana" pitchFamily="34" charset="0"/>
                <a:cs typeface="Verdana" pitchFamily="34" charset="0"/>
              </a:rPr>
              <a:t>Elabora una descripción de las características de un objeto o situación desconocida y preséntala para que tus compañeros la identifiquen.</a:t>
            </a:r>
          </a:p>
          <a:p>
            <a:pPr algn="just"/>
            <a:r>
              <a:rPr lang="es-MX" sz="2800" dirty="0" smtClean="0">
                <a:latin typeface="Verdana" pitchFamily="34" charset="0"/>
                <a:ea typeface="Verdana" pitchFamily="34" charset="0"/>
                <a:cs typeface="Verdana" pitchFamily="34" charset="0"/>
              </a:rPr>
              <a:t>Descripción				Nombre del 						   concepto</a:t>
            </a:r>
            <a:endParaRPr lang="es-MX" sz="2800" dirty="0">
              <a:latin typeface="Verdana" pitchFamily="34" charset="0"/>
              <a:ea typeface="Verdana" pitchFamily="34" charset="0"/>
              <a:cs typeface="Verdana" pitchFamily="34" charset="0"/>
            </a:endParaRPr>
          </a:p>
        </p:txBody>
      </p:sp>
      <p:cxnSp>
        <p:nvCxnSpPr>
          <p:cNvPr id="3" name="2 Conector recto"/>
          <p:cNvCxnSpPr/>
          <p:nvPr/>
        </p:nvCxnSpPr>
        <p:spPr>
          <a:xfrm>
            <a:off x="755576" y="5229200"/>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5 Conector recto"/>
          <p:cNvCxnSpPr/>
          <p:nvPr/>
        </p:nvCxnSpPr>
        <p:spPr>
          <a:xfrm>
            <a:off x="755576" y="5661248"/>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755576" y="6165304"/>
            <a:ext cx="36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7 Conector recto"/>
          <p:cNvCxnSpPr/>
          <p:nvPr/>
        </p:nvCxnSpPr>
        <p:spPr>
          <a:xfrm>
            <a:off x="5436096" y="5949280"/>
            <a:ext cx="3600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1275322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LOS ANTÓNIMOS</a:t>
            </a:r>
            <a:endParaRPr lang="es-MX" dirty="0"/>
          </a:p>
        </p:txBody>
      </p:sp>
      <p:pic>
        <p:nvPicPr>
          <p:cNvPr id="3" name="2 Imagen"/>
          <p:cNvPicPr/>
          <p:nvPr/>
        </p:nvPicPr>
        <p:blipFill>
          <a:blip r:embed="rId2" cstate="print"/>
          <a:srcRect/>
          <a:stretch>
            <a:fillRect/>
          </a:stretch>
        </p:blipFill>
        <p:spPr bwMode="auto">
          <a:xfrm rot="20761690">
            <a:off x="1171347" y="3612134"/>
            <a:ext cx="2880320" cy="2604011"/>
          </a:xfrm>
          <a:prstGeom prst="rect">
            <a:avLst/>
          </a:prstGeom>
          <a:ln>
            <a:noFill/>
          </a:ln>
          <a:effectLst>
            <a:softEdge rad="112500"/>
          </a:effectLst>
        </p:spPr>
      </p:pic>
      <p:pic>
        <p:nvPicPr>
          <p:cNvPr id="5" name="4 Imagen"/>
          <p:cNvPicPr/>
          <p:nvPr/>
        </p:nvPicPr>
        <p:blipFill>
          <a:blip r:embed="rId3" cstate="print"/>
          <a:srcRect/>
          <a:stretch>
            <a:fillRect/>
          </a:stretch>
        </p:blipFill>
        <p:spPr bwMode="auto">
          <a:xfrm rot="1790728">
            <a:off x="5148064" y="3717032"/>
            <a:ext cx="2736304" cy="2520280"/>
          </a:xfrm>
          <a:prstGeom prst="rect">
            <a:avLst/>
          </a:prstGeom>
          <a:ln>
            <a:noFill/>
          </a:ln>
          <a:effectLst>
            <a:softEdge rad="112500"/>
          </a:effectLst>
        </p:spPr>
      </p:pic>
    </p:spTree>
    <p:extLst>
      <p:ext uri="{BB962C8B-B14F-4D97-AF65-F5344CB8AC3E}">
        <p14:creationId xmlns="" xmlns:p14="http://schemas.microsoft.com/office/powerpoint/2010/main" val="417458512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Consideremos los siguientes pares de palabras:</a:t>
            </a:r>
            <a:endParaRPr lang="es-MX" dirty="0"/>
          </a:p>
        </p:txBody>
      </p:sp>
      <p:sp>
        <p:nvSpPr>
          <p:cNvPr id="5" name="4 Marcador de texto"/>
          <p:cNvSpPr>
            <a:spLocks noGrp="1"/>
          </p:cNvSpPr>
          <p:nvPr>
            <p:ph type="body" idx="1"/>
          </p:nvPr>
        </p:nvSpPr>
        <p:spPr>
          <a:xfrm>
            <a:off x="722313" y="2547938"/>
            <a:ext cx="7772400" cy="2897286"/>
          </a:xfrm>
        </p:spPr>
        <p:txBody>
          <a:bodyPr>
            <a:noAutofit/>
          </a:bodyPr>
          <a:lstStyle/>
          <a:p>
            <a:pPr algn="just"/>
            <a:r>
              <a:rPr lang="es-MX" sz="2800" dirty="0" smtClean="0">
                <a:latin typeface="Verdana" pitchFamily="34" charset="0"/>
                <a:ea typeface="Verdana" pitchFamily="34" charset="0"/>
                <a:cs typeface="Verdana" pitchFamily="34" charset="0"/>
              </a:rPr>
              <a:t>Alborotar				Apaciguar</a:t>
            </a:r>
          </a:p>
          <a:p>
            <a:pPr algn="just"/>
            <a:r>
              <a:rPr lang="es-MX" sz="2800" dirty="0" smtClean="0">
                <a:latin typeface="Verdana" pitchFamily="34" charset="0"/>
                <a:ea typeface="Verdana" pitchFamily="34" charset="0"/>
                <a:cs typeface="Verdana" pitchFamily="34" charset="0"/>
              </a:rPr>
              <a:t>Agradable				Desagradable</a:t>
            </a:r>
          </a:p>
          <a:p>
            <a:pPr algn="just"/>
            <a:r>
              <a:rPr lang="es-MX" sz="2800" dirty="0" smtClean="0">
                <a:latin typeface="Verdana" pitchFamily="34" charset="0"/>
                <a:ea typeface="Verdana" pitchFamily="34" charset="0"/>
                <a:cs typeface="Verdana" pitchFamily="34" charset="0"/>
              </a:rPr>
              <a:t>Arriba				Abajo</a:t>
            </a:r>
            <a:endParaRPr lang="es-MX" sz="28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95926052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MX" dirty="0" smtClean="0"/>
              <a:t>ANTÓNIMOS</a:t>
            </a:r>
            <a:endParaRPr lang="es-MX" dirty="0"/>
          </a:p>
        </p:txBody>
      </p:sp>
      <p:sp>
        <p:nvSpPr>
          <p:cNvPr id="5" name="4 Marcador de texto"/>
          <p:cNvSpPr>
            <a:spLocks noGrp="1"/>
          </p:cNvSpPr>
          <p:nvPr>
            <p:ph type="body" idx="1"/>
          </p:nvPr>
        </p:nvSpPr>
        <p:spPr>
          <a:xfrm>
            <a:off x="395536" y="2547938"/>
            <a:ext cx="8242176" cy="3977406"/>
          </a:xfrm>
        </p:spPr>
        <p:txBody>
          <a:bodyPr>
            <a:noAutofit/>
          </a:bodyPr>
          <a:lstStyle/>
          <a:p>
            <a:pPr algn="just"/>
            <a:r>
              <a:rPr lang="es-MX" sz="2800" dirty="0" smtClean="0">
                <a:latin typeface="Verdana" pitchFamily="34" charset="0"/>
                <a:ea typeface="Verdana" pitchFamily="34" charset="0"/>
                <a:cs typeface="Verdana" pitchFamily="34" charset="0"/>
              </a:rPr>
              <a:t>Se dice de las palabras que expresan ideas opuestas o contrarias.</a:t>
            </a:r>
          </a:p>
          <a:p>
            <a:pPr algn="just"/>
            <a:r>
              <a:rPr lang="es-MX" sz="2800" dirty="0" smtClean="0">
                <a:latin typeface="Verdana" pitchFamily="34" charset="0"/>
                <a:ea typeface="Verdana" pitchFamily="34" charset="0"/>
                <a:cs typeface="Verdana" pitchFamily="34" charset="0"/>
              </a:rPr>
              <a:t>Ejemplo: claro		oscuro</a:t>
            </a:r>
          </a:p>
          <a:p>
            <a:pPr algn="just"/>
            <a:r>
              <a:rPr lang="es-MX" sz="2800" dirty="0" smtClean="0">
                <a:latin typeface="Verdana" pitchFamily="34" charset="0"/>
                <a:ea typeface="Verdana" pitchFamily="34" charset="0"/>
                <a:cs typeface="Verdana" pitchFamily="34" charset="0"/>
              </a:rPr>
              <a:t>             Antes 	después</a:t>
            </a:r>
          </a:p>
          <a:p>
            <a:pPr algn="just"/>
            <a:r>
              <a:rPr lang="es-MX" sz="2800" dirty="0" smtClean="0">
                <a:latin typeface="Verdana" pitchFamily="34" charset="0"/>
                <a:ea typeface="Verdana" pitchFamily="34" charset="0"/>
                <a:cs typeface="Verdana" pitchFamily="34" charset="0"/>
              </a:rPr>
              <a:t>             Virtud		vicio</a:t>
            </a:r>
          </a:p>
          <a:p>
            <a:pPr algn="just"/>
            <a:r>
              <a:rPr lang="es-MX" sz="2800" dirty="0" smtClean="0">
                <a:latin typeface="Verdana" pitchFamily="34" charset="0"/>
                <a:ea typeface="Verdana" pitchFamily="34" charset="0"/>
                <a:cs typeface="Verdana" pitchFamily="34" charset="0"/>
              </a:rPr>
              <a:t>El vocablo antónimo proviene del griego </a:t>
            </a:r>
            <a:r>
              <a:rPr lang="es-MX" sz="2800" dirty="0" smtClean="0">
                <a:solidFill>
                  <a:srgbClr val="FF0000"/>
                </a:solidFill>
                <a:latin typeface="Verdana" pitchFamily="34" charset="0"/>
                <a:ea typeface="Verdana" pitchFamily="34" charset="0"/>
                <a:cs typeface="Verdana" pitchFamily="34" charset="0"/>
              </a:rPr>
              <a:t>anti</a:t>
            </a:r>
            <a:r>
              <a:rPr lang="es-MX" sz="2800" dirty="0" smtClean="0">
                <a:latin typeface="Verdana" pitchFamily="34" charset="0"/>
                <a:ea typeface="Verdana" pitchFamily="34" charset="0"/>
                <a:cs typeface="Verdana" pitchFamily="34" charset="0"/>
              </a:rPr>
              <a:t> que quiere decir contra y la raíz </a:t>
            </a:r>
            <a:r>
              <a:rPr lang="es-MX" sz="2800" dirty="0" err="1" smtClean="0">
                <a:solidFill>
                  <a:srgbClr val="FF0000"/>
                </a:solidFill>
                <a:latin typeface="Verdana" pitchFamily="34" charset="0"/>
                <a:ea typeface="Verdana" pitchFamily="34" charset="0"/>
                <a:cs typeface="Verdana" pitchFamily="34" charset="0"/>
              </a:rPr>
              <a:t>onoma</a:t>
            </a:r>
            <a:r>
              <a:rPr lang="es-MX" sz="2800" dirty="0" smtClean="0">
                <a:latin typeface="Verdana" pitchFamily="34" charset="0"/>
                <a:ea typeface="Verdana" pitchFamily="34" charset="0"/>
                <a:cs typeface="Verdana" pitchFamily="34" charset="0"/>
              </a:rPr>
              <a:t> que significa nombre.</a:t>
            </a:r>
          </a:p>
          <a:p>
            <a:pPr algn="just"/>
            <a:r>
              <a:rPr lang="es-MX" sz="2800" dirty="0">
                <a:latin typeface="Verdana" pitchFamily="34" charset="0"/>
                <a:ea typeface="Verdana" pitchFamily="34" charset="0"/>
                <a:cs typeface="Verdana" pitchFamily="34" charset="0"/>
              </a:rPr>
              <a:t>	</a:t>
            </a:r>
          </a:p>
        </p:txBody>
      </p:sp>
    </p:spTree>
    <p:extLst>
      <p:ext uri="{BB962C8B-B14F-4D97-AF65-F5344CB8AC3E}">
        <p14:creationId xmlns="" xmlns:p14="http://schemas.microsoft.com/office/powerpoint/2010/main" val="4154983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Definiciones Preliminares</a:t>
            </a:r>
            <a:endParaRPr lang="es-MX" dirty="0"/>
          </a:p>
        </p:txBody>
      </p:sp>
      <p:sp>
        <p:nvSpPr>
          <p:cNvPr id="6" name="5 Rectángulo"/>
          <p:cNvSpPr/>
          <p:nvPr/>
        </p:nvSpPr>
        <p:spPr>
          <a:xfrm>
            <a:off x="323528" y="3212976"/>
            <a:ext cx="8424936" cy="2862322"/>
          </a:xfrm>
          <a:prstGeom prst="rect">
            <a:avLst/>
          </a:prstGeom>
        </p:spPr>
        <p:txBody>
          <a:bodyPr wrap="square">
            <a:spAutoFit/>
          </a:bodyPr>
          <a:lstStyle/>
          <a:p>
            <a:pPr algn="just"/>
            <a:r>
              <a:rPr lang="es-MX" dirty="0" smtClean="0">
                <a:latin typeface="Verdana" pitchFamily="34" charset="0"/>
                <a:ea typeface="Verdana" pitchFamily="34" charset="0"/>
                <a:cs typeface="Verdana" pitchFamily="34" charset="0"/>
              </a:rPr>
              <a:t>Es todo </a:t>
            </a:r>
            <a:r>
              <a:rPr lang="es-MX" b="1" dirty="0" smtClean="0">
                <a:latin typeface="Verdana" pitchFamily="34" charset="0"/>
                <a:ea typeface="Verdana" pitchFamily="34" charset="0"/>
                <a:cs typeface="Verdana" pitchFamily="34" charset="0"/>
              </a:rPr>
              <a:t>intercambio de información</a:t>
            </a:r>
            <a:r>
              <a:rPr lang="es-MX" dirty="0" smtClean="0">
                <a:latin typeface="Verdana" pitchFamily="34" charset="0"/>
                <a:ea typeface="Verdana" pitchFamily="34" charset="0"/>
                <a:cs typeface="Verdana" pitchFamily="34" charset="0"/>
              </a:rPr>
              <a:t> entre dos o más personas, con la finalidad de </a:t>
            </a:r>
            <a:r>
              <a:rPr lang="es-MX" b="1" dirty="0" smtClean="0">
                <a:latin typeface="Verdana" pitchFamily="34" charset="0"/>
                <a:ea typeface="Verdana" pitchFamily="34" charset="0"/>
                <a:cs typeface="Verdana" pitchFamily="34" charset="0"/>
              </a:rPr>
              <a:t>poner en común</a:t>
            </a:r>
            <a:r>
              <a:rPr lang="es-MX" dirty="0" smtClean="0">
                <a:latin typeface="Verdana" pitchFamily="34" charset="0"/>
                <a:ea typeface="Verdana" pitchFamily="34" charset="0"/>
                <a:cs typeface="Verdana" pitchFamily="34" charset="0"/>
              </a:rPr>
              <a:t> sus diferentes puntos de vista.</a:t>
            </a:r>
          </a:p>
          <a:p>
            <a:pPr algn="just"/>
            <a:endParaRPr lang="es-MX" dirty="0" smtClean="0">
              <a:latin typeface="Verdana" pitchFamily="34" charset="0"/>
              <a:ea typeface="Verdana" pitchFamily="34" charset="0"/>
              <a:cs typeface="Verdana" pitchFamily="34" charset="0"/>
            </a:endParaRPr>
          </a:p>
          <a:p>
            <a:pPr algn="just"/>
            <a:r>
              <a:rPr lang="es-ES" dirty="0" smtClean="0">
                <a:latin typeface="Verdana" pitchFamily="34" charset="0"/>
                <a:ea typeface="Verdana" pitchFamily="34" charset="0"/>
                <a:cs typeface="Verdana" pitchFamily="34" charset="0"/>
              </a:rPr>
              <a:t>Desde un punto de vista técnico se entiende por comunicación el hecho que un determinado mensaje originado en el punto A llegue a otro punto determinado B, distante del anterior en el espacio o en el tiempo. La comunicación implica la transmisión de una determinada información.</a:t>
            </a:r>
          </a:p>
          <a:p>
            <a:pPr algn="just"/>
            <a:endParaRPr lang="es-ES" dirty="0">
              <a:latin typeface="Verdana" pitchFamily="34" charset="0"/>
              <a:ea typeface="Verdana" pitchFamily="34" charset="0"/>
              <a:cs typeface="Verdana" pitchFamily="34" charset="0"/>
            </a:endParaRPr>
          </a:p>
          <a:p>
            <a:endParaRPr lang="es-MX"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9823972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MX" dirty="0" smtClean="0"/>
              <a:t>ANTÓNIMOS</a:t>
            </a:r>
            <a:endParaRPr lang="es-MX" dirty="0"/>
          </a:p>
        </p:txBody>
      </p:sp>
      <p:sp>
        <p:nvSpPr>
          <p:cNvPr id="5" name="4 Marcador de texto"/>
          <p:cNvSpPr>
            <a:spLocks noGrp="1"/>
          </p:cNvSpPr>
          <p:nvPr>
            <p:ph type="body" idx="1"/>
          </p:nvPr>
        </p:nvSpPr>
        <p:spPr>
          <a:xfrm>
            <a:off x="722313" y="2547938"/>
            <a:ext cx="7772400" cy="3545358"/>
          </a:xfrm>
        </p:spPr>
        <p:txBody>
          <a:bodyPr>
            <a:noAutofit/>
          </a:bodyPr>
          <a:lstStyle/>
          <a:p>
            <a:pPr algn="just"/>
            <a:r>
              <a:rPr lang="es-MX" sz="2800" dirty="0" smtClean="0">
                <a:latin typeface="Verdana" pitchFamily="34" charset="0"/>
                <a:ea typeface="Verdana" pitchFamily="34" charset="0"/>
                <a:cs typeface="Verdana" pitchFamily="34" charset="0"/>
              </a:rPr>
              <a:t>Son palabras que se refieren a una misma variable, tienen significados opuestos y pertenecen a la misma categoría gramatical.</a:t>
            </a:r>
          </a:p>
          <a:p>
            <a:pPr algn="just"/>
            <a:r>
              <a:rPr lang="es-MX" sz="2800" dirty="0" smtClean="0">
                <a:latin typeface="Verdana" pitchFamily="34" charset="0"/>
                <a:ea typeface="Verdana" pitchFamily="34" charset="0"/>
                <a:cs typeface="Verdana" pitchFamily="34" charset="0"/>
              </a:rPr>
              <a:t>Ejemplo: Duro		blando</a:t>
            </a:r>
          </a:p>
          <a:p>
            <a:pPr algn="just"/>
            <a:r>
              <a:rPr lang="es-MX" sz="2800" dirty="0">
                <a:latin typeface="Verdana" pitchFamily="34" charset="0"/>
                <a:ea typeface="Verdana" pitchFamily="34" charset="0"/>
                <a:cs typeface="Verdana" pitchFamily="34" charset="0"/>
              </a:rPr>
              <a:t>	</a:t>
            </a:r>
            <a:r>
              <a:rPr lang="es-MX" sz="2800" dirty="0" smtClean="0">
                <a:latin typeface="Verdana" pitchFamily="34" charset="0"/>
                <a:ea typeface="Verdana" pitchFamily="34" charset="0"/>
                <a:cs typeface="Verdana" pitchFamily="34" charset="0"/>
              </a:rPr>
              <a:t>	Variable: 		dureza</a:t>
            </a:r>
          </a:p>
          <a:p>
            <a:pPr algn="just"/>
            <a:r>
              <a:rPr lang="es-MX" sz="2800" dirty="0" smtClean="0">
                <a:latin typeface="Verdana" pitchFamily="34" charset="0"/>
                <a:ea typeface="Verdana" pitchFamily="34" charset="0"/>
                <a:cs typeface="Verdana" pitchFamily="34" charset="0"/>
              </a:rPr>
              <a:t>Categoría Gramatical: 	adjetivo</a:t>
            </a:r>
            <a:endParaRPr lang="es-MX" sz="28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0566839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MX" dirty="0" smtClean="0"/>
              <a:t>PRÁCTICA 1</a:t>
            </a:r>
            <a:endParaRPr lang="es-MX" dirty="0"/>
          </a:p>
        </p:txBody>
      </p:sp>
      <p:sp>
        <p:nvSpPr>
          <p:cNvPr id="5" name="4 Marcador de texto"/>
          <p:cNvSpPr>
            <a:spLocks noGrp="1"/>
          </p:cNvSpPr>
          <p:nvPr>
            <p:ph type="body" idx="1"/>
          </p:nvPr>
        </p:nvSpPr>
        <p:spPr>
          <a:xfrm>
            <a:off x="722313" y="2547938"/>
            <a:ext cx="7772400" cy="3545358"/>
          </a:xfrm>
        </p:spPr>
        <p:txBody>
          <a:bodyPr>
            <a:noAutofit/>
          </a:bodyPr>
          <a:lstStyle/>
          <a:p>
            <a:pPr algn="just"/>
            <a:r>
              <a:rPr lang="es-MX" sz="2800" dirty="0" smtClean="0">
                <a:latin typeface="Verdana" pitchFamily="34" charset="0"/>
                <a:ea typeface="Verdana" pitchFamily="34" charset="0"/>
                <a:cs typeface="Verdana" pitchFamily="34" charset="0"/>
              </a:rPr>
              <a:t>Elige el antónimo para cada una de las palabras que se dan a continuación. Subraye la palabra correspondiente; apunte debajo la variable a la cual se refiere cada antónimo y la categoría gramatical a la cual pertenecen.</a:t>
            </a:r>
            <a:endParaRPr lang="es-MX" sz="28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146921752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lstStyle/>
          <a:p>
            <a:r>
              <a:rPr lang="es-MX" dirty="0" smtClean="0"/>
              <a:t>Ejemplos</a:t>
            </a:r>
            <a:endParaRPr lang="es-MX" dirty="0"/>
          </a:p>
        </p:txBody>
      </p:sp>
      <p:sp>
        <p:nvSpPr>
          <p:cNvPr id="3" name="2 Marcador de texto"/>
          <p:cNvSpPr>
            <a:spLocks noGrp="1"/>
          </p:cNvSpPr>
          <p:nvPr>
            <p:ph type="body" idx="1"/>
          </p:nvPr>
        </p:nvSpPr>
        <p:spPr>
          <a:xfrm>
            <a:off x="187995" y="2556421"/>
            <a:ext cx="8640959" cy="3905398"/>
          </a:xfrm>
        </p:spPr>
        <p:txBody>
          <a:bodyPr>
            <a:normAutofit/>
          </a:bodyPr>
          <a:lstStyle/>
          <a:p>
            <a:r>
              <a:rPr lang="es-MX" b="1" dirty="0" smtClean="0"/>
              <a:t>Triste:</a:t>
            </a:r>
          </a:p>
          <a:p>
            <a:r>
              <a:rPr lang="es-MX" dirty="0"/>
              <a:t>	</a:t>
            </a:r>
            <a:r>
              <a:rPr lang="es-MX" dirty="0" smtClean="0"/>
              <a:t>contento	        aburrido       desdichado           	alegre</a:t>
            </a:r>
          </a:p>
          <a:p>
            <a:r>
              <a:rPr lang="es-MX" dirty="0" smtClean="0"/>
              <a:t>Variable: Estado de ánimo</a:t>
            </a:r>
          </a:p>
          <a:p>
            <a:r>
              <a:rPr lang="es-MX" dirty="0" smtClean="0"/>
              <a:t>Categoría gramatical: adjetivo</a:t>
            </a:r>
          </a:p>
          <a:p>
            <a:r>
              <a:rPr lang="es-MX" b="1" dirty="0" smtClean="0"/>
              <a:t>Bonito:</a:t>
            </a:r>
          </a:p>
          <a:p>
            <a:r>
              <a:rPr lang="es-MX" dirty="0"/>
              <a:t>	</a:t>
            </a:r>
            <a:r>
              <a:rPr lang="es-MX" dirty="0" smtClean="0"/>
              <a:t>hermoso	feo	  elegante	atractivo</a:t>
            </a:r>
          </a:p>
          <a:p>
            <a:r>
              <a:rPr lang="es-MX" dirty="0" smtClean="0"/>
              <a:t>Variable: nivel de belleza</a:t>
            </a:r>
          </a:p>
          <a:p>
            <a:r>
              <a:rPr lang="es-MX" dirty="0" smtClean="0"/>
              <a:t>Categoría </a:t>
            </a:r>
            <a:r>
              <a:rPr lang="es-MX" dirty="0"/>
              <a:t>gramatical: adjetivo 	</a:t>
            </a:r>
          </a:p>
        </p:txBody>
      </p:sp>
    </p:spTree>
    <p:extLst>
      <p:ext uri="{BB962C8B-B14F-4D97-AF65-F5344CB8AC3E}">
        <p14:creationId xmlns="" xmlns:p14="http://schemas.microsoft.com/office/powerpoint/2010/main" val="318587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lstStyle/>
          <a:p>
            <a:endParaRPr lang="es-MX" dirty="0"/>
          </a:p>
        </p:txBody>
      </p:sp>
      <p:sp>
        <p:nvSpPr>
          <p:cNvPr id="3" name="2 Marcador de texto"/>
          <p:cNvSpPr>
            <a:spLocks noGrp="1"/>
          </p:cNvSpPr>
          <p:nvPr>
            <p:ph type="body" idx="1"/>
          </p:nvPr>
        </p:nvSpPr>
        <p:spPr>
          <a:xfrm>
            <a:off x="251520" y="2547938"/>
            <a:ext cx="8640959" cy="3905398"/>
          </a:xfrm>
        </p:spPr>
        <p:txBody>
          <a:bodyPr>
            <a:normAutofit lnSpcReduction="10000"/>
          </a:bodyPr>
          <a:lstStyle/>
          <a:p>
            <a:r>
              <a:rPr lang="es-MX" b="1" dirty="0" smtClean="0"/>
              <a:t>Capaz:</a:t>
            </a:r>
          </a:p>
          <a:p>
            <a:r>
              <a:rPr lang="es-MX" dirty="0"/>
              <a:t>	</a:t>
            </a:r>
            <a:r>
              <a:rPr lang="es-MX" dirty="0" smtClean="0"/>
              <a:t>jefe	incapaz		tonto	       desdeñoso		intento</a:t>
            </a:r>
          </a:p>
          <a:p>
            <a:r>
              <a:rPr lang="es-MX" dirty="0" smtClean="0"/>
              <a:t>Variable: </a:t>
            </a:r>
          </a:p>
          <a:p>
            <a:r>
              <a:rPr lang="es-MX" dirty="0" smtClean="0"/>
              <a:t>Categoría gramatical: </a:t>
            </a:r>
          </a:p>
          <a:p>
            <a:endParaRPr lang="es-MX" dirty="0" smtClean="0"/>
          </a:p>
          <a:p>
            <a:r>
              <a:rPr lang="es-MX" b="1" dirty="0" smtClean="0"/>
              <a:t>Seguro:</a:t>
            </a:r>
          </a:p>
          <a:p>
            <a:r>
              <a:rPr lang="es-MX" dirty="0"/>
              <a:t>	</a:t>
            </a:r>
            <a:r>
              <a:rPr lang="es-MX" dirty="0" smtClean="0"/>
              <a:t>exitoso	      inseguro	capaz	  incapaz	confiado</a:t>
            </a:r>
          </a:p>
          <a:p>
            <a:r>
              <a:rPr lang="es-MX" dirty="0"/>
              <a:t>Variable: </a:t>
            </a:r>
          </a:p>
          <a:p>
            <a:r>
              <a:rPr lang="es-MX" dirty="0"/>
              <a:t>Categoría gramatical: </a:t>
            </a:r>
            <a:r>
              <a:rPr lang="es-MX" dirty="0" smtClean="0"/>
              <a:t> </a:t>
            </a:r>
            <a:r>
              <a:rPr lang="es-MX" dirty="0"/>
              <a:t>	</a:t>
            </a:r>
          </a:p>
        </p:txBody>
      </p:sp>
    </p:spTree>
    <p:extLst>
      <p:ext uri="{BB962C8B-B14F-4D97-AF65-F5344CB8AC3E}">
        <p14:creationId xmlns="" xmlns:p14="http://schemas.microsoft.com/office/powerpoint/2010/main" val="15121984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lstStyle/>
          <a:p>
            <a:endParaRPr lang="es-MX" dirty="0"/>
          </a:p>
        </p:txBody>
      </p:sp>
      <p:sp>
        <p:nvSpPr>
          <p:cNvPr id="3" name="2 Marcador de texto"/>
          <p:cNvSpPr>
            <a:spLocks noGrp="1"/>
          </p:cNvSpPr>
          <p:nvPr>
            <p:ph type="body" idx="1"/>
          </p:nvPr>
        </p:nvSpPr>
        <p:spPr>
          <a:xfrm>
            <a:off x="251520" y="2547938"/>
            <a:ext cx="8640959" cy="3905398"/>
          </a:xfrm>
        </p:spPr>
        <p:txBody>
          <a:bodyPr>
            <a:normAutofit lnSpcReduction="10000"/>
          </a:bodyPr>
          <a:lstStyle/>
          <a:p>
            <a:r>
              <a:rPr lang="es-MX" b="1" dirty="0" smtClean="0"/>
              <a:t>Amar:</a:t>
            </a:r>
          </a:p>
          <a:p>
            <a:r>
              <a:rPr lang="es-MX" dirty="0"/>
              <a:t>	</a:t>
            </a:r>
            <a:r>
              <a:rPr lang="es-MX" dirty="0" smtClean="0"/>
              <a:t>adorar 		admirar		odiar	       gustar		</a:t>
            </a:r>
          </a:p>
          <a:p>
            <a:r>
              <a:rPr lang="es-MX" dirty="0" smtClean="0"/>
              <a:t>Variable: </a:t>
            </a:r>
          </a:p>
          <a:p>
            <a:r>
              <a:rPr lang="es-MX" dirty="0" smtClean="0"/>
              <a:t>Categoría gramatical: </a:t>
            </a:r>
          </a:p>
          <a:p>
            <a:endParaRPr lang="es-MX" dirty="0" smtClean="0"/>
          </a:p>
          <a:p>
            <a:r>
              <a:rPr lang="es-MX" b="1" dirty="0" smtClean="0"/>
              <a:t>Siempre:</a:t>
            </a:r>
          </a:p>
          <a:p>
            <a:r>
              <a:rPr lang="es-MX" dirty="0"/>
              <a:t>	</a:t>
            </a:r>
            <a:r>
              <a:rPr lang="es-MX" dirty="0" smtClean="0"/>
              <a:t>frecuentemente	   raramente	ocasionalmente	  nunca</a:t>
            </a:r>
          </a:p>
          <a:p>
            <a:r>
              <a:rPr lang="es-MX" dirty="0"/>
              <a:t>Variable: </a:t>
            </a:r>
          </a:p>
          <a:p>
            <a:r>
              <a:rPr lang="es-MX" dirty="0"/>
              <a:t>Categoría gramatical: </a:t>
            </a:r>
            <a:r>
              <a:rPr lang="es-MX" dirty="0" smtClean="0"/>
              <a:t> </a:t>
            </a:r>
            <a:r>
              <a:rPr lang="es-MX" dirty="0"/>
              <a:t>	</a:t>
            </a:r>
          </a:p>
        </p:txBody>
      </p:sp>
    </p:spTree>
    <p:extLst>
      <p:ext uri="{BB962C8B-B14F-4D97-AF65-F5344CB8AC3E}">
        <p14:creationId xmlns="" xmlns:p14="http://schemas.microsoft.com/office/powerpoint/2010/main" val="20017517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lstStyle/>
          <a:p>
            <a:endParaRPr lang="es-MX" dirty="0"/>
          </a:p>
        </p:txBody>
      </p:sp>
      <p:sp>
        <p:nvSpPr>
          <p:cNvPr id="3" name="2 Marcador de texto"/>
          <p:cNvSpPr>
            <a:spLocks noGrp="1"/>
          </p:cNvSpPr>
          <p:nvPr>
            <p:ph type="body" idx="1"/>
          </p:nvPr>
        </p:nvSpPr>
        <p:spPr>
          <a:xfrm>
            <a:off x="251520" y="2547938"/>
            <a:ext cx="8640959" cy="3905398"/>
          </a:xfrm>
        </p:spPr>
        <p:txBody>
          <a:bodyPr>
            <a:normAutofit lnSpcReduction="10000"/>
          </a:bodyPr>
          <a:lstStyle/>
          <a:p>
            <a:r>
              <a:rPr lang="es-MX" b="1" dirty="0" smtClean="0"/>
              <a:t>Bueno:</a:t>
            </a:r>
          </a:p>
          <a:p>
            <a:r>
              <a:rPr lang="es-MX" dirty="0"/>
              <a:t>	</a:t>
            </a:r>
            <a:r>
              <a:rPr lang="es-MX" dirty="0" smtClean="0"/>
              <a:t>excelente 	malo		pasable	       regular		</a:t>
            </a:r>
          </a:p>
          <a:p>
            <a:r>
              <a:rPr lang="es-MX" dirty="0" smtClean="0"/>
              <a:t>Variable: </a:t>
            </a:r>
          </a:p>
          <a:p>
            <a:r>
              <a:rPr lang="es-MX" dirty="0" smtClean="0"/>
              <a:t>Categoría gramatical: </a:t>
            </a:r>
          </a:p>
          <a:p>
            <a:endParaRPr lang="es-MX" dirty="0" smtClean="0"/>
          </a:p>
          <a:p>
            <a:r>
              <a:rPr lang="es-MX" b="1" dirty="0" smtClean="0"/>
              <a:t>Montaña:</a:t>
            </a:r>
          </a:p>
          <a:p>
            <a:r>
              <a:rPr lang="es-MX" dirty="0"/>
              <a:t>	</a:t>
            </a:r>
            <a:r>
              <a:rPr lang="es-MX" dirty="0" smtClean="0"/>
              <a:t>colina	   llanura	valle	montículo</a:t>
            </a:r>
          </a:p>
          <a:p>
            <a:r>
              <a:rPr lang="es-MX" dirty="0"/>
              <a:t>Variable: </a:t>
            </a:r>
          </a:p>
          <a:p>
            <a:r>
              <a:rPr lang="es-MX" dirty="0"/>
              <a:t>Categoría gramatical: </a:t>
            </a:r>
            <a:r>
              <a:rPr lang="es-MX" dirty="0" smtClean="0"/>
              <a:t> </a:t>
            </a:r>
            <a:r>
              <a:rPr lang="es-MX" dirty="0"/>
              <a:t>	</a:t>
            </a:r>
          </a:p>
        </p:txBody>
      </p:sp>
    </p:spTree>
    <p:extLst>
      <p:ext uri="{BB962C8B-B14F-4D97-AF65-F5344CB8AC3E}">
        <p14:creationId xmlns="" xmlns:p14="http://schemas.microsoft.com/office/powerpoint/2010/main" val="8278213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lstStyle/>
          <a:p>
            <a:endParaRPr lang="es-MX" dirty="0"/>
          </a:p>
        </p:txBody>
      </p:sp>
      <p:sp>
        <p:nvSpPr>
          <p:cNvPr id="3" name="2 Marcador de texto"/>
          <p:cNvSpPr>
            <a:spLocks noGrp="1"/>
          </p:cNvSpPr>
          <p:nvPr>
            <p:ph type="body" idx="1"/>
          </p:nvPr>
        </p:nvSpPr>
        <p:spPr>
          <a:xfrm>
            <a:off x="251520" y="2547938"/>
            <a:ext cx="8640959" cy="3905398"/>
          </a:xfrm>
        </p:spPr>
        <p:txBody>
          <a:bodyPr>
            <a:normAutofit lnSpcReduction="10000"/>
          </a:bodyPr>
          <a:lstStyle/>
          <a:p>
            <a:r>
              <a:rPr lang="es-MX" b="1" dirty="0" smtClean="0"/>
              <a:t>Desgravar:</a:t>
            </a:r>
          </a:p>
          <a:p>
            <a:r>
              <a:rPr lang="es-MX" dirty="0"/>
              <a:t>	</a:t>
            </a:r>
            <a:r>
              <a:rPr lang="es-MX" dirty="0" smtClean="0"/>
              <a:t>desagradar 	cruel	infeliz	      agradar	gravar		</a:t>
            </a:r>
          </a:p>
          <a:p>
            <a:r>
              <a:rPr lang="es-MX" dirty="0" smtClean="0"/>
              <a:t>Variable: </a:t>
            </a:r>
          </a:p>
          <a:p>
            <a:r>
              <a:rPr lang="es-MX" dirty="0" smtClean="0"/>
              <a:t>Categoría gramatical: </a:t>
            </a:r>
          </a:p>
          <a:p>
            <a:endParaRPr lang="es-MX" dirty="0" smtClean="0"/>
          </a:p>
          <a:p>
            <a:r>
              <a:rPr lang="es-MX" b="1" dirty="0" smtClean="0"/>
              <a:t>Contento:</a:t>
            </a:r>
            <a:endParaRPr lang="es-MX" b="1" dirty="0"/>
          </a:p>
          <a:p>
            <a:r>
              <a:rPr lang="es-MX" dirty="0" smtClean="0"/>
              <a:t>	emocionado	 satisfecho	descontento	conmovido</a:t>
            </a:r>
          </a:p>
          <a:p>
            <a:r>
              <a:rPr lang="es-MX" dirty="0"/>
              <a:t>Variable: </a:t>
            </a:r>
          </a:p>
          <a:p>
            <a:r>
              <a:rPr lang="es-MX" dirty="0"/>
              <a:t>Categoría gramatical: </a:t>
            </a:r>
            <a:r>
              <a:rPr lang="es-MX" dirty="0" smtClean="0"/>
              <a:t> </a:t>
            </a:r>
            <a:r>
              <a:rPr lang="es-MX" dirty="0"/>
              <a:t>	</a:t>
            </a:r>
          </a:p>
        </p:txBody>
      </p:sp>
    </p:spTree>
    <p:extLst>
      <p:ext uri="{BB962C8B-B14F-4D97-AF65-F5344CB8AC3E}">
        <p14:creationId xmlns="" xmlns:p14="http://schemas.microsoft.com/office/powerpoint/2010/main" val="31078133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MX" dirty="0" smtClean="0"/>
              <a:t>ANTÓNIMOS DE NEGACIÓN</a:t>
            </a:r>
            <a:endParaRPr lang="es-MX" dirty="0"/>
          </a:p>
        </p:txBody>
      </p:sp>
      <p:sp>
        <p:nvSpPr>
          <p:cNvPr id="5" name="4 Marcador de texto"/>
          <p:cNvSpPr>
            <a:spLocks noGrp="1"/>
          </p:cNvSpPr>
          <p:nvPr>
            <p:ph type="body" idx="1"/>
          </p:nvPr>
        </p:nvSpPr>
        <p:spPr>
          <a:xfrm>
            <a:off x="722313" y="2547938"/>
            <a:ext cx="7772400" cy="3545358"/>
          </a:xfrm>
        </p:spPr>
        <p:txBody>
          <a:bodyPr>
            <a:noAutofit/>
          </a:bodyPr>
          <a:lstStyle/>
          <a:p>
            <a:pPr algn="just"/>
            <a:r>
              <a:rPr lang="es-MX" sz="2800" dirty="0" smtClean="0">
                <a:latin typeface="Verdana" pitchFamily="34" charset="0"/>
                <a:ea typeface="Verdana" pitchFamily="34" charset="0"/>
                <a:cs typeface="Verdana" pitchFamily="34" charset="0"/>
              </a:rPr>
              <a:t>Son aquellos que se forman agregando o quitando de las palabras los prefijos negativos.</a:t>
            </a:r>
          </a:p>
          <a:p>
            <a:pPr algn="just"/>
            <a:r>
              <a:rPr lang="es-MX" sz="2800" dirty="0" smtClean="0">
                <a:latin typeface="Verdana" pitchFamily="34" charset="0"/>
                <a:ea typeface="Verdana" pitchFamily="34" charset="0"/>
                <a:cs typeface="Verdana" pitchFamily="34" charset="0"/>
              </a:rPr>
              <a:t>Los prefijos negativos más frecuentes son: in, des, y a.</a:t>
            </a:r>
            <a:endParaRPr lang="es-MX" sz="28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87506656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Práctica 2</a:t>
            </a:r>
            <a:endParaRPr lang="es-MX" dirty="0"/>
          </a:p>
        </p:txBody>
      </p:sp>
      <p:sp>
        <p:nvSpPr>
          <p:cNvPr id="3" name="2 Marcador de texto"/>
          <p:cNvSpPr>
            <a:spLocks noGrp="1"/>
          </p:cNvSpPr>
          <p:nvPr>
            <p:ph type="body" idx="1"/>
          </p:nvPr>
        </p:nvSpPr>
        <p:spPr>
          <a:xfrm>
            <a:off x="722313" y="2547938"/>
            <a:ext cx="7772400" cy="3833390"/>
          </a:xfrm>
        </p:spPr>
        <p:txBody>
          <a:bodyPr>
            <a:normAutofit fontScale="92500" lnSpcReduction="10000"/>
          </a:bodyPr>
          <a:lstStyle/>
          <a:p>
            <a:r>
              <a:rPr lang="es-MX" dirty="0" smtClean="0"/>
              <a:t>Formar los antónimos de cada una de las siguientes palabras agregando o quitando los prefijos in, des o a.</a:t>
            </a:r>
          </a:p>
          <a:p>
            <a:r>
              <a:rPr lang="es-MX" dirty="0" smtClean="0"/>
              <a:t>Justo 		______________</a:t>
            </a:r>
          </a:p>
          <a:p>
            <a:r>
              <a:rPr lang="es-MX" dirty="0" smtClean="0"/>
              <a:t>Conocido 	______________</a:t>
            </a:r>
          </a:p>
          <a:p>
            <a:r>
              <a:rPr lang="es-MX" dirty="0" smtClean="0"/>
              <a:t>Normal		______________</a:t>
            </a:r>
          </a:p>
          <a:p>
            <a:r>
              <a:rPr lang="es-MX" dirty="0" smtClean="0"/>
              <a:t>Enrollar		______________</a:t>
            </a:r>
          </a:p>
          <a:p>
            <a:r>
              <a:rPr lang="es-MX" dirty="0" smtClean="0"/>
              <a:t>Seguro		______________</a:t>
            </a:r>
          </a:p>
          <a:p>
            <a:r>
              <a:rPr lang="es-MX" dirty="0" smtClean="0"/>
              <a:t>Inválido		______________</a:t>
            </a:r>
          </a:p>
          <a:p>
            <a:r>
              <a:rPr lang="es-MX" dirty="0" smtClean="0"/>
              <a:t>Descuidar	Descortés		Orden		Atornillar</a:t>
            </a:r>
            <a:endParaRPr lang="es-MX" dirty="0"/>
          </a:p>
          <a:p>
            <a:r>
              <a:rPr lang="es-MX" dirty="0" smtClean="0"/>
              <a:t>Favorable	Amoral		Imposible</a:t>
            </a:r>
            <a:endParaRPr lang="es-MX" dirty="0"/>
          </a:p>
        </p:txBody>
      </p:sp>
    </p:spTree>
    <p:extLst>
      <p:ext uri="{BB962C8B-B14F-4D97-AF65-F5344CB8AC3E}">
        <p14:creationId xmlns="" xmlns:p14="http://schemas.microsoft.com/office/powerpoint/2010/main" val="19854027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Práctica 3</a:t>
            </a:r>
            <a:endParaRPr lang="es-MX" dirty="0"/>
          </a:p>
        </p:txBody>
      </p:sp>
      <p:sp>
        <p:nvSpPr>
          <p:cNvPr id="3" name="2 Marcador de texto"/>
          <p:cNvSpPr>
            <a:spLocks noGrp="1"/>
          </p:cNvSpPr>
          <p:nvPr>
            <p:ph type="body" idx="1"/>
          </p:nvPr>
        </p:nvSpPr>
        <p:spPr>
          <a:xfrm>
            <a:off x="722313" y="2547938"/>
            <a:ext cx="7772400" cy="3833390"/>
          </a:xfrm>
        </p:spPr>
        <p:txBody>
          <a:bodyPr>
            <a:normAutofit/>
          </a:bodyPr>
          <a:lstStyle/>
          <a:p>
            <a:r>
              <a:rPr lang="es-MX" dirty="0" smtClean="0"/>
              <a:t>Anota en los espacios que siguen cuatro antónimos de negación</a:t>
            </a:r>
          </a:p>
          <a:p>
            <a:r>
              <a:rPr lang="es-MX" dirty="0" smtClean="0"/>
              <a:t>3.1	____________</a:t>
            </a:r>
          </a:p>
          <a:p>
            <a:r>
              <a:rPr lang="es-MX" dirty="0" smtClean="0"/>
              <a:t>3.2	____________</a:t>
            </a:r>
          </a:p>
          <a:p>
            <a:r>
              <a:rPr lang="es-MX" dirty="0" smtClean="0"/>
              <a:t>3.3	____________</a:t>
            </a:r>
          </a:p>
          <a:p>
            <a:r>
              <a:rPr lang="es-MX" dirty="0" smtClean="0"/>
              <a:t>3.4	____________</a:t>
            </a:r>
            <a:endParaRPr lang="es-MX" dirty="0"/>
          </a:p>
        </p:txBody>
      </p:sp>
    </p:spTree>
    <p:extLst>
      <p:ext uri="{BB962C8B-B14F-4D97-AF65-F5344CB8AC3E}">
        <p14:creationId xmlns="" xmlns:p14="http://schemas.microsoft.com/office/powerpoint/2010/main" val="944758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MX" dirty="0" smtClean="0"/>
              <a:t>COMUNICACIÓN, EXPRESIÓN Y LENGUAJE</a:t>
            </a:r>
            <a:endParaRPr lang="es-MX" dirty="0"/>
          </a:p>
        </p:txBody>
      </p:sp>
      <p:sp>
        <p:nvSpPr>
          <p:cNvPr id="6" name="5 Rectángulo"/>
          <p:cNvSpPr/>
          <p:nvPr/>
        </p:nvSpPr>
        <p:spPr>
          <a:xfrm>
            <a:off x="323528" y="3212976"/>
            <a:ext cx="8424936" cy="2492990"/>
          </a:xfrm>
          <a:prstGeom prst="rect">
            <a:avLst/>
          </a:prstGeom>
        </p:spPr>
        <p:txBody>
          <a:bodyPr wrap="square">
            <a:spAutoFit/>
          </a:bodyPr>
          <a:lstStyle/>
          <a:p>
            <a:pPr marL="285750" indent="-285750" algn="just">
              <a:buFont typeface="Arial" charset="0"/>
              <a:buChar char="•"/>
            </a:pPr>
            <a:r>
              <a:rPr lang="es-ES" sz="2400" dirty="0" smtClean="0"/>
              <a:t>Conceptos </a:t>
            </a:r>
            <a:r>
              <a:rPr lang="es-ES" sz="2400" dirty="0"/>
              <a:t>que forman parte de un mismo proceso dentro de cualquier situación </a:t>
            </a:r>
            <a:r>
              <a:rPr lang="es-ES" sz="2400" dirty="0" smtClean="0"/>
              <a:t>comunicativa.</a:t>
            </a:r>
          </a:p>
          <a:p>
            <a:pPr marL="285750" indent="-285750" algn="just">
              <a:buFont typeface="Arial" charset="0"/>
              <a:buChar char="•"/>
            </a:pPr>
            <a:r>
              <a:rPr lang="es-ES" sz="2400" dirty="0" smtClean="0"/>
              <a:t>Están </a:t>
            </a:r>
            <a:r>
              <a:rPr lang="es-ES" sz="2400" dirty="0"/>
              <a:t>interrelacionados: No se puede explicar la naturaleza de uno de ellos sin hacer referencia a los otros.</a:t>
            </a:r>
          </a:p>
          <a:p>
            <a:endParaRPr lang="es-MX" sz="2400" dirty="0"/>
          </a:p>
          <a:p>
            <a:pPr algn="just"/>
            <a:endParaRPr lang="es-ES" dirty="0">
              <a:latin typeface="Verdana" pitchFamily="34" charset="0"/>
              <a:ea typeface="Verdana" pitchFamily="34" charset="0"/>
              <a:cs typeface="Verdana" pitchFamily="34" charset="0"/>
            </a:endParaRPr>
          </a:p>
          <a:p>
            <a:endParaRPr lang="es-MX" dirty="0">
              <a:latin typeface="Verdana" pitchFamily="34" charset="0"/>
              <a:ea typeface="Verdana" pitchFamily="34" charset="0"/>
              <a:cs typeface="Verdana" pitchFamily="34" charset="0"/>
            </a:endParaRPr>
          </a:p>
        </p:txBody>
      </p:sp>
      <p:pic>
        <p:nvPicPr>
          <p:cNvPr id="5" name="Picture 4" descr="M3U1E1_G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4653136"/>
            <a:ext cx="6108243" cy="2204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635724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fontScale="90000"/>
          </a:bodyPr>
          <a:lstStyle/>
          <a:p>
            <a:pPr algn="ctr"/>
            <a:r>
              <a:rPr lang="es-MX" dirty="0" smtClean="0"/>
              <a:t>ANTÓNIMOS EXCLUYENTES DE DOS VALORES (absolutos directos o perfectos)</a:t>
            </a:r>
            <a:endParaRPr lang="es-MX" dirty="0"/>
          </a:p>
        </p:txBody>
      </p:sp>
      <p:sp>
        <p:nvSpPr>
          <p:cNvPr id="5" name="4 Marcador de texto"/>
          <p:cNvSpPr>
            <a:spLocks noGrp="1"/>
          </p:cNvSpPr>
          <p:nvPr>
            <p:ph type="body" idx="1"/>
          </p:nvPr>
        </p:nvSpPr>
        <p:spPr>
          <a:xfrm>
            <a:off x="722313" y="2547938"/>
            <a:ext cx="7772400" cy="3545358"/>
          </a:xfrm>
        </p:spPr>
        <p:txBody>
          <a:bodyPr>
            <a:noAutofit/>
          </a:bodyPr>
          <a:lstStyle/>
          <a:p>
            <a:pPr algn="just"/>
            <a:r>
              <a:rPr lang="es-MX" sz="2800" dirty="0" smtClean="0">
                <a:latin typeface="Verdana" pitchFamily="34" charset="0"/>
                <a:ea typeface="Verdana" pitchFamily="34" charset="0"/>
                <a:cs typeface="Verdana" pitchFamily="34" charset="0"/>
              </a:rPr>
              <a:t>Son pares de palabras cuya variable acepta dos opciones y la negación de una de ellas significa la afirmación de la otra.</a:t>
            </a:r>
            <a:endParaRPr lang="es-MX" sz="28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36563592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Práctica 4</a:t>
            </a:r>
            <a:endParaRPr lang="es-MX" dirty="0"/>
          </a:p>
        </p:txBody>
      </p:sp>
      <p:sp>
        <p:nvSpPr>
          <p:cNvPr id="3" name="2 Marcador de texto"/>
          <p:cNvSpPr>
            <a:spLocks noGrp="1"/>
          </p:cNvSpPr>
          <p:nvPr>
            <p:ph type="body" idx="1"/>
          </p:nvPr>
        </p:nvSpPr>
        <p:spPr>
          <a:xfrm>
            <a:off x="722313" y="2547938"/>
            <a:ext cx="7772400" cy="3833390"/>
          </a:xfrm>
        </p:spPr>
        <p:txBody>
          <a:bodyPr>
            <a:normAutofit fontScale="77500" lnSpcReduction="20000"/>
          </a:bodyPr>
          <a:lstStyle/>
          <a:p>
            <a:r>
              <a:rPr lang="es-MX" dirty="0" smtClean="0"/>
              <a:t>Elige el antónimo de cada una de las palabras que se dan a continuación. Encierra en un circulo la letra y apunta la variable y la categoría gramatical a la cual pertenece.</a:t>
            </a:r>
          </a:p>
          <a:p>
            <a:endParaRPr lang="es-MX" dirty="0"/>
          </a:p>
          <a:p>
            <a:r>
              <a:rPr lang="es-MX" dirty="0" smtClean="0"/>
              <a:t>4.1 Muerto			4.2 Recordar</a:t>
            </a:r>
          </a:p>
          <a:p>
            <a:pPr marL="457200" indent="-457200">
              <a:buAutoNum type="alphaUcParenR"/>
            </a:pPr>
            <a:r>
              <a:rPr lang="es-MX" dirty="0" smtClean="0"/>
              <a:t>Enojado			       a) memoria</a:t>
            </a:r>
          </a:p>
          <a:p>
            <a:pPr marL="457200" indent="-457200">
              <a:buAutoNum type="alphaUcParenR"/>
            </a:pPr>
            <a:r>
              <a:rPr lang="es-MX" dirty="0" smtClean="0"/>
              <a:t>Dormido			       b) olvidar</a:t>
            </a:r>
          </a:p>
          <a:p>
            <a:pPr marL="457200" indent="-457200">
              <a:buAutoNum type="alphaUcParenR"/>
            </a:pPr>
            <a:r>
              <a:rPr lang="es-MX" dirty="0" smtClean="0"/>
              <a:t>Respirando			       c) descuidar</a:t>
            </a:r>
          </a:p>
          <a:p>
            <a:pPr marL="457200" indent="-457200">
              <a:buAutoNum type="alphaUcParenR"/>
            </a:pPr>
            <a:r>
              <a:rPr lang="es-MX" dirty="0" smtClean="0"/>
              <a:t>Vivo			                        d) perder</a:t>
            </a:r>
          </a:p>
          <a:p>
            <a:pPr marL="457200" indent="-457200">
              <a:buAutoNum type="alphaUcParenR"/>
            </a:pPr>
            <a:r>
              <a:rPr lang="es-MX" dirty="0" smtClean="0"/>
              <a:t>Tranquilo			       e) omitir</a:t>
            </a:r>
          </a:p>
          <a:p>
            <a:pPr marL="457200" indent="-457200">
              <a:buAutoNum type="alphaUcParenR"/>
            </a:pPr>
            <a:endParaRPr lang="es-MX" dirty="0" smtClean="0"/>
          </a:p>
          <a:p>
            <a:r>
              <a:rPr lang="es-MX" dirty="0" smtClean="0"/>
              <a:t>Variable:          _____________		_______________</a:t>
            </a:r>
          </a:p>
          <a:p>
            <a:r>
              <a:rPr lang="es-MX" dirty="0" smtClean="0"/>
              <a:t>Categoría gramatical _____________		________________</a:t>
            </a:r>
            <a:endParaRPr lang="es-MX" dirty="0"/>
          </a:p>
        </p:txBody>
      </p:sp>
    </p:spTree>
    <p:extLst>
      <p:ext uri="{BB962C8B-B14F-4D97-AF65-F5344CB8AC3E}">
        <p14:creationId xmlns="" xmlns:p14="http://schemas.microsoft.com/office/powerpoint/2010/main" val="39348633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MX" dirty="0" smtClean="0"/>
              <a:t>Antónimo recíprocos de dos valores</a:t>
            </a:r>
            <a:endParaRPr lang="es-MX" dirty="0"/>
          </a:p>
        </p:txBody>
      </p:sp>
      <p:sp>
        <p:nvSpPr>
          <p:cNvPr id="5" name="4 Marcador de texto"/>
          <p:cNvSpPr>
            <a:spLocks noGrp="1"/>
          </p:cNvSpPr>
          <p:nvPr>
            <p:ph type="body" idx="1"/>
          </p:nvPr>
        </p:nvSpPr>
        <p:spPr>
          <a:xfrm>
            <a:off x="722313" y="3068960"/>
            <a:ext cx="7772400" cy="2664296"/>
          </a:xfrm>
        </p:spPr>
        <p:txBody>
          <a:bodyPr>
            <a:noAutofit/>
          </a:bodyPr>
          <a:lstStyle/>
          <a:p>
            <a:pPr algn="just"/>
            <a:r>
              <a:rPr lang="es-MX" sz="2800" dirty="0" smtClean="0">
                <a:latin typeface="Verdana" pitchFamily="34" charset="0"/>
                <a:ea typeface="Verdana" pitchFamily="34" charset="0"/>
                <a:cs typeface="Verdana" pitchFamily="34" charset="0"/>
              </a:rPr>
              <a:t>Son aquellos cuya variable implica características recíprocas y dependientes una de la otra.</a:t>
            </a:r>
            <a:endParaRPr lang="es-MX" sz="28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41926917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Práctica 5</a:t>
            </a:r>
            <a:endParaRPr lang="es-MX" dirty="0"/>
          </a:p>
        </p:txBody>
      </p:sp>
      <p:sp>
        <p:nvSpPr>
          <p:cNvPr id="3" name="2 Marcador de texto"/>
          <p:cNvSpPr>
            <a:spLocks noGrp="1"/>
          </p:cNvSpPr>
          <p:nvPr>
            <p:ph type="body" idx="1"/>
          </p:nvPr>
        </p:nvSpPr>
        <p:spPr>
          <a:xfrm>
            <a:off x="722313" y="3284984"/>
            <a:ext cx="7772400" cy="3096344"/>
          </a:xfrm>
        </p:spPr>
        <p:txBody>
          <a:bodyPr>
            <a:normAutofit/>
          </a:bodyPr>
          <a:lstStyle/>
          <a:p>
            <a:r>
              <a:rPr lang="es-MX" sz="3200" dirty="0" smtClean="0">
                <a:latin typeface="Verdana" pitchFamily="34" charset="0"/>
                <a:ea typeface="Verdana" pitchFamily="34" charset="0"/>
                <a:cs typeface="Verdana" pitchFamily="34" charset="0"/>
              </a:rPr>
              <a:t>Elige el antónimo de cada una de las palabras que se dan a continuación. Encierra en un circulo y apunta la variable y  la categoría gramatical a la cual pertenece.</a:t>
            </a:r>
            <a:endParaRPr lang="es-MX" sz="3200" dirty="0">
              <a:latin typeface="Verdana" pitchFamily="34" charset="0"/>
              <a:ea typeface="Verdana" pitchFamily="34" charset="0"/>
              <a:cs typeface="Verdana" pitchFamily="34" charset="0"/>
            </a:endParaRPr>
          </a:p>
        </p:txBody>
      </p:sp>
    </p:spTree>
    <p:extLst>
      <p:ext uri="{BB962C8B-B14F-4D97-AF65-F5344CB8AC3E}">
        <p14:creationId xmlns="" xmlns:p14="http://schemas.microsoft.com/office/powerpoint/2010/main" val="8206817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lstStyle/>
          <a:p>
            <a:r>
              <a:rPr lang="es-PE" dirty="0" smtClean="0"/>
              <a:t>Ejercicios Práctica 5</a:t>
            </a:r>
            <a:endParaRPr lang="es-PE" dirty="0"/>
          </a:p>
        </p:txBody>
      </p:sp>
      <p:sp>
        <p:nvSpPr>
          <p:cNvPr id="3" name="2 Marcador de texto"/>
          <p:cNvSpPr>
            <a:spLocks noGrp="1"/>
          </p:cNvSpPr>
          <p:nvPr>
            <p:ph type="body" idx="1"/>
          </p:nvPr>
        </p:nvSpPr>
        <p:spPr>
          <a:xfrm>
            <a:off x="539552" y="2636912"/>
            <a:ext cx="8280920" cy="3600400"/>
          </a:xfrm>
        </p:spPr>
        <p:txBody>
          <a:bodyPr>
            <a:normAutofit fontScale="92500" lnSpcReduction="10000"/>
          </a:bodyPr>
          <a:lstStyle/>
          <a:p>
            <a:r>
              <a:rPr lang="es-MX" dirty="0" smtClean="0"/>
              <a:t>5.1 Victoria</a:t>
            </a:r>
            <a:r>
              <a:rPr lang="es-MX" dirty="0"/>
              <a:t>			</a:t>
            </a:r>
            <a:r>
              <a:rPr lang="es-MX" dirty="0" smtClean="0"/>
              <a:t>                5.2 Comprar</a:t>
            </a:r>
            <a:endParaRPr lang="es-MX" dirty="0"/>
          </a:p>
          <a:p>
            <a:r>
              <a:rPr lang="es-MX" dirty="0" smtClean="0"/>
              <a:t>a) Ganancia</a:t>
            </a:r>
            <a:r>
              <a:rPr lang="es-MX" dirty="0"/>
              <a:t>			     </a:t>
            </a:r>
            <a:r>
              <a:rPr lang="es-MX" dirty="0" smtClean="0"/>
              <a:t>                  a</a:t>
            </a:r>
            <a:r>
              <a:rPr lang="es-MX" dirty="0"/>
              <a:t>) </a:t>
            </a:r>
            <a:r>
              <a:rPr lang="es-MX" dirty="0" smtClean="0"/>
              <a:t>Ordenar</a:t>
            </a:r>
            <a:endParaRPr lang="es-MX" dirty="0"/>
          </a:p>
          <a:p>
            <a:r>
              <a:rPr lang="es-MX" dirty="0" smtClean="0"/>
              <a:t>b) Batalla</a:t>
            </a:r>
            <a:r>
              <a:rPr lang="es-MX" dirty="0"/>
              <a:t>			      </a:t>
            </a:r>
            <a:r>
              <a:rPr lang="es-MX" dirty="0" smtClean="0"/>
              <a:t>                 </a:t>
            </a:r>
            <a:r>
              <a:rPr lang="es-MX" dirty="0"/>
              <a:t>b) </a:t>
            </a:r>
            <a:r>
              <a:rPr lang="es-MX" dirty="0" smtClean="0"/>
              <a:t>Comestibles</a:t>
            </a:r>
            <a:endParaRPr lang="es-MX" dirty="0"/>
          </a:p>
          <a:p>
            <a:r>
              <a:rPr lang="es-MX" dirty="0" smtClean="0"/>
              <a:t>c) Pelea</a:t>
            </a:r>
            <a:r>
              <a:rPr lang="es-MX" dirty="0"/>
              <a:t>			      </a:t>
            </a:r>
            <a:r>
              <a:rPr lang="es-MX" dirty="0" smtClean="0"/>
              <a:t>                                </a:t>
            </a:r>
            <a:r>
              <a:rPr lang="es-MX" dirty="0"/>
              <a:t>c) </a:t>
            </a:r>
            <a:r>
              <a:rPr lang="es-MX" dirty="0" smtClean="0"/>
              <a:t>Dinero</a:t>
            </a:r>
            <a:endParaRPr lang="es-MX" dirty="0"/>
          </a:p>
          <a:p>
            <a:r>
              <a:rPr lang="es-MX" dirty="0" smtClean="0"/>
              <a:t>d) Derrota</a:t>
            </a:r>
            <a:r>
              <a:rPr lang="es-MX" dirty="0"/>
              <a:t>			                   </a:t>
            </a:r>
            <a:r>
              <a:rPr lang="es-MX" dirty="0" smtClean="0"/>
              <a:t>    </a:t>
            </a:r>
            <a:r>
              <a:rPr lang="es-MX" dirty="0"/>
              <a:t>d) </a:t>
            </a:r>
            <a:r>
              <a:rPr lang="es-MX" dirty="0" smtClean="0"/>
              <a:t>Robar</a:t>
            </a:r>
            <a:endParaRPr lang="es-MX" dirty="0"/>
          </a:p>
          <a:p>
            <a:r>
              <a:rPr lang="es-MX" dirty="0" smtClean="0"/>
              <a:t>e) Triste</a:t>
            </a:r>
            <a:r>
              <a:rPr lang="es-MX" dirty="0"/>
              <a:t>			      </a:t>
            </a:r>
            <a:r>
              <a:rPr lang="es-MX" dirty="0" smtClean="0"/>
              <a:t>                                </a:t>
            </a:r>
            <a:r>
              <a:rPr lang="es-MX" dirty="0"/>
              <a:t>e) </a:t>
            </a:r>
            <a:r>
              <a:rPr lang="es-MX" dirty="0" smtClean="0"/>
              <a:t>Vender</a:t>
            </a:r>
            <a:endParaRPr lang="es-MX" dirty="0"/>
          </a:p>
          <a:p>
            <a:pPr marL="457200" indent="-457200">
              <a:buAutoNum type="alphaUcParenR"/>
            </a:pPr>
            <a:endParaRPr lang="es-MX" dirty="0"/>
          </a:p>
          <a:p>
            <a:r>
              <a:rPr lang="es-MX" dirty="0"/>
              <a:t>Variable:         </a:t>
            </a:r>
            <a:r>
              <a:rPr lang="es-MX" dirty="0" smtClean="0"/>
              <a:t>         </a:t>
            </a:r>
            <a:r>
              <a:rPr lang="es-MX" dirty="0"/>
              <a:t>_____________	</a:t>
            </a:r>
            <a:r>
              <a:rPr lang="es-MX" dirty="0" smtClean="0"/>
              <a:t>    _______________</a:t>
            </a:r>
            <a:endParaRPr lang="es-MX" dirty="0"/>
          </a:p>
          <a:p>
            <a:r>
              <a:rPr lang="es-MX" dirty="0"/>
              <a:t>Categoría </a:t>
            </a:r>
            <a:r>
              <a:rPr lang="es-MX" dirty="0" smtClean="0"/>
              <a:t>gramatical:  </a:t>
            </a:r>
            <a:r>
              <a:rPr lang="es-MX" dirty="0"/>
              <a:t>_____________	</a:t>
            </a:r>
            <a:r>
              <a:rPr lang="es-MX" dirty="0" smtClean="0"/>
              <a:t>     _______________</a:t>
            </a:r>
            <a:endParaRPr lang="es-MX" dirty="0"/>
          </a:p>
        </p:txBody>
      </p:sp>
    </p:spTree>
    <p:extLst>
      <p:ext uri="{BB962C8B-B14F-4D97-AF65-F5344CB8AC3E}">
        <p14:creationId xmlns="" xmlns:p14="http://schemas.microsoft.com/office/powerpoint/2010/main" val="5868181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1362075"/>
          </a:xfrm>
        </p:spPr>
        <p:txBody>
          <a:bodyPr/>
          <a:lstStyle/>
          <a:p>
            <a:r>
              <a:rPr lang="es-PE" dirty="0" smtClean="0"/>
              <a:t>Ejercicios Práctica 5</a:t>
            </a:r>
            <a:endParaRPr lang="es-PE" dirty="0"/>
          </a:p>
        </p:txBody>
      </p:sp>
      <p:sp>
        <p:nvSpPr>
          <p:cNvPr id="3" name="2 Marcador de texto"/>
          <p:cNvSpPr>
            <a:spLocks noGrp="1"/>
          </p:cNvSpPr>
          <p:nvPr>
            <p:ph type="body" idx="1"/>
          </p:nvPr>
        </p:nvSpPr>
        <p:spPr>
          <a:xfrm>
            <a:off x="539552" y="2636912"/>
            <a:ext cx="8280920" cy="3600400"/>
          </a:xfrm>
        </p:spPr>
        <p:txBody>
          <a:bodyPr>
            <a:normAutofit fontScale="92500" lnSpcReduction="10000"/>
          </a:bodyPr>
          <a:lstStyle/>
          <a:p>
            <a:r>
              <a:rPr lang="es-MX" dirty="0" smtClean="0"/>
              <a:t>5.3  Esposo</a:t>
            </a:r>
            <a:r>
              <a:rPr lang="es-MX" dirty="0"/>
              <a:t>			</a:t>
            </a:r>
            <a:r>
              <a:rPr lang="es-MX" dirty="0" smtClean="0"/>
              <a:t>                5.4Perder</a:t>
            </a:r>
            <a:endParaRPr lang="es-MX" dirty="0"/>
          </a:p>
          <a:p>
            <a:r>
              <a:rPr lang="es-MX" dirty="0" smtClean="0"/>
              <a:t>a) Padre</a:t>
            </a:r>
            <a:r>
              <a:rPr lang="es-MX" dirty="0"/>
              <a:t>			     </a:t>
            </a:r>
            <a:r>
              <a:rPr lang="es-MX" dirty="0" smtClean="0"/>
              <a:t>                                 a</a:t>
            </a:r>
            <a:r>
              <a:rPr lang="es-MX" dirty="0"/>
              <a:t>) </a:t>
            </a:r>
            <a:r>
              <a:rPr lang="es-MX" dirty="0" smtClean="0"/>
              <a:t>Juego</a:t>
            </a:r>
            <a:endParaRPr lang="es-MX" dirty="0"/>
          </a:p>
          <a:p>
            <a:r>
              <a:rPr lang="es-MX" dirty="0" smtClean="0"/>
              <a:t>b) Esposa</a:t>
            </a:r>
            <a:r>
              <a:rPr lang="es-MX" dirty="0"/>
              <a:t>			      </a:t>
            </a:r>
            <a:r>
              <a:rPr lang="es-MX" dirty="0" smtClean="0"/>
              <a:t>                 </a:t>
            </a:r>
            <a:r>
              <a:rPr lang="es-MX" dirty="0"/>
              <a:t>b) </a:t>
            </a:r>
            <a:r>
              <a:rPr lang="es-MX" dirty="0" smtClean="0"/>
              <a:t>Malamente</a:t>
            </a:r>
            <a:endParaRPr lang="es-MX" dirty="0"/>
          </a:p>
          <a:p>
            <a:r>
              <a:rPr lang="es-MX" dirty="0" smtClean="0"/>
              <a:t>c) Casado                                                                 </a:t>
            </a:r>
            <a:r>
              <a:rPr lang="es-MX" dirty="0"/>
              <a:t>c) </a:t>
            </a:r>
            <a:r>
              <a:rPr lang="es-MX" dirty="0" smtClean="0"/>
              <a:t>Derrota</a:t>
            </a:r>
            <a:endParaRPr lang="es-MX" dirty="0"/>
          </a:p>
          <a:p>
            <a:r>
              <a:rPr lang="es-MX" dirty="0" smtClean="0"/>
              <a:t>d) Cónyuge</a:t>
            </a:r>
            <a:r>
              <a:rPr lang="es-MX" dirty="0"/>
              <a:t>			                   </a:t>
            </a:r>
            <a:r>
              <a:rPr lang="es-MX" dirty="0" smtClean="0"/>
              <a:t>    </a:t>
            </a:r>
            <a:r>
              <a:rPr lang="es-MX" dirty="0"/>
              <a:t>d) </a:t>
            </a:r>
            <a:r>
              <a:rPr lang="es-MX" dirty="0" smtClean="0"/>
              <a:t>Ganar</a:t>
            </a:r>
            <a:endParaRPr lang="es-MX" dirty="0"/>
          </a:p>
          <a:p>
            <a:r>
              <a:rPr lang="es-MX" dirty="0" smtClean="0"/>
              <a:t>e) Contrato</a:t>
            </a:r>
            <a:r>
              <a:rPr lang="es-MX" dirty="0"/>
              <a:t>		      </a:t>
            </a:r>
            <a:r>
              <a:rPr lang="es-MX" dirty="0" smtClean="0"/>
              <a:t>                                </a:t>
            </a:r>
            <a:r>
              <a:rPr lang="es-MX" dirty="0"/>
              <a:t>e) </a:t>
            </a:r>
            <a:r>
              <a:rPr lang="es-MX" dirty="0" smtClean="0"/>
              <a:t>Contienda</a:t>
            </a:r>
            <a:endParaRPr lang="es-MX" dirty="0"/>
          </a:p>
          <a:p>
            <a:pPr marL="457200" indent="-457200">
              <a:buAutoNum type="alphaUcParenR"/>
            </a:pPr>
            <a:endParaRPr lang="es-MX" dirty="0"/>
          </a:p>
          <a:p>
            <a:r>
              <a:rPr lang="es-MX" dirty="0"/>
              <a:t>Variable:         </a:t>
            </a:r>
            <a:r>
              <a:rPr lang="es-MX" dirty="0" smtClean="0"/>
              <a:t>         </a:t>
            </a:r>
            <a:r>
              <a:rPr lang="es-MX" dirty="0"/>
              <a:t>_____________	</a:t>
            </a:r>
            <a:r>
              <a:rPr lang="es-MX" dirty="0" smtClean="0"/>
              <a:t>    _______________</a:t>
            </a:r>
            <a:endParaRPr lang="es-MX" dirty="0"/>
          </a:p>
          <a:p>
            <a:r>
              <a:rPr lang="es-MX" dirty="0"/>
              <a:t>Categoría </a:t>
            </a:r>
            <a:r>
              <a:rPr lang="es-MX" dirty="0" smtClean="0"/>
              <a:t>gramatical:  </a:t>
            </a:r>
            <a:r>
              <a:rPr lang="es-MX" dirty="0"/>
              <a:t>_____________	</a:t>
            </a:r>
            <a:r>
              <a:rPr lang="es-MX" dirty="0" smtClean="0"/>
              <a:t>     _______________</a:t>
            </a:r>
            <a:endParaRPr lang="es-MX" dirty="0"/>
          </a:p>
        </p:txBody>
      </p:sp>
    </p:spTree>
    <p:extLst>
      <p:ext uri="{BB962C8B-B14F-4D97-AF65-F5344CB8AC3E}">
        <p14:creationId xmlns="" xmlns:p14="http://schemas.microsoft.com/office/powerpoint/2010/main" val="4844935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pPr algn="ctr"/>
            <a:r>
              <a:rPr lang="es-MX" dirty="0"/>
              <a:t>Antónimo </a:t>
            </a:r>
            <a:r>
              <a:rPr lang="es-MX" dirty="0" smtClean="0"/>
              <a:t>inversos de dos valores</a:t>
            </a:r>
            <a:endParaRPr lang="es-MX" dirty="0"/>
          </a:p>
        </p:txBody>
      </p:sp>
      <p:sp>
        <p:nvSpPr>
          <p:cNvPr id="5" name="4 Marcador de texto"/>
          <p:cNvSpPr>
            <a:spLocks noGrp="1"/>
          </p:cNvSpPr>
          <p:nvPr>
            <p:ph type="body" idx="1"/>
          </p:nvPr>
        </p:nvSpPr>
        <p:spPr>
          <a:xfrm>
            <a:off x="722313" y="3068960"/>
            <a:ext cx="7772400" cy="2664296"/>
          </a:xfrm>
        </p:spPr>
        <p:txBody>
          <a:bodyPr>
            <a:noAutofit/>
          </a:bodyPr>
          <a:lstStyle/>
          <a:p>
            <a:pPr algn="just"/>
            <a:r>
              <a:rPr lang="es-MX" sz="2800" dirty="0" smtClean="0">
                <a:latin typeface="Verdana" pitchFamily="34" charset="0"/>
                <a:ea typeface="Verdana" pitchFamily="34" charset="0"/>
                <a:cs typeface="Verdana" pitchFamily="34" charset="0"/>
              </a:rPr>
              <a:t>Son aquellos cuya variable tiene sólo dos opciones y una significa posición o dirección invertida con respecto a la otra</a:t>
            </a:r>
            <a:r>
              <a:rPr lang="es-MX" sz="2800" dirty="0">
                <a:latin typeface="Verdana" pitchFamily="34" charset="0"/>
                <a:ea typeface="Verdana" pitchFamily="34" charset="0"/>
                <a:cs typeface="Verdana" pitchFamily="34" charset="0"/>
              </a:rPr>
              <a:t>.</a:t>
            </a:r>
          </a:p>
        </p:txBody>
      </p:sp>
    </p:spTree>
    <p:extLst>
      <p:ext uri="{BB962C8B-B14F-4D97-AF65-F5344CB8AC3E}">
        <p14:creationId xmlns="" xmlns:p14="http://schemas.microsoft.com/office/powerpoint/2010/main" val="423220147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Práctica 6</a:t>
            </a:r>
            <a:endParaRPr lang="es-MX" dirty="0"/>
          </a:p>
        </p:txBody>
      </p:sp>
      <p:sp>
        <p:nvSpPr>
          <p:cNvPr id="3" name="2 Marcador de texto"/>
          <p:cNvSpPr>
            <a:spLocks noGrp="1"/>
          </p:cNvSpPr>
          <p:nvPr>
            <p:ph type="body" idx="1"/>
          </p:nvPr>
        </p:nvSpPr>
        <p:spPr>
          <a:xfrm>
            <a:off x="722313" y="2547938"/>
            <a:ext cx="7772400" cy="3833390"/>
          </a:xfrm>
        </p:spPr>
        <p:txBody>
          <a:bodyPr>
            <a:normAutofit fontScale="77500" lnSpcReduction="20000"/>
          </a:bodyPr>
          <a:lstStyle/>
          <a:p>
            <a:r>
              <a:rPr lang="es-MX" dirty="0" smtClean="0"/>
              <a:t>Elige el antónimo de cada una de las palabras que se dan a continuación. Encierra en un circulo la letra y apunta la variable y la categoría gramatical a la cual pertenece.</a:t>
            </a:r>
          </a:p>
          <a:p>
            <a:endParaRPr lang="es-MX" dirty="0"/>
          </a:p>
          <a:p>
            <a:r>
              <a:rPr lang="es-MX" dirty="0" smtClean="0"/>
              <a:t>6.1 Levantar			6.2 Empujar</a:t>
            </a:r>
          </a:p>
          <a:p>
            <a:pPr marL="457200" indent="-457200">
              <a:buAutoNum type="alphaUcParenR"/>
            </a:pPr>
            <a:r>
              <a:rPr lang="es-MX" dirty="0" smtClean="0"/>
              <a:t>Alto				a) jalar</a:t>
            </a:r>
          </a:p>
          <a:p>
            <a:pPr marL="457200" indent="-457200">
              <a:buAutoNum type="alphaUcParenR"/>
            </a:pPr>
            <a:r>
              <a:rPr lang="es-MX" dirty="0" smtClean="0"/>
              <a:t>Bajar				b) impulsar</a:t>
            </a:r>
          </a:p>
          <a:p>
            <a:pPr marL="457200" indent="-457200">
              <a:buAutoNum type="alphaUcParenR"/>
            </a:pPr>
            <a:r>
              <a:rPr lang="es-MX" dirty="0" smtClean="0"/>
              <a:t>despacio			c) voltear</a:t>
            </a:r>
          </a:p>
          <a:p>
            <a:pPr marL="457200" indent="-457200">
              <a:buAutoNum type="alphaUcParenR"/>
            </a:pPr>
            <a:r>
              <a:rPr lang="es-MX" dirty="0" smtClean="0"/>
              <a:t>Bandera			d) duro</a:t>
            </a:r>
          </a:p>
          <a:p>
            <a:pPr marL="457200" indent="-457200">
              <a:buAutoNum type="alphaUcParenR"/>
            </a:pPr>
            <a:r>
              <a:rPr lang="es-MX" dirty="0" smtClean="0"/>
              <a:t>arriba			e) tomar</a:t>
            </a:r>
          </a:p>
          <a:p>
            <a:pPr marL="457200" indent="-457200">
              <a:buAutoNum type="alphaUcParenR"/>
            </a:pPr>
            <a:endParaRPr lang="es-MX" dirty="0" smtClean="0"/>
          </a:p>
          <a:p>
            <a:r>
              <a:rPr lang="es-MX" dirty="0" smtClean="0"/>
              <a:t>Variable:  _____________			________________</a:t>
            </a:r>
          </a:p>
          <a:p>
            <a:r>
              <a:rPr lang="es-MX" dirty="0" smtClean="0"/>
              <a:t>Categoría gramatical _____________		________________</a:t>
            </a:r>
            <a:endParaRPr lang="es-MX" dirty="0"/>
          </a:p>
        </p:txBody>
      </p:sp>
    </p:spTree>
    <p:extLst>
      <p:ext uri="{BB962C8B-B14F-4D97-AF65-F5344CB8AC3E}">
        <p14:creationId xmlns="" xmlns:p14="http://schemas.microsoft.com/office/powerpoint/2010/main" val="8206817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Práctica 7</a:t>
            </a:r>
            <a:endParaRPr lang="es-MX" dirty="0"/>
          </a:p>
        </p:txBody>
      </p:sp>
      <p:sp>
        <p:nvSpPr>
          <p:cNvPr id="3" name="2 Marcador de texto"/>
          <p:cNvSpPr>
            <a:spLocks noGrp="1"/>
          </p:cNvSpPr>
          <p:nvPr>
            <p:ph type="body" idx="1"/>
          </p:nvPr>
        </p:nvSpPr>
        <p:spPr>
          <a:xfrm>
            <a:off x="722312" y="2547938"/>
            <a:ext cx="8170167" cy="3833390"/>
          </a:xfrm>
        </p:spPr>
        <p:txBody>
          <a:bodyPr>
            <a:normAutofit fontScale="92500" lnSpcReduction="10000"/>
          </a:bodyPr>
          <a:lstStyle/>
          <a:p>
            <a:r>
              <a:rPr lang="es-MX" dirty="0" smtClean="0"/>
              <a:t>Seleccione entre las alternativas que se dan abajo los antónimos de las palabras que siguen</a:t>
            </a:r>
          </a:p>
          <a:p>
            <a:r>
              <a:rPr lang="es-MX" dirty="0" smtClean="0"/>
              <a:t>Cercano			fracaso</a:t>
            </a:r>
          </a:p>
          <a:p>
            <a:r>
              <a:rPr lang="es-MX" dirty="0" smtClean="0"/>
              <a:t>Seguro			culpable</a:t>
            </a:r>
          </a:p>
          <a:p>
            <a:r>
              <a:rPr lang="es-MX" dirty="0" smtClean="0"/>
              <a:t>Aumentar		capaz</a:t>
            </a:r>
          </a:p>
          <a:p>
            <a:r>
              <a:rPr lang="es-MX" dirty="0" smtClean="0"/>
              <a:t>Inocente			específico</a:t>
            </a:r>
          </a:p>
          <a:p>
            <a:r>
              <a:rPr lang="es-MX" dirty="0" smtClean="0"/>
              <a:t>Descender		turbulento</a:t>
            </a:r>
          </a:p>
          <a:p>
            <a:r>
              <a:rPr lang="es-MX" dirty="0" smtClean="0"/>
              <a:t>Alternativas para seleccionar:</a:t>
            </a:r>
          </a:p>
          <a:p>
            <a:r>
              <a:rPr lang="es-MX" dirty="0" smtClean="0"/>
              <a:t>Ascender	calmado		culpable		disminuir	éxito</a:t>
            </a:r>
          </a:p>
          <a:p>
            <a:r>
              <a:rPr lang="es-MX" dirty="0" smtClean="0"/>
              <a:t>General		incapaz		inseguro		inocente		lejano</a:t>
            </a:r>
          </a:p>
        </p:txBody>
      </p:sp>
    </p:spTree>
    <p:extLst>
      <p:ext uri="{BB962C8B-B14F-4D97-AF65-F5344CB8AC3E}">
        <p14:creationId xmlns="" xmlns:p14="http://schemas.microsoft.com/office/powerpoint/2010/main" val="205713200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659" y="201414"/>
            <a:ext cx="9260869" cy="923330"/>
          </a:xfrm>
          <a:prstGeom prst="rect">
            <a:avLst/>
          </a:prstGeom>
          <a:noFill/>
        </p:spPr>
        <p:txBody>
          <a:bodyPr wrap="none" lIns="91440" tIns="45720" rIns="91440" bIns="45720">
            <a:spAutoFit/>
          </a:bodyPr>
          <a:lstStyle/>
          <a:p>
            <a:r>
              <a:rPr lang="es-MX"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Verdana" pitchFamily="34" charset="0"/>
                <a:ea typeface="Verdana" pitchFamily="34" charset="0"/>
                <a:cs typeface="Verdana" pitchFamily="34" charset="0"/>
              </a:rPr>
              <a:t>TIPOS DE ANTONIMOS</a:t>
            </a:r>
          </a:p>
        </p:txBody>
      </p:sp>
      <p:graphicFrame>
        <p:nvGraphicFramePr>
          <p:cNvPr id="7" name="6 Diagrama"/>
          <p:cNvGraphicFramePr/>
          <p:nvPr>
            <p:extLst>
              <p:ext uri="{D42A27DB-BD31-4B8C-83A1-F6EECF244321}">
                <p14:modId xmlns="" xmlns:p14="http://schemas.microsoft.com/office/powerpoint/2010/main" val="3822386102"/>
              </p:ext>
            </p:extLst>
          </p:nvPr>
        </p:nvGraphicFramePr>
        <p:xfrm>
          <a:off x="251520" y="1397000"/>
          <a:ext cx="864096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5178181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Equida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5460</TotalTime>
  <Words>8032</Words>
  <Application>Microsoft Office PowerPoint</Application>
  <PresentationFormat>Presentación en pantalla (4:3)</PresentationFormat>
  <Paragraphs>1082</Paragraphs>
  <Slides>178</Slides>
  <Notes>7</Notes>
  <HiddenSlides>1</HiddenSlides>
  <MMClips>0</MMClips>
  <ScaleCrop>false</ScaleCrop>
  <HeadingPairs>
    <vt:vector size="4" baseType="variant">
      <vt:variant>
        <vt:lpstr>Tema</vt:lpstr>
      </vt:variant>
      <vt:variant>
        <vt:i4>1</vt:i4>
      </vt:variant>
      <vt:variant>
        <vt:lpstr>Títulos de diapositiva</vt:lpstr>
      </vt:variant>
      <vt:variant>
        <vt:i4>178</vt:i4>
      </vt:variant>
    </vt:vector>
  </HeadingPairs>
  <TitlesOfParts>
    <vt:vector size="179" baseType="lpstr">
      <vt:lpstr>Equidad</vt:lpstr>
      <vt:lpstr>LENGUAJE</vt:lpstr>
      <vt:lpstr>DATOS GENERALES</vt:lpstr>
      <vt:lpstr>METODOLOGÍA DE EVALUACIÓN Y TRABAJO</vt:lpstr>
      <vt:lpstr>Dinámica de presentación</vt:lpstr>
      <vt:lpstr>LA COMUNICACIÓN</vt:lpstr>
      <vt:lpstr>EJERCICIO</vt:lpstr>
      <vt:lpstr>Definiciones Preliminares</vt:lpstr>
      <vt:lpstr>Definiciones Preliminares</vt:lpstr>
      <vt:lpstr>COMUNICACIÓN, EXPRESIÓN Y LENGUAJE</vt:lpstr>
      <vt:lpstr>COMUNICACIÓN</vt:lpstr>
      <vt:lpstr>EXPRESIÓN</vt:lpstr>
      <vt:lpstr>LENGUAJE</vt:lpstr>
      <vt:lpstr>Funciones del lenguaje.</vt:lpstr>
      <vt:lpstr>Funciones del lenguaje.</vt:lpstr>
      <vt:lpstr>La Lengua.</vt:lpstr>
      <vt:lpstr>Diapositiva 16</vt:lpstr>
      <vt:lpstr>Diapositiva 17</vt:lpstr>
      <vt:lpstr>Diapositiva 18</vt:lpstr>
      <vt:lpstr>Diapositiva 19</vt:lpstr>
      <vt:lpstr>Diapositiva 20</vt:lpstr>
      <vt:lpstr>Diapositiva 21</vt:lpstr>
      <vt:lpstr>Diapositiva 22</vt:lpstr>
      <vt:lpstr>Diapositiva 23</vt:lpstr>
      <vt:lpstr>Elementos de la comunicación</vt:lpstr>
      <vt:lpstr>Elementos de la comunicación</vt:lpstr>
      <vt:lpstr>Elementos de la comunicación</vt:lpstr>
      <vt:lpstr>Diapositiva 27</vt:lpstr>
      <vt:lpstr>Diapositiva 28</vt:lpstr>
      <vt:lpstr>Definición de Comunicación Usando sus Elementos </vt:lpstr>
      <vt:lpstr>EJERCICIO</vt:lpstr>
      <vt:lpstr>¿Cómo surge la comunicación?</vt:lpstr>
      <vt:lpstr>Diapositiva 32</vt:lpstr>
      <vt:lpstr>Clases de comunicación</vt:lpstr>
      <vt:lpstr>Clases de comunicación</vt:lpstr>
      <vt:lpstr>Clases de comunicación</vt:lpstr>
      <vt:lpstr>Ejercicios</vt:lpstr>
      <vt:lpstr>Ejercicios</vt:lpstr>
      <vt:lpstr>Ejercicios</vt:lpstr>
      <vt:lpstr>Ejercicios</vt:lpstr>
      <vt:lpstr>Tipos de comunicación</vt:lpstr>
      <vt:lpstr>Diapositiva 41</vt:lpstr>
      <vt:lpstr>SABER ESCUCHAR</vt:lpstr>
      <vt:lpstr>Comunicación verbal y escrita</vt:lpstr>
      <vt:lpstr>Comunicación no verbal</vt:lpstr>
      <vt:lpstr>Comunicación no verbal</vt:lpstr>
      <vt:lpstr>Diapositiva 46</vt:lpstr>
      <vt:lpstr>Diapositiva 47</vt:lpstr>
      <vt:lpstr>Diapositiva 48</vt:lpstr>
      <vt:lpstr>Diapositiva 49</vt:lpstr>
      <vt:lpstr>LINGÜÍSTICA DEL TEXTO</vt:lpstr>
      <vt:lpstr>LINGÜÍSTICA DEL TEXTO</vt:lpstr>
      <vt:lpstr>TEXTO EXPRESIVO</vt:lpstr>
      <vt:lpstr>TEXTO NARRATIVO.</vt:lpstr>
      <vt:lpstr>Relato Narrativo.</vt:lpstr>
      <vt:lpstr>TEXTO INFORMATIVO</vt:lpstr>
      <vt:lpstr>TEXTO INFORMATIVO</vt:lpstr>
      <vt:lpstr>TEXTO ARGUMENTATIVO</vt:lpstr>
      <vt:lpstr>TEXTO ARGUMENTATIVO</vt:lpstr>
      <vt:lpstr>Diapositiva 59</vt:lpstr>
      <vt:lpstr>LA COMUNICACIÓN CIENTÍFICA</vt:lpstr>
      <vt:lpstr>Diapositiva 61</vt:lpstr>
      <vt:lpstr>DISCURSO CIENTÍFICO</vt:lpstr>
      <vt:lpstr>Diapositiva 63</vt:lpstr>
      <vt:lpstr>TEXTO CIENTÍFICO</vt:lpstr>
      <vt:lpstr>Diapositiva 65</vt:lpstr>
      <vt:lpstr>El significado de las palabras y la comprensión de mensajes verbales</vt:lpstr>
      <vt:lpstr>Diapositiva 67</vt:lpstr>
      <vt:lpstr>Diapositiva 68</vt:lpstr>
      <vt:lpstr>¿Qué le pasó a Alberto cuando recibió el mensaje de Teresa?</vt:lpstr>
      <vt:lpstr>¿Qué alternativa podría haber usado Alberto para entender el mensaje sin la ayuda de Teresa?</vt:lpstr>
      <vt:lpstr>¿En que consistió la dificultad de Alberto?</vt:lpstr>
      <vt:lpstr>¿Qué pasó después de que Teresa le explicó el significado de las palabras que no conocía?</vt:lpstr>
      <vt:lpstr>PRACTICA 1</vt:lpstr>
      <vt:lpstr> Descripción    Nombre del concepto  1.1 Un *toto* es un objeto que tiene cuatro dientes, un mango para agarrarlo y que sirve para sujetar los alimentos.    _________________________ 1.11 *Dota* es toda causa capaz de alterar el estado de reposo o movimiento de un cuerpo o de producir deformaciones del mismo.  __________________________</vt:lpstr>
      <vt:lpstr> Descripción    Nombre del concepto   1.6 Una *dor* es un producto de las plantas, que tiene pétalos coloreados y órganos reproductores. Se usan como ornamento, también las hay medicina- les y alimenticias.     ___________________</vt:lpstr>
      <vt:lpstr>PRACTICA 2</vt:lpstr>
      <vt:lpstr>LOS ANTÓNIMOS</vt:lpstr>
      <vt:lpstr>Consideremos los siguientes pares de palabras:</vt:lpstr>
      <vt:lpstr>ANTÓNIMOS</vt:lpstr>
      <vt:lpstr>ANTÓNIMOS</vt:lpstr>
      <vt:lpstr>PRÁCTICA 1</vt:lpstr>
      <vt:lpstr>Ejemplos</vt:lpstr>
      <vt:lpstr>Diapositiva 83</vt:lpstr>
      <vt:lpstr>Diapositiva 84</vt:lpstr>
      <vt:lpstr>Diapositiva 85</vt:lpstr>
      <vt:lpstr>Diapositiva 86</vt:lpstr>
      <vt:lpstr>ANTÓNIMOS DE NEGACIÓN</vt:lpstr>
      <vt:lpstr>Práctica 2</vt:lpstr>
      <vt:lpstr>Práctica 3</vt:lpstr>
      <vt:lpstr>ANTÓNIMOS EXCLUYENTES DE DOS VALORES (absolutos directos o perfectos)</vt:lpstr>
      <vt:lpstr>Práctica 4</vt:lpstr>
      <vt:lpstr>Antónimo recíprocos de dos valores</vt:lpstr>
      <vt:lpstr>Práctica 5</vt:lpstr>
      <vt:lpstr>Ejercicios Práctica 5</vt:lpstr>
      <vt:lpstr>Ejercicios Práctica 5</vt:lpstr>
      <vt:lpstr>Antónimo inversos de dos valores</vt:lpstr>
      <vt:lpstr>Práctica 6</vt:lpstr>
      <vt:lpstr>Práctica 7</vt:lpstr>
      <vt:lpstr>Diapositiva 99</vt:lpstr>
      <vt:lpstr>Diapositiva 100</vt:lpstr>
      <vt:lpstr>DEBER</vt:lpstr>
      <vt:lpstr>SINÓNIMOS</vt:lpstr>
      <vt:lpstr>SINÓNIMOS</vt:lpstr>
      <vt:lpstr>Diapositiva 104</vt:lpstr>
      <vt:lpstr>DEFINICION DE SINÓNIMO</vt:lpstr>
      <vt:lpstr>Practica 1</vt:lpstr>
      <vt:lpstr>Práctica 2</vt:lpstr>
      <vt:lpstr>Práctica 2</vt:lpstr>
      <vt:lpstr>TALLER # 1</vt:lpstr>
      <vt:lpstr>Se debe ser cuidadoso con el uso del recurso de los sinónimos, ya que las diferentes aserciones en el significado de una palabra generalmente requieren de diferentes sinónimos. Veamos un ejemplo con la palabra solitario:</vt:lpstr>
      <vt:lpstr>Características de los Sinónimos</vt:lpstr>
      <vt:lpstr>DEBER</vt:lpstr>
      <vt:lpstr>CLASIFICACION DE PALABRAS</vt:lpstr>
      <vt:lpstr>Que es clasificar?</vt:lpstr>
      <vt:lpstr>Diapositiva 115</vt:lpstr>
      <vt:lpstr>TALLER # 1 </vt:lpstr>
      <vt:lpstr>Taller # 2</vt:lpstr>
      <vt:lpstr>Practica 2: a continuación se presentan cinco ejercicios de clasificación, seguidos de cinco descripciones. Para cada numeral de cinco palabras, determina y escribe el nombre de la clase a la cual pertenecen las palabras. Luego lee las descripciones que aparecen, busca la que corresponda a la palabra subrayada y escríbela en el espacio previsto, como en el ejemplo 2.1</vt:lpstr>
      <vt:lpstr>Diapositiva 119</vt:lpstr>
      <vt:lpstr>Diapositiva 120</vt:lpstr>
      <vt:lpstr>Diapositiva 121</vt:lpstr>
      <vt:lpstr>ORDENAMIENTO DE LAS PALABRAS</vt:lpstr>
      <vt:lpstr>EJERCICIO</vt:lpstr>
      <vt:lpstr>PRACTICA 1</vt:lpstr>
      <vt:lpstr>PRACTICA 2</vt:lpstr>
      <vt:lpstr>PRACTICA 3</vt:lpstr>
      <vt:lpstr>El significado de las palabras a partir del contexto</vt:lpstr>
      <vt:lpstr>Consideremos  el siguiente ejemplo</vt:lpstr>
      <vt:lpstr>Consideremos  otro caso</vt:lpstr>
      <vt:lpstr>Sigamos el caso</vt:lpstr>
      <vt:lpstr>PRACTICAS</vt:lpstr>
      <vt:lpstr>ANALOGÍA</vt:lpstr>
      <vt:lpstr>Consideremos un par de palabras:   panadero – harina  que podemos decir de cada palabra?</vt:lpstr>
      <vt:lpstr>Diapositiva 134</vt:lpstr>
      <vt:lpstr>PRACTICA 1</vt:lpstr>
      <vt:lpstr>ANALOGÍAS CONTINUAS</vt:lpstr>
      <vt:lpstr>ANALOGÍAS ALTERNA</vt:lpstr>
      <vt:lpstr>ANALOGÍAS INCOMPLETAS</vt:lpstr>
      <vt:lpstr>EJERCICIOS DE ANALOGÍAS</vt:lpstr>
      <vt:lpstr>EJERCICIOS DE ANALOGÍAS</vt:lpstr>
      <vt:lpstr>EJERCICIOS DE ANALOGÍAS</vt:lpstr>
      <vt:lpstr>EJERCICIOS DE ANALOGÍAS</vt:lpstr>
      <vt:lpstr>ESQUEMA DE ORGANIZACIÓN DEL CONOCIMIENTO</vt:lpstr>
      <vt:lpstr>MAPA O ESQUEMA DE ORGANIZACION</vt:lpstr>
      <vt:lpstr>La casa de Pedro tiene 4 habitaciones y 2 baños, es de color azul y sus dimensiones son 20m de frente y 130m2 de área</vt:lpstr>
      <vt:lpstr>Diapositiva 146</vt:lpstr>
      <vt:lpstr>      Característica 3</vt:lpstr>
      <vt:lpstr>Este mismo proceso también sirve en otras situaciones. En el esquema anterior, antes de darlas características, se presentan variables de interés, y luego se dan las características en esas variables. </vt:lpstr>
      <vt:lpstr>María y Luisa son dos chicas muy hermosas. Ambas son profesionales de la enfermería, pero María es rubia y mide 1,80 m de estatura y Luisa es morena y tiene 1,65 m.</vt:lpstr>
      <vt:lpstr>Diapositiva 150</vt:lpstr>
      <vt:lpstr>CLASIFICACION</vt:lpstr>
      <vt:lpstr>La organización de los seres vivos ha sido de interés científico por muchos años. Carlos Linneo el primer intento formal de clasificar los seres vivos a mediados del siglo XVIII. Robert Whittaker propuso a mediados del siglo XX una división de los seres vivos en cinco reinos: monera, protista, fungi, animalia y plantae.</vt:lpstr>
      <vt:lpstr>CLASIFICACION</vt:lpstr>
      <vt:lpstr>En la actualidad esta clasificación de los seres vivos se la renovó, se ha introducido el concepto de dominios como primer nivel, y luego estos dominios se subdividen en reinos. Los dominios reconocidos son el de Prokaryota y el Eukaryota. Estos dominios están subdivididos en reinos, el Bacteria y el Archaea para el primer dominio, y el protista, fungi, plantae y el animalia para el segundo dominio.</vt:lpstr>
      <vt:lpstr>ORDENAMIENTO</vt:lpstr>
      <vt:lpstr>Ejemplo 3 Para lavarse las manos se comienza por preparar la toalla y el jabón. Luego se abre el grifo del agua y se humedecen las manos. Se cierra el grifo. Se estrujan las manos con el jabón hasta que se cubra toda la mano con él. </vt:lpstr>
      <vt:lpstr>Diapositiva 157</vt:lpstr>
      <vt:lpstr>ORDENAMIENTO</vt:lpstr>
      <vt:lpstr>RELACION</vt:lpstr>
      <vt:lpstr>Ejemplo4      María y Pedro son esposos y tiene tres hijos, Luis, Jaime y Jairo. De estos tres, el único que se ha casado es Jairo, con Beatriz, y tiene dos hijas, Carmen y Sandra. Beatriz, a su vez, es hija única de Tony y Mila. ¿Qué relación hay entre Carmen y Pedro? ¿Qué relación hay entre Jaime y Mila? ¿Qué relación hay entre Luis y Sandra?</vt:lpstr>
      <vt:lpstr>                                            Ejemplo # 5 Mayra, Miguel y Jorge tenían 5 caramelos cada uno. Jorge compro 10 caramelos, le devolvió 2 a Miguel y le regalo 3 a Mayra. Miguel le presto 4 caramelos a Mayra y un tio le regalo 5 caramelos. Al final, ¿Cuántos caramelos tenia Miguel?</vt:lpstr>
      <vt:lpstr>ANALISIS</vt:lpstr>
      <vt:lpstr>Ejemplo # 6 Las clases tiene tres partes: la introducción, el cuerpo y el cierre. La introducción se utiliza para la ubicación del alumno en el conocimiento que se enseña, y para la revisión de su experiencia previa en el tema del día. El cuerpo de la clase se inicia con actividades motivacionales que ilustran el proceso de la clase, luego viene el análisis de esas actividades para el logro de la identificación del proceso que se enseña; sigue la presentación del procedimiento correspondiente al proceso, y se concluye haciendo prácticas. Finalmente, el cierre incluye la revisión de lo aprendido en la clase, reflexión acerca del tema, y se termina enfatizando valores y actitudes asociadas al proceso estudiado.</vt:lpstr>
      <vt:lpstr>Diapositiva 164</vt:lpstr>
      <vt:lpstr>TALLER 1</vt:lpstr>
      <vt:lpstr>APLICACIÓN DE LOS MAPAS DE CONOCIMIENTO A LA LECTURA</vt:lpstr>
      <vt:lpstr>Práctica 1</vt:lpstr>
      <vt:lpstr>Práctica 2</vt:lpstr>
      <vt:lpstr>Práctica 3</vt:lpstr>
      <vt:lpstr>Práctica 4</vt:lpstr>
      <vt:lpstr>COMPRENSION LITERAL DE LA LECTURA</vt:lpstr>
      <vt:lpstr>COMPRENSION LITERAL DE LA LECTURA</vt:lpstr>
      <vt:lpstr>Practica</vt:lpstr>
      <vt:lpstr>Reflexión acerca de la Comprensión Literal de la Lectura * La comprensión literal se basa única y exclusivamente en lo que expresa el autor en su texto. Nosotros no introducimos nuevos conceptos o ideas al escrito. * En la lectura literal el lector debe limitarse a organizar en esquemas o mapas las ideas que presenta el autor en su escrito. De esta manera el lector extrae la información que se encuentra en el texto. * Cada escrito debe tener una organización o estructura que es la que identifica el lector. Sin embargo, algunas veces esta estructura no está totalmente clara en el escrito; en este caso le corresponde al lector generar una organización para las ideas. * Puede ocurrir que diferentes personas generen diferentes esquemas de organización. La única condición es que cada esquema puedan justificarse con el escrito que se está leyendo. Esto no es un problema; por el contrario, puede enriquecer nuestros puntos de vista sobre el tema. * Las ideas o juicios que surjan de la lectura literal de un texto son muy importantes y tendremos oportunidad de aprender a cómo manejarlas más adelante.</vt:lpstr>
      <vt:lpstr>LECTURA COMPRENSIVA</vt:lpstr>
      <vt:lpstr>Diferencia entre la Lectura Comprensiva y la Lectura Mecánica:</vt:lpstr>
      <vt:lpstr>Relación entre la Lectura Comprensiva y la Lectura Mecánica:</vt:lpstr>
      <vt:lpstr>Consejos para una buena lectura</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COMUNICACIÓN</dc:title>
  <dc:creator>Sisi</dc:creator>
  <cp:lastModifiedBy>JORGE</cp:lastModifiedBy>
  <cp:revision>260</cp:revision>
  <dcterms:created xsi:type="dcterms:W3CDTF">2012-04-04T13:43:33Z</dcterms:created>
  <dcterms:modified xsi:type="dcterms:W3CDTF">2013-03-20T00:25:33Z</dcterms:modified>
</cp:coreProperties>
</file>